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64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15597"/>
  <ax:ocxPr ax:name="_cy" ax:value="7400"/>
  <ax:ocxPr ax:name="FlashVars" ax:value=""/>
  <ax:ocxPr ax:name="Movie" ax:value="C:\Users\Alexis\Documents\EFREI\TAI Physiques\diffusion des rayons X_fichiers\RXdiffus.swf"/>
  <ax:ocxPr ax:name="Src" ax:value="C:\Users\Alexis\Documents\EFREI\TAI Physiques\diffusion des rayons X_fichiers\RXdiffus.swf"/>
  <ax:ocxPr ax:name="WMode" ax:value="Window"/>
  <ax:ocxPr ax:name="Play" ax:value="0"/>
  <ax:ocxPr ax:name="Loop" ax:value="-1"/>
  <ax:ocxPr ax:name="Quality" ax:value="High"/>
  <ax:ocxPr ax:name="SAlign" ax:value=""/>
  <ax:ocxPr ax:name="Menu" ax:value="-1"/>
  <ax:ocxPr ax:name="Base" ax:value=""/>
  <ax:ocxPr ax:name="AllowScriptAccess" ax:value=""/>
  <ax:ocxPr ax:name="Scale" ax:value="ShowAll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75B9B74-AE66-4B05-9EEA-B7EE3D2CC799}" type="datetimeFigureOut">
              <a:rPr lang="fr-FR" smtClean="0"/>
              <a:pPr/>
              <a:t>05/12/2007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CF5267B-02A9-4099-B423-9B1DE21069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uel.education.fr/consultation/reference/chimie/strucmic/apprendre/ch013a/anno1501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85786" y="78579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Travaux Autonomie et d’Initiative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643174" y="3214686"/>
            <a:ext cx="6400800" cy="1752600"/>
          </a:xfrm>
        </p:spPr>
        <p:txBody>
          <a:bodyPr/>
          <a:lstStyle/>
          <a:p>
            <a:r>
              <a:rPr lang="fr-FR" dirty="0" smtClean="0">
                <a:solidFill>
                  <a:srgbClr val="002060"/>
                </a:solidFill>
                <a:latin typeface="Baskerville Old Face" pitchFamily="18" charset="0"/>
              </a:rPr>
              <a:t>Détermination de la structure cristalline d’un matériau par diffraction d’un rayon X </a:t>
            </a:r>
            <a:endParaRPr lang="fr-FR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42844" y="214290"/>
            <a:ext cx="17155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rgbClr val="C00000"/>
                </a:solidFill>
                <a:latin typeface="Baskerville Old Face" pitchFamily="18" charset="0"/>
              </a:rPr>
              <a:t>L</a:t>
            </a:r>
            <a:r>
              <a:rPr lang="fr-FR" sz="1200" i="1" dirty="0" smtClean="0">
                <a:latin typeface="Baskerville Old Face" pitchFamily="18" charset="0"/>
              </a:rPr>
              <a:t>APICHE Antonin</a:t>
            </a:r>
          </a:p>
          <a:p>
            <a:r>
              <a:rPr lang="fr-FR" i="1" dirty="0" smtClean="0">
                <a:solidFill>
                  <a:srgbClr val="C00000"/>
                </a:solidFill>
                <a:latin typeface="Baskerville Old Face" pitchFamily="18" charset="0"/>
              </a:rPr>
              <a:t>O</a:t>
            </a:r>
            <a:r>
              <a:rPr lang="fr-FR" sz="1200" i="1" dirty="0" smtClean="0">
                <a:latin typeface="Baskerville Old Face" pitchFamily="18" charset="0"/>
              </a:rPr>
              <a:t>HAYON Alexis</a:t>
            </a:r>
          </a:p>
          <a:p>
            <a:r>
              <a:rPr lang="fr-FR" i="1" dirty="0" smtClean="0">
                <a:solidFill>
                  <a:srgbClr val="C00000"/>
                </a:solidFill>
                <a:latin typeface="Baskerville Old Face" pitchFamily="18" charset="0"/>
              </a:rPr>
              <a:t>L</a:t>
            </a:r>
            <a:r>
              <a:rPr lang="fr-FR" sz="1200" i="1" dirty="0" smtClean="0">
                <a:latin typeface="Baskerville Old Face" pitchFamily="18" charset="0"/>
              </a:rPr>
              <a:t>EBLANCHE Frédéric</a:t>
            </a:r>
            <a:endParaRPr lang="fr-FR" sz="1200" i="1" dirty="0">
              <a:latin typeface="Baskerville Old Face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5720" y="200024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000" dirty="0" smtClean="0"/>
              <a:t>	</a:t>
            </a:r>
            <a:r>
              <a:rPr lang="fr-FR" sz="2400" dirty="0" smtClean="0">
                <a:latin typeface="Baskerville Old Face" pitchFamily="18" charset="0"/>
              </a:rPr>
              <a:t>La radiocristallographie concerne l'interaction des cristaux et</a:t>
            </a:r>
          </a:p>
          <a:p>
            <a:pPr>
              <a:buNone/>
            </a:pPr>
            <a:r>
              <a:rPr lang="fr-FR" sz="2400" dirty="0" smtClean="0">
                <a:latin typeface="Baskerville Old Face" pitchFamily="18" charset="0"/>
              </a:rPr>
              <a:t>  des rayons X. </a:t>
            </a:r>
          </a:p>
          <a:p>
            <a:pPr>
              <a:buNone/>
            </a:pPr>
            <a:r>
              <a:rPr lang="fr-FR" sz="2400" dirty="0" smtClean="0">
                <a:latin typeface="Baskerville Old Face" pitchFamily="18" charset="0"/>
              </a:rPr>
              <a:t>	</a:t>
            </a:r>
          </a:p>
          <a:p>
            <a:pPr>
              <a:buNone/>
            </a:pPr>
            <a:endParaRPr lang="fr-FR" sz="2400" dirty="0" smtClean="0">
              <a:latin typeface="Baskerville Old Face" pitchFamily="18" charset="0"/>
            </a:endParaRPr>
          </a:p>
          <a:p>
            <a:pPr>
              <a:buNone/>
            </a:pPr>
            <a:r>
              <a:rPr lang="fr-FR" sz="2400" dirty="0" smtClean="0">
                <a:latin typeface="Baskerville Old Face" pitchFamily="18" charset="0"/>
              </a:rPr>
              <a:t>	 Les rayons X résultent de la propagation d'une onde électromagnétique de longueur d’onde </a:t>
            </a:r>
            <a:r>
              <a:rPr lang="fr-FR" sz="2400" dirty="0" smtClean="0">
                <a:latin typeface="Symbol" pitchFamily="18" charset="2"/>
              </a:rPr>
              <a:t>l </a:t>
            </a:r>
            <a:r>
              <a:rPr lang="fr-FR" sz="2400" dirty="0" smtClean="0">
                <a:latin typeface="Baskerville Old Face" pitchFamily="18" charset="0"/>
              </a:rPr>
              <a:t>telle que :</a:t>
            </a:r>
            <a:endParaRPr lang="fr-FR" sz="2400" dirty="0" smtClean="0">
              <a:latin typeface="Symbol" pitchFamily="18" charset="2"/>
            </a:endParaRPr>
          </a:p>
          <a:p>
            <a:pPr>
              <a:buNone/>
            </a:pPr>
            <a:endParaRPr lang="fr-FR" sz="2400" dirty="0" smtClean="0">
              <a:latin typeface="Symbol" pitchFamily="18" charset="2"/>
            </a:endParaRPr>
          </a:p>
          <a:p>
            <a:pPr>
              <a:buNone/>
            </a:pPr>
            <a:r>
              <a:rPr lang="fr-FR" sz="2400" dirty="0" smtClean="0">
                <a:latin typeface="Symbol" pitchFamily="18" charset="2"/>
              </a:rPr>
              <a:t>				</a:t>
            </a:r>
            <a:r>
              <a:rPr lang="fr-FR" sz="2400" dirty="0" smtClean="0">
                <a:latin typeface="Baskerville Old Face" pitchFamily="18" charset="0"/>
              </a:rPr>
              <a:t>0,1 Å &lt; </a:t>
            </a:r>
            <a:r>
              <a:rPr lang="fr-FR" sz="2400" dirty="0" smtClean="0">
                <a:latin typeface="Symbol" pitchFamily="18" charset="2"/>
              </a:rPr>
              <a:t>l &lt; 1 </a:t>
            </a:r>
            <a:r>
              <a:rPr lang="fr-FR" sz="2400" dirty="0" smtClean="0">
                <a:latin typeface="Baskerville Old Face" pitchFamily="18" charset="0"/>
              </a:rPr>
              <a:t>Å </a:t>
            </a:r>
            <a:endParaRPr lang="fr-FR" sz="2400" dirty="0">
              <a:latin typeface="Baskerville Old Face" pitchFamily="18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Préambule	</a:t>
            </a:r>
            <a:endParaRPr lang="fr-F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dirty="0" smtClean="0">
                <a:latin typeface="Baskerville Old Face" pitchFamily="18" charset="0"/>
              </a:rPr>
              <a:t>Les rayons  permettent de reconnaître la symétrie du cristal </a:t>
            </a:r>
          </a:p>
          <a:p>
            <a:endParaRPr lang="fr-FR" dirty="0" smtClean="0">
              <a:latin typeface="Baskerville Old Face" pitchFamily="18" charset="0"/>
            </a:endParaRPr>
          </a:p>
          <a:p>
            <a:r>
              <a:rPr lang="fr-FR" dirty="0" smtClean="0">
                <a:latin typeface="Baskerville Old Face" pitchFamily="18" charset="0"/>
              </a:rPr>
              <a:t>La structure d’un cristal est décrite par :</a:t>
            </a:r>
          </a:p>
          <a:p>
            <a:pPr lvl="1">
              <a:buNone/>
            </a:pPr>
            <a:r>
              <a:rPr lang="fr-FR" dirty="0" smtClean="0">
                <a:latin typeface="Baskerville Old Face" pitchFamily="18" charset="0"/>
              </a:rPr>
              <a:t> </a:t>
            </a:r>
          </a:p>
          <a:p>
            <a:pPr lvl="1"/>
            <a:r>
              <a:rPr lang="fr-FR" dirty="0" smtClean="0">
                <a:latin typeface="Baskerville Old Face" pitchFamily="18" charset="0"/>
              </a:rPr>
              <a:t>Les paramètres de réseau d’une de ses mailles</a:t>
            </a:r>
          </a:p>
          <a:p>
            <a:pPr lvl="1"/>
            <a:endParaRPr lang="fr-FR" dirty="0" smtClean="0">
              <a:latin typeface="Baskerville Old Face" pitchFamily="18" charset="0"/>
            </a:endParaRPr>
          </a:p>
          <a:p>
            <a:pPr lvl="1"/>
            <a:r>
              <a:rPr lang="fr-FR" dirty="0" smtClean="0">
                <a:latin typeface="Baskerville Old Face" pitchFamily="18" charset="0"/>
              </a:rPr>
              <a:t>Le groupe d’espace</a:t>
            </a:r>
          </a:p>
          <a:p>
            <a:pPr lvl="1"/>
            <a:endParaRPr lang="fr-FR" dirty="0" smtClean="0">
              <a:latin typeface="Baskerville Old Face" pitchFamily="18" charset="0"/>
            </a:endParaRPr>
          </a:p>
          <a:p>
            <a:pPr lvl="1"/>
            <a:r>
              <a:rPr lang="fr-FR" dirty="0" smtClean="0">
                <a:latin typeface="Baskerville Old Face" pitchFamily="18" charset="0"/>
              </a:rPr>
              <a:t>La position</a:t>
            </a:r>
          </a:p>
          <a:p>
            <a:pPr lvl="1"/>
            <a:endParaRPr lang="fr-FR" dirty="0" smtClean="0">
              <a:latin typeface="Baskerville Old Face" pitchFamily="18" charset="0"/>
            </a:endParaRPr>
          </a:p>
          <a:p>
            <a:pPr lvl="1"/>
            <a:r>
              <a:rPr lang="fr-FR" dirty="0" smtClean="0">
                <a:latin typeface="Baskerville Old Face" pitchFamily="18" charset="0"/>
              </a:rPr>
              <a:t>Les atomes.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I. Le cristal</a:t>
            </a:r>
            <a:endParaRPr lang="fr-FR" dirty="0"/>
          </a:p>
        </p:txBody>
      </p:sp>
      <p:pic>
        <p:nvPicPr>
          <p:cNvPr id="4" name="Picture 2" descr="iml34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3438" y="3643314"/>
            <a:ext cx="2813050" cy="2813050"/>
          </a:xfrm>
          <a:prstGeom prst="rect">
            <a:avLst/>
          </a:prstGeo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400" dirty="0" smtClean="0"/>
              <a:t>		</a:t>
            </a:r>
            <a:endParaRPr lang="fr-FR" sz="14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II. Diffusion des rayons x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571612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askerville Old Face" pitchFamily="18" charset="0"/>
              </a:rPr>
              <a:t>Entrée en vibration du réseau cristallin :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786182" y="5643578"/>
            <a:ext cx="4810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askerville Old Face" pitchFamily="18" charset="0"/>
              </a:rPr>
              <a:t>Le rayon incident se déplace de proche en proche.</a:t>
            </a:r>
          </a:p>
        </p:txBody>
      </p:sp>
    </p:spTree>
    <p:controls>
      <p:control spid="2050" name="ShockwaveFlash1" r:id="rId2" imgW="5615466" imgH="2663848"/>
    </p:controls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    </a:t>
            </a:r>
            <a:r>
              <a:rPr lang="fr-FR" dirty="0" smtClean="0">
                <a:latin typeface="Baskerville Old Face" pitchFamily="18" charset="0"/>
              </a:rPr>
              <a:t>En physique on utilise la loi de Bragg pour mesurer les longueurs d'onde des rayons X avec des spectrographes.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/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 En cristallographie et en chimie on utilise la loi de Bragg pour déterminer la direction des plans atomiques responsables d'une diffraction  : </a:t>
            </a:r>
          </a:p>
          <a:p>
            <a:pPr algn="ctr">
              <a:buNone/>
            </a:pPr>
            <a:endParaRPr lang="fr-FR" dirty="0" smtClean="0">
              <a:latin typeface="Baskerville Old Face" pitchFamily="18" charset="0"/>
            </a:endParaRPr>
          </a:p>
          <a:p>
            <a:pPr algn="ctr">
              <a:buNone/>
            </a:pPr>
            <a:r>
              <a:rPr lang="fr-FR" dirty="0" smtClean="0"/>
              <a:t> </a:t>
            </a:r>
            <a:r>
              <a:rPr lang="fr-FR" dirty="0" smtClean="0">
                <a:latin typeface="Baskerville Old Face" pitchFamily="18" charset="0"/>
              </a:rPr>
              <a:t>2d.sin</a:t>
            </a:r>
            <a:r>
              <a:rPr lang="fr-FR" dirty="0" smtClean="0">
                <a:latin typeface="Symbol" pitchFamily="18" charset="2"/>
              </a:rPr>
              <a:t>q</a:t>
            </a:r>
            <a:r>
              <a:rPr lang="fr-FR" dirty="0" smtClean="0"/>
              <a:t> = </a:t>
            </a:r>
            <a:r>
              <a:rPr lang="fr-FR" dirty="0" err="1" smtClean="0">
                <a:latin typeface="Baskerville Old Face" pitchFamily="18" charset="0"/>
              </a:rPr>
              <a:t>n.</a:t>
            </a:r>
            <a:r>
              <a:rPr lang="fr-FR" dirty="0" err="1" smtClean="0">
                <a:latin typeface="Symbol" pitchFamily="18" charset="2"/>
              </a:rPr>
              <a:t>l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III. Loi de Bragg</a:t>
            </a:r>
            <a:endParaRPr lang="fr-FR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	</a:t>
            </a:r>
            <a:r>
              <a:rPr lang="fr-FR" dirty="0" smtClean="0">
                <a:latin typeface="Baskerville Old Face" pitchFamily="18" charset="0"/>
              </a:rPr>
              <a:t>Expérience Davisson/Gerner et diffraction de faisceau d’électrons…</a:t>
            </a:r>
          </a:p>
          <a:p>
            <a:pPr>
              <a:buNone/>
            </a:pPr>
            <a:r>
              <a:rPr lang="fr-FR" dirty="0" smtClean="0">
                <a:latin typeface="Baskerville Old Face" pitchFamily="18" charset="0"/>
              </a:rPr>
              <a:t>    </a:t>
            </a:r>
          </a:p>
          <a:p>
            <a:pPr>
              <a:buNone/>
            </a:pPr>
            <a:r>
              <a:rPr lang="fr-FR" dirty="0" smtClean="0">
                <a:latin typeface="Baskerville Old Face" pitchFamily="18" charset="0"/>
              </a:rPr>
              <a:t>   </a:t>
            </a:r>
            <a:r>
              <a:rPr lang="fr-FR" dirty="0" smtClean="0">
                <a:latin typeface="Baskerville Old Face" pitchFamily="18" charset="0"/>
              </a:rPr>
              <a:t>And</a:t>
            </a:r>
            <a:r>
              <a:rPr lang="fr-FR" dirty="0" smtClean="0">
                <a:latin typeface="Baskerville Old Face" pitchFamily="18" charset="0"/>
              </a:rPr>
              <a:t> </a:t>
            </a:r>
            <a:r>
              <a:rPr lang="fr-FR" dirty="0" err="1" smtClean="0">
                <a:latin typeface="Baskerville Old Face" pitchFamily="18" charset="0"/>
              </a:rPr>
              <a:t>so</a:t>
            </a:r>
            <a:r>
              <a:rPr lang="fr-FR" dirty="0" smtClean="0">
                <a:latin typeface="Baskerville Old Face" pitchFamily="18" charset="0"/>
              </a:rPr>
              <a:t> </a:t>
            </a:r>
            <a:r>
              <a:rPr lang="fr-FR" dirty="0" err="1" smtClean="0">
                <a:latin typeface="Baskerville Old Face" pitchFamily="18" charset="0"/>
              </a:rPr>
              <a:t>much</a:t>
            </a:r>
            <a:r>
              <a:rPr lang="fr-FR" dirty="0" smtClean="0">
                <a:latin typeface="Baskerville Old Face" pitchFamily="18" charset="0"/>
              </a:rPr>
              <a:t> more …</a:t>
            </a:r>
          </a:p>
          <a:p>
            <a:pPr>
              <a:buNone/>
            </a:pPr>
            <a:endParaRPr lang="fr-FR" dirty="0" smtClean="0">
              <a:latin typeface="Baskerville Old Face" pitchFamily="18" charset="0"/>
            </a:endParaRPr>
          </a:p>
          <a:p>
            <a:pPr>
              <a:buNone/>
            </a:pPr>
            <a:r>
              <a:rPr lang="fr-FR" dirty="0" smtClean="0">
                <a:latin typeface="Baskerville Old Face" pitchFamily="18" charset="0"/>
              </a:rPr>
              <a:t>	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Prochainement, dans TAI …</a:t>
            </a:r>
            <a:endParaRPr lang="fr-FR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158</TotalTime>
  <Words>115</Words>
  <Application>Microsoft Office PowerPoint</Application>
  <PresentationFormat>Affichage à l'écran (4:3)</PresentationFormat>
  <Paragraphs>41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Rotonde</vt:lpstr>
      <vt:lpstr>Travaux Autonomie et d’Initiative</vt:lpstr>
      <vt:lpstr>Préambule </vt:lpstr>
      <vt:lpstr>I. Le cristal</vt:lpstr>
      <vt:lpstr>II. Diffusion des rayons x</vt:lpstr>
      <vt:lpstr>III. Loi de Bragg</vt:lpstr>
      <vt:lpstr>Prochainement, dans TAI 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Travaux Autonomie et d’Initiative</dc:title>
  <dc:creator>Alexis</dc:creator>
  <cp:lastModifiedBy>Alexis</cp:lastModifiedBy>
  <cp:revision>21</cp:revision>
  <dcterms:created xsi:type="dcterms:W3CDTF">2007-12-04T17:19:17Z</dcterms:created>
  <dcterms:modified xsi:type="dcterms:W3CDTF">2007-12-05T09:51:38Z</dcterms:modified>
</cp:coreProperties>
</file>