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43"/>
  </p:notesMasterIdLst>
  <p:sldIdLst>
    <p:sldId id="256" r:id="rId2"/>
    <p:sldId id="276" r:id="rId3"/>
    <p:sldId id="258" r:id="rId4"/>
    <p:sldId id="260" r:id="rId5"/>
    <p:sldId id="257" r:id="rId6"/>
    <p:sldId id="259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301" r:id="rId19"/>
    <p:sldId id="277" r:id="rId20"/>
    <p:sldId id="278" r:id="rId21"/>
    <p:sldId id="279" r:id="rId22"/>
    <p:sldId id="280" r:id="rId23"/>
    <p:sldId id="281" r:id="rId24"/>
    <p:sldId id="282" r:id="rId25"/>
    <p:sldId id="300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8" r:id="rId40"/>
    <p:sldId id="297" r:id="rId41"/>
    <p:sldId id="299" r:id="rId4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56" autoAdjust="0"/>
    <p:restoredTop sz="87746" autoAdjust="0"/>
  </p:normalViewPr>
  <p:slideViewPr>
    <p:cSldViewPr>
      <p:cViewPr>
        <p:scale>
          <a:sx n="90" d="100"/>
          <a:sy n="90" d="100"/>
        </p:scale>
        <p:origin x="-165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12" Type="http://schemas.openxmlformats.org/officeDocument/2006/relationships/image" Target="../media/image43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11" Type="http://schemas.openxmlformats.org/officeDocument/2006/relationships/image" Target="../media/image42.wmf"/><Relationship Id="rId5" Type="http://schemas.openxmlformats.org/officeDocument/2006/relationships/image" Target="../media/image36.wmf"/><Relationship Id="rId10" Type="http://schemas.openxmlformats.org/officeDocument/2006/relationships/image" Target="../media/image41.wmf"/><Relationship Id="rId4" Type="http://schemas.openxmlformats.org/officeDocument/2006/relationships/image" Target="../media/image35.wmf"/><Relationship Id="rId9" Type="http://schemas.openxmlformats.org/officeDocument/2006/relationships/image" Target="../media/image4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69D7CE5-FCE1-4C6B-BE57-62AFA46DD35B}" type="datetimeFigureOut">
              <a:rPr lang="fr-FR"/>
              <a:pPr>
                <a:defRPr/>
              </a:pPr>
              <a:t>15/01/2008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501426E6-8207-4276-AF80-BA3DB49191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2355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8E778B-EC7F-4CEC-A481-F5A34001773E}" type="slidenum">
              <a:rPr lang="fr-FR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1426E6-8207-4276-AF80-BA3DB4919168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1426E6-8207-4276-AF80-BA3DB4919168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1426E6-8207-4276-AF80-BA3DB4919168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bluebackgorund"/>
          <p:cNvPicPr>
            <a:picLocks noChangeAspect="1" noChangeArrowheads="1"/>
          </p:cNvPicPr>
          <p:nvPr/>
        </p:nvPicPr>
        <p:blipFill>
          <a:blip r:embed="rId2"/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97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5275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7ED2F5-8F15-481F-9ACB-2560FD144C7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02FD7-E134-4F07-9981-B93872F57ED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5B348-FACC-487C-82DB-A7A4FE2CE3A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0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60BC5-9BE1-4928-BACD-416F28D1B4A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C1A0C-65C0-4D37-9C42-8B32960ACAE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30354-4812-4951-A279-CD72B1994E2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6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B4819-9CC8-4EC7-AF5E-4EC92A03FBB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44448-7034-4385-93A8-5D39CBE2E20A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322F8-1B3A-41AD-AC5C-B6BAF66EA4F0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E31F1-1B25-481D-B9F4-0376E032E71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0260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0260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7407E-E03A-43DA-9422-53C92F3F4BC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re et dia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graphique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3700463"/>
          </a:xfrm>
        </p:spPr>
        <p:txBody>
          <a:bodyPr/>
          <a:lstStyle/>
          <a:p>
            <a:pPr lvl="0"/>
            <a:r>
              <a:rPr lang="fr-FR" noProof="0" smtClean="0"/>
              <a:t>Cliquez sur l'icône pour ajouter un graphique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B7358-7D32-4125-BBF3-1E95637D541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7004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70046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7B7358-7D32-4125-BBF3-1E95637D541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8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59FEF-B59A-4C15-8621-BEFAD024DF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9" name="Picture 2" descr="C:\Users\Alexis\Desktop\super.bmp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8" descr="bluebackgorund"/>
          <p:cNvPicPr>
            <a:picLocks noChangeAspect="1" noChangeArrowheads="1"/>
          </p:cNvPicPr>
          <p:nvPr/>
        </p:nvPicPr>
        <p:blipFill>
          <a:blip r:embed="rId16"/>
          <a:srcRect l="3816" t="1057" r="4581" b="17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7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D97B7358-7D32-4125-BBF3-1E95637D541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histoiredechiffres.neuf.fr/numeration/num%20egyp%201_fichiers/papyrus%20rhind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1.bin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0.bin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2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33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3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3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3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41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5.bin"/><Relationship Id="rId5" Type="http://schemas.openxmlformats.org/officeDocument/2006/relationships/oleObject" Target="../embeddings/oleObject44.bin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1928802"/>
            <a:ext cx="7772400" cy="1470025"/>
          </a:xfrm>
        </p:spPr>
        <p:txBody>
          <a:bodyPr/>
          <a:lstStyle/>
          <a:p>
            <a:pPr eaLnBrk="1" hangingPunct="1"/>
            <a:r>
              <a:rPr lang="fr-FR" sz="7200" dirty="0" smtClean="0">
                <a:latin typeface="Viner Hand ITC" pitchFamily="66" charset="0"/>
              </a:rPr>
              <a:t>TAI Mathématiques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4414" y="4286256"/>
            <a:ext cx="6800850" cy="1752600"/>
          </a:xfrm>
        </p:spPr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Résolution d’équations polynomiales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42844" y="142852"/>
            <a:ext cx="1802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LAPICHE Antonin</a:t>
            </a:r>
          </a:p>
          <a:p>
            <a:r>
              <a:rPr lang="fr-FR" sz="1600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OHAYON Alexis</a:t>
            </a:r>
            <a:endParaRPr lang="fr-FR" sz="1600" dirty="0">
              <a:solidFill>
                <a:schemeClr val="bg1">
                  <a:lumMod val="75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42844" y="642918"/>
            <a:ext cx="2218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BELOUCHAT Quentin</a:t>
            </a:r>
          </a:p>
          <a:p>
            <a:r>
              <a:rPr lang="fr-FR" sz="1600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DAUNOIS Mathieu</a:t>
            </a:r>
            <a:endParaRPr lang="fr-FR" sz="1600" dirty="0">
              <a:solidFill>
                <a:schemeClr val="bg1">
                  <a:lumMod val="75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429520" y="428604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>
                    <a:lumMod val="75000"/>
                  </a:schemeClr>
                </a:solidFill>
                <a:latin typeface="Baskerville Old Face" pitchFamily="18" charset="0"/>
              </a:rPr>
              <a:t>Groupe D</a:t>
            </a:r>
            <a:endParaRPr lang="fr-FR" dirty="0">
              <a:solidFill>
                <a:schemeClr val="bg1">
                  <a:lumMod val="75000"/>
                </a:schemeClr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lexis\Desktop\super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F"/>
              </a:clrFrom>
              <a:clrTo>
                <a:srgbClr val="FC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32089">
            <a:off x="9349598" y="4996465"/>
            <a:ext cx="3774880" cy="542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à coins arrondis 4"/>
          <p:cNvSpPr/>
          <p:nvPr/>
        </p:nvSpPr>
        <p:spPr>
          <a:xfrm>
            <a:off x="2857488" y="2357430"/>
            <a:ext cx="3286148" cy="1785950"/>
          </a:xfrm>
          <a:prstGeom prst="wedgeRoundRectCallout">
            <a:avLst>
              <a:gd name="adj1" fmla="val 135295"/>
              <a:gd name="adj2" fmla="val 16753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</a:pPr>
            <a:r>
              <a:rPr lang="fr-FR" sz="3200" dirty="0" smtClean="0">
                <a:solidFill>
                  <a:srgbClr val="FF0000"/>
                </a:solidFill>
                <a:latin typeface="Baskerville Old Face" pitchFamily="18" charset="0"/>
              </a:rPr>
              <a:t>Quelqu’un parle de maths ?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285720" y="285728"/>
            <a:ext cx="3286148" cy="1785950"/>
          </a:xfrm>
          <a:prstGeom prst="wedgeRoundRectCallout">
            <a:avLst>
              <a:gd name="adj1" fmla="val 58775"/>
              <a:gd name="adj2" fmla="val 875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</a:pPr>
            <a:r>
              <a:rPr lang="fr-FR" sz="3600" dirty="0" smtClean="0">
                <a:solidFill>
                  <a:srgbClr val="FF0000"/>
                </a:solidFill>
                <a:latin typeface="Baskerville Old Face" pitchFamily="18" charset="0"/>
              </a:rPr>
              <a:t>Voilà </a:t>
            </a:r>
          </a:p>
          <a:p>
            <a:pPr algn="ctr">
              <a:buFont typeface="Wingdings" pitchFamily="2" charset="2"/>
              <a:buNone/>
            </a:pPr>
            <a:r>
              <a:rPr lang="fr-FR" sz="3600" dirty="0" smtClean="0">
                <a:solidFill>
                  <a:srgbClr val="FF0000"/>
                </a:solidFill>
                <a:latin typeface="Baskerville Old Face" pitchFamily="18" charset="0"/>
              </a:rPr>
              <a:t>Super-</a:t>
            </a:r>
            <a:r>
              <a:rPr lang="fr-FR" sz="3600" dirty="0" err="1" smtClean="0">
                <a:solidFill>
                  <a:srgbClr val="FF0000"/>
                </a:solidFill>
                <a:latin typeface="Baskerville Old Face" pitchFamily="18" charset="0"/>
              </a:rPr>
              <a:t>GuaGua</a:t>
            </a:r>
            <a:r>
              <a:rPr lang="fr-FR" sz="3600" dirty="0" smtClean="0">
                <a:solidFill>
                  <a:srgbClr val="FF0000"/>
                </a:solidFill>
                <a:latin typeface="Baskerville Old Face" pitchFamily="18" charset="0"/>
              </a:rPr>
              <a:t>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xit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96296E-6 L -0.68507 -0.531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" y="-26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latin typeface="Baskerville Old Face" pitchFamily="18" charset="0"/>
              </a:rPr>
              <a:t>Sommaire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Introduction</a:t>
            </a:r>
          </a:p>
          <a:p>
            <a:pPr eaLnBrk="1" hangingPunct="1"/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 1</a:t>
            </a:r>
            <a:r>
              <a:rPr lang="fr-FR" baseline="30000" dirty="0" smtClean="0">
                <a:solidFill>
                  <a:schemeClr val="bg1"/>
                </a:solidFill>
                <a:latin typeface="Baskerville Old Face" pitchFamily="18" charset="0"/>
              </a:rPr>
              <a:t>er</a:t>
            </a: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 degré et le 2</a:t>
            </a:r>
            <a:r>
              <a:rPr lang="fr-FR" baseline="30000" dirty="0" smtClean="0">
                <a:solidFill>
                  <a:schemeClr val="bg1"/>
                </a:solidFill>
                <a:latin typeface="Baskerville Old Face" pitchFamily="18" charset="0"/>
              </a:rPr>
              <a:t>nd</a:t>
            </a: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 degré : </a:t>
            </a:r>
          </a:p>
          <a:p>
            <a:pPr lvl="1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Les Égyptiens</a:t>
            </a:r>
          </a:p>
          <a:p>
            <a:pPr lvl="1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Les babyloniens</a:t>
            </a:r>
          </a:p>
          <a:p>
            <a:pPr lvl="1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Les Grecs	</a:t>
            </a:r>
          </a:p>
          <a:p>
            <a:pPr lvl="1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Algèbre Arabe </a:t>
            </a:r>
          </a:p>
          <a:p>
            <a:pPr lvl="1" eaLnBrk="1" hangingPunct="1"/>
            <a:endParaRPr lang="fr-FR" dirty="0" smtClean="0">
              <a:latin typeface="Baskerville Old Face" pitchFamily="18" charset="0"/>
            </a:endParaRPr>
          </a:p>
        </p:txBody>
      </p:sp>
      <p:pic>
        <p:nvPicPr>
          <p:cNvPr id="4" name="Picture 2" descr="C:\Users\Alexis\Desktop\super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latin typeface="Baskerville Old Face" pitchFamily="18" charset="0"/>
              </a:rPr>
              <a:t>Sommaire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18488" cy="3629025"/>
          </a:xfrm>
        </p:spPr>
        <p:txBody>
          <a:bodyPr/>
          <a:lstStyle/>
          <a:p>
            <a:pPr eaLnBrk="1" hangingPunct="1"/>
            <a:r>
              <a:rPr lang="fr-FR" dirty="0" smtClean="0">
                <a:latin typeface="Baskerville Old Face" pitchFamily="18" charset="0"/>
              </a:rPr>
              <a:t> </a:t>
            </a: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 3</a:t>
            </a:r>
            <a:r>
              <a:rPr lang="fr-FR" baseline="30000" dirty="0" smtClean="0">
                <a:solidFill>
                  <a:schemeClr val="bg1"/>
                </a:solidFill>
                <a:latin typeface="Baskerville Old Face" pitchFamily="18" charset="0"/>
              </a:rPr>
              <a:t>éme</a:t>
            </a: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 degré :</a:t>
            </a:r>
          </a:p>
          <a:p>
            <a:pPr lvl="1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La méthode de Cardan</a:t>
            </a:r>
          </a:p>
          <a:p>
            <a:pPr lvl="1" eaLnBrk="1" hangingPunct="1">
              <a:buFontTx/>
              <a:buNone/>
            </a:pPr>
            <a:endParaRPr lang="fr-FR" dirty="0" smtClean="0">
              <a:latin typeface="Baskerville Old Face" pitchFamily="18" charset="0"/>
            </a:endParaRPr>
          </a:p>
          <a:p>
            <a:pPr lvl="1" eaLnBrk="1" hangingPunct="1"/>
            <a:endParaRPr lang="fr-FR" dirty="0" smtClean="0">
              <a:latin typeface="Baskerville Old Face" pitchFamily="18" charset="0"/>
            </a:endParaRPr>
          </a:p>
          <a:p>
            <a:pPr eaLnBrk="1" hangingPunct="1"/>
            <a:endParaRPr lang="fr-FR" dirty="0" smtClean="0">
              <a:latin typeface="Baskerville Old Face" pitchFamily="18" charset="0"/>
            </a:endParaRPr>
          </a:p>
          <a:p>
            <a:pPr eaLnBrk="1" hangingPunct="1"/>
            <a:endParaRPr lang="fr-FR" dirty="0" smtClean="0">
              <a:latin typeface="Baskerville Old Face" pitchFamily="18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428596" y="3929066"/>
            <a:ext cx="5545137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fr-FR" sz="3200" dirty="0">
                <a:latin typeface="Baskerville Old Face" pitchFamily="18" charset="0"/>
              </a:rPr>
              <a:t> </a:t>
            </a:r>
            <a:r>
              <a:rPr lang="fr-FR" sz="3200" dirty="0">
                <a:solidFill>
                  <a:schemeClr val="bg1"/>
                </a:solidFill>
                <a:latin typeface="Baskerville Old Face" pitchFamily="18" charset="0"/>
              </a:rPr>
              <a:t>Le 4</a:t>
            </a:r>
            <a:r>
              <a:rPr lang="fr-FR" sz="3200" baseline="30000" dirty="0">
                <a:solidFill>
                  <a:schemeClr val="bg1"/>
                </a:solidFill>
                <a:latin typeface="Baskerville Old Face" pitchFamily="18" charset="0"/>
              </a:rPr>
              <a:t>éme</a:t>
            </a:r>
            <a:r>
              <a:rPr lang="fr-FR" sz="3200" dirty="0">
                <a:solidFill>
                  <a:schemeClr val="bg1"/>
                </a:solidFill>
                <a:latin typeface="Baskerville Old Face" pitchFamily="18" charset="0"/>
              </a:rPr>
              <a:t> degré 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fr-FR" sz="2800" dirty="0">
                <a:solidFill>
                  <a:schemeClr val="bg1"/>
                </a:solidFill>
                <a:latin typeface="Baskerville Old Face" pitchFamily="18" charset="0"/>
              </a:rPr>
              <a:t>La méthode de Ferrari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fr-FR" sz="3200" dirty="0">
              <a:latin typeface="Baskerville Old Face" pitchFamily="18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fr-FR" sz="3200" dirty="0">
              <a:latin typeface="Baskerville Old Face" pitchFamily="18" charset="0"/>
            </a:endParaRPr>
          </a:p>
        </p:txBody>
      </p:sp>
      <p:pic>
        <p:nvPicPr>
          <p:cNvPr id="5" name="Picture 2" descr="C:\Users\Alexis\Desktop\super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755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dirty="0" smtClean="0">
                <a:latin typeface="Baskerville Old Face" pitchFamily="18" charset="0"/>
              </a:rPr>
              <a:t>Introduction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643042" y="2857496"/>
            <a:ext cx="6264275" cy="647700"/>
          </a:xfrm>
          <a:noFill/>
          <a:ln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r>
              <a:rPr lang="fr-FR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x </a:t>
            </a:r>
            <a:r>
              <a:rPr lang="fr-FR" baseline="30000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n </a:t>
            </a:r>
            <a:r>
              <a:rPr lang="fr-FR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+ a </a:t>
            </a:r>
            <a:r>
              <a:rPr lang="fr-FR" baseline="-30000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n-1</a:t>
            </a:r>
            <a:r>
              <a:rPr lang="fr-FR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 x </a:t>
            </a:r>
            <a:r>
              <a:rPr lang="fr-FR" baseline="30000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n-1 </a:t>
            </a:r>
            <a:r>
              <a:rPr lang="fr-FR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+ … + a </a:t>
            </a:r>
            <a:r>
              <a:rPr lang="fr-FR" baseline="-30000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1 .  </a:t>
            </a:r>
            <a:r>
              <a:rPr lang="fr-FR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x + a </a:t>
            </a:r>
            <a:r>
              <a:rPr lang="fr-FR" baseline="-30000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0  </a:t>
            </a:r>
            <a:r>
              <a:rPr lang="fr-FR" dirty="0" smtClean="0">
                <a:solidFill>
                  <a:schemeClr val="bg1"/>
                </a:solidFill>
                <a:latin typeface="Perpetua" pitchFamily="18" charset="0"/>
                <a:cs typeface="Times New Roman" pitchFamily="18" charset="0"/>
              </a:rPr>
              <a:t>= 0</a:t>
            </a:r>
          </a:p>
        </p:txBody>
      </p:sp>
      <p:pic>
        <p:nvPicPr>
          <p:cNvPr id="10244" name="Image 1" descr="dalmb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4000504"/>
            <a:ext cx="18923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ZoneTexte 6"/>
          <p:cNvSpPr txBox="1">
            <a:spLocks noChangeArrowheads="1"/>
          </p:cNvSpPr>
          <p:nvPr/>
        </p:nvSpPr>
        <p:spPr bwMode="auto">
          <a:xfrm>
            <a:off x="1500166" y="2285992"/>
            <a:ext cx="69044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Une équation algébrique de degré n est une équation de la forme :</a:t>
            </a:r>
          </a:p>
        </p:txBody>
      </p:sp>
      <p:sp>
        <p:nvSpPr>
          <p:cNvPr id="10246" name="ZoneTexte 7"/>
          <p:cNvSpPr txBox="1">
            <a:spLocks noChangeArrowheads="1"/>
          </p:cNvSpPr>
          <p:nvPr/>
        </p:nvSpPr>
        <p:spPr bwMode="auto">
          <a:xfrm>
            <a:off x="1571604" y="4786322"/>
            <a:ext cx="2101857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Ce théorème à été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trouvé par Alembert </a:t>
            </a:r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800" dirty="0" smtClean="0">
                <a:latin typeface="Baskerville Old Face" pitchFamily="18" charset="0"/>
              </a:rPr>
              <a:t>Le 1</a:t>
            </a:r>
            <a:r>
              <a:rPr lang="fr-FR" sz="3800" baseline="30000" dirty="0" smtClean="0">
                <a:latin typeface="Baskerville Old Face" pitchFamily="18" charset="0"/>
              </a:rPr>
              <a:t>er</a:t>
            </a:r>
            <a:r>
              <a:rPr lang="fr-FR" sz="3800" dirty="0" smtClean="0">
                <a:latin typeface="Baskerville Old Face" pitchFamily="18" charset="0"/>
              </a:rPr>
              <a:t> et 2</a:t>
            </a:r>
            <a:r>
              <a:rPr lang="fr-FR" sz="3800" baseline="30000" dirty="0" smtClean="0">
                <a:latin typeface="Baskerville Old Face" pitchFamily="18" charset="0"/>
              </a:rPr>
              <a:t>nd</a:t>
            </a:r>
            <a:r>
              <a:rPr lang="fr-FR" sz="3800" dirty="0" smtClean="0">
                <a:latin typeface="Baskerville Old Face" pitchFamily="18" charset="0"/>
              </a:rPr>
              <a:t> degré : </a:t>
            </a:r>
            <a:br>
              <a:rPr lang="fr-FR" sz="3800" dirty="0" smtClean="0">
                <a:latin typeface="Baskerville Old Face" pitchFamily="18" charset="0"/>
              </a:rPr>
            </a:br>
            <a:r>
              <a:rPr lang="fr-FR" sz="3800" dirty="0" smtClean="0">
                <a:latin typeface="Baskerville Old Face" pitchFamily="18" charset="0"/>
              </a:rPr>
              <a:t>Les Egyptiens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5072063"/>
            <a:ext cx="7859713" cy="11080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Le papyrus </a:t>
            </a:r>
            <a:r>
              <a:rPr lang="fr-FR" sz="2400" dirty="0" err="1" smtClean="0">
                <a:solidFill>
                  <a:schemeClr val="bg1"/>
                </a:solidFill>
                <a:latin typeface="Baskerville Old Face" pitchFamily="18" charset="0"/>
              </a:rPr>
              <a:t>Rhind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aurait été découvert à Thèbes au milieu du XIX</a:t>
            </a:r>
            <a:r>
              <a:rPr lang="fr-FR" sz="2400" baseline="30000" dirty="0" smtClean="0">
                <a:solidFill>
                  <a:schemeClr val="bg1"/>
                </a:solidFill>
                <a:latin typeface="Baskerville Old Face" pitchFamily="18" charset="0"/>
              </a:rPr>
              <a:t>ème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siècle... </a:t>
            </a:r>
          </a:p>
          <a:p>
            <a:pPr eaLnBrk="1" hangingPunct="1">
              <a:buFontTx/>
              <a:buNone/>
            </a:pPr>
            <a:endParaRPr lang="fr-FR" dirty="0" smtClean="0"/>
          </a:p>
        </p:txBody>
      </p:sp>
      <p:pic>
        <p:nvPicPr>
          <p:cNvPr id="5124" name="Picture 4" descr="http://histoiredechiffres.neuf.fr/numeration/num%20egyp%201_fichiers/papyrus%20rhind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428860" y="2071678"/>
            <a:ext cx="3898900" cy="25781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2" descr="C:\Users\Alexis\Desktop\super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dirty="0" smtClean="0">
                <a:latin typeface="Baskerville Old Face" pitchFamily="18" charset="0"/>
              </a:rPr>
              <a:t>Le 1</a:t>
            </a:r>
            <a:r>
              <a:rPr lang="fr-FR" sz="4000" baseline="30000" dirty="0" smtClean="0">
                <a:latin typeface="Baskerville Old Face" pitchFamily="18" charset="0"/>
              </a:rPr>
              <a:t>er</a:t>
            </a:r>
            <a:r>
              <a:rPr lang="fr-FR" sz="4000" dirty="0" smtClean="0">
                <a:latin typeface="Baskerville Old Face" pitchFamily="18" charset="0"/>
              </a:rPr>
              <a:t> et 2</a:t>
            </a:r>
            <a:r>
              <a:rPr lang="fr-FR" sz="4000" baseline="30000" dirty="0" smtClean="0">
                <a:latin typeface="Baskerville Old Face" pitchFamily="18" charset="0"/>
              </a:rPr>
              <a:t>nd</a:t>
            </a:r>
            <a:r>
              <a:rPr lang="fr-FR" sz="4000" dirty="0" smtClean="0">
                <a:latin typeface="Baskerville Old Face" pitchFamily="18" charset="0"/>
              </a:rPr>
              <a:t> degré : </a:t>
            </a:r>
            <a:br>
              <a:rPr lang="fr-FR" sz="4000" dirty="0" smtClean="0">
                <a:latin typeface="Baskerville Old Face" pitchFamily="18" charset="0"/>
              </a:rPr>
            </a:br>
            <a:r>
              <a:rPr lang="fr-FR" sz="4000" dirty="0" smtClean="0">
                <a:latin typeface="Baskerville Old Face" pitchFamily="18" charset="0"/>
              </a:rPr>
              <a:t>Les Egyptiens</a:t>
            </a:r>
          </a:p>
        </p:txBody>
      </p:sp>
      <p:pic>
        <p:nvPicPr>
          <p:cNvPr id="13315" name="Picture 4" descr="signe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7188" y="1785938"/>
            <a:ext cx="3486150" cy="847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316" name="ZoneTexte 4"/>
          <p:cNvSpPr txBox="1">
            <a:spLocks noChangeArrowheads="1"/>
          </p:cNvSpPr>
          <p:nvPr/>
        </p:nvSpPr>
        <p:spPr bwMode="auto">
          <a:xfrm>
            <a:off x="4143372" y="2071678"/>
            <a:ext cx="2273379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Les nombres égyptiens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2928938"/>
            <a:ext cx="9261475" cy="39703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Les Egyptiens avaient certaines connaissances :</a:t>
            </a:r>
          </a:p>
          <a:p>
            <a:pPr>
              <a:defRPr/>
            </a:pPr>
            <a:endParaRPr lang="fr-FR" dirty="0">
              <a:solidFill>
                <a:schemeClr val="bg1"/>
              </a:solidFill>
              <a:latin typeface="Baskerville Old Face" pitchFamily="18" charset="0"/>
            </a:endParaRPr>
          </a:p>
          <a:p>
            <a:pPr algn="ctr"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Calculs de volumes de pyramides mais aussi de récipients </a:t>
            </a:r>
          </a:p>
          <a:p>
            <a:pPr algn="ctr"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cylindriques et parallélépipédiques.</a:t>
            </a:r>
          </a:p>
          <a:p>
            <a:pPr marL="0" lvl="1" algn="ctr">
              <a:buFont typeface="Arial" pitchFamily="34" charset="0"/>
              <a:buChar char="•"/>
              <a:defRPr/>
            </a:pPr>
            <a:endParaRPr lang="fr-FR" dirty="0">
              <a:solidFill>
                <a:schemeClr val="bg1"/>
              </a:solidFill>
              <a:latin typeface="Baskerville Old Face" pitchFamily="18" charset="0"/>
              <a:cs typeface="Times New Roman" pitchFamily="18" charset="0"/>
            </a:endParaRPr>
          </a:p>
          <a:p>
            <a:pPr lvl="1" algn="ctr"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Calcul de la hauteur d'une pyramide en évaluant l'angle sur un modèle plus </a:t>
            </a:r>
          </a:p>
          <a:p>
            <a:pPr lvl="1" algn="ctr"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petit et à l’aide d’un produit en croix.</a:t>
            </a:r>
          </a:p>
          <a:p>
            <a:pPr lvl="2">
              <a:buFont typeface="Arial" pitchFamily="34" charset="0"/>
              <a:buChar char="•"/>
              <a:defRPr/>
            </a:pPr>
            <a:endParaRPr lang="fr-FR" dirty="0">
              <a:solidFill>
                <a:schemeClr val="bg1"/>
              </a:solidFill>
              <a:latin typeface="Baskerville Old Face" pitchFamily="18" charset="0"/>
              <a:cs typeface="Times New Roman" pitchFamily="18" charset="0"/>
            </a:endParaRPr>
          </a:p>
          <a:p>
            <a:pPr lvl="1" algn="ctr"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En géométrie : aires d'un trapèze, triangle rectangle ainsi que les volumes d'un prisme</a:t>
            </a:r>
          </a:p>
          <a:p>
            <a:pPr lvl="1" algn="ctr"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 droit, d'un cylindre et d'un tronc de pyramide</a:t>
            </a:r>
          </a:p>
          <a:p>
            <a:pPr lvl="2">
              <a:buFont typeface="Arial" pitchFamily="34" charset="0"/>
              <a:buChar char="•"/>
              <a:defRPr/>
            </a:pPr>
            <a:endParaRPr lang="fr-FR" dirty="0">
              <a:solidFill>
                <a:schemeClr val="bg1"/>
              </a:solidFill>
              <a:latin typeface="Baskerville Old Face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approximation de pi (environ 3.16 obtenu par (16/9)2)</a:t>
            </a:r>
          </a:p>
          <a:p>
            <a:pPr marL="457200" lvl="2" algn="ctr">
              <a:defRPr/>
            </a:pPr>
            <a:endParaRPr lang="fr-FR" dirty="0">
              <a:solidFill>
                <a:schemeClr val="bg1"/>
              </a:solidFill>
              <a:latin typeface="Baskerville Old Face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  <a:defRPr/>
            </a:pPr>
            <a:endParaRPr lang="fr-FR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dirty="0" smtClean="0">
                <a:latin typeface="Baskerville Old Face" pitchFamily="18" charset="0"/>
              </a:rPr>
              <a:t>Le 1</a:t>
            </a:r>
            <a:r>
              <a:rPr lang="fr-FR" sz="4000" baseline="30000" dirty="0" smtClean="0">
                <a:latin typeface="Baskerville Old Face" pitchFamily="18" charset="0"/>
              </a:rPr>
              <a:t>er</a:t>
            </a:r>
            <a:r>
              <a:rPr lang="fr-FR" sz="4000" dirty="0" smtClean="0">
                <a:latin typeface="Baskerville Old Face" pitchFamily="18" charset="0"/>
              </a:rPr>
              <a:t> et 2</a:t>
            </a:r>
            <a:r>
              <a:rPr lang="fr-FR" sz="4000" baseline="30000" dirty="0" smtClean="0">
                <a:latin typeface="Baskerville Old Face" pitchFamily="18" charset="0"/>
              </a:rPr>
              <a:t>nd</a:t>
            </a:r>
            <a:r>
              <a:rPr lang="fr-FR" sz="4000" dirty="0" smtClean="0">
                <a:latin typeface="Baskerville Old Face" pitchFamily="18" charset="0"/>
              </a:rPr>
              <a:t> degré : </a:t>
            </a:r>
            <a:br>
              <a:rPr lang="fr-FR" sz="4000" dirty="0" smtClean="0">
                <a:latin typeface="Baskerville Old Face" pitchFamily="18" charset="0"/>
              </a:rPr>
            </a:br>
            <a:r>
              <a:rPr lang="fr-FR" sz="4000" dirty="0" smtClean="0">
                <a:latin typeface="Baskerville Old Face" pitchFamily="18" charset="0"/>
              </a:rPr>
              <a:t>Les Babyloniens</a:t>
            </a:r>
          </a:p>
        </p:txBody>
      </p:sp>
      <p:pic>
        <p:nvPicPr>
          <p:cNvPr id="14339" name="Picture 4" descr="tablette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88" y="1857375"/>
            <a:ext cx="4162425" cy="12287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340" name="ZoneTexte 4"/>
          <p:cNvSpPr txBox="1">
            <a:spLocks noChangeArrowheads="1"/>
          </p:cNvSpPr>
          <p:nvPr/>
        </p:nvSpPr>
        <p:spPr bwMode="auto">
          <a:xfrm>
            <a:off x="4714876" y="2357430"/>
            <a:ext cx="2786340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Les nombres babyloniens</a:t>
            </a:r>
          </a:p>
        </p:txBody>
      </p:sp>
      <p:sp>
        <p:nvSpPr>
          <p:cNvPr id="14341" name="ZoneTexte 5"/>
          <p:cNvSpPr txBox="1">
            <a:spLocks noChangeArrowheads="1"/>
          </p:cNvSpPr>
          <p:nvPr/>
        </p:nvSpPr>
        <p:spPr bwMode="auto">
          <a:xfrm>
            <a:off x="214282" y="3143248"/>
            <a:ext cx="6106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Les Babyloniens possédaient également certaines connaissances :</a:t>
            </a: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214313" y="3562350"/>
            <a:ext cx="45720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38200" lvl="1" indent="-381000" algn="ctr">
              <a:lnSpc>
                <a:spcPct val="80000"/>
              </a:lnSpc>
              <a:buFontTx/>
              <a:buChar char="•"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calculer des surfaces de carrés (en fonction du côté), de rectangles (en fonction de la longueur et de la largeur) et de trapèze (numériquement).</a:t>
            </a:r>
          </a:p>
          <a:p>
            <a:pPr marL="838200" lvl="1" indent="-381000" algn="ctr">
              <a:lnSpc>
                <a:spcPct val="80000"/>
              </a:lnSpc>
              <a:buFontTx/>
              <a:buChar char="•"/>
            </a:pPr>
            <a:endParaRPr lang="fr-FR" dirty="0">
              <a:solidFill>
                <a:schemeClr val="bg1"/>
              </a:solidFill>
              <a:latin typeface="Baskerville Old Face" pitchFamily="18" charset="0"/>
              <a:cs typeface="Times New Roman" pitchFamily="18" charset="0"/>
            </a:endParaRPr>
          </a:p>
          <a:p>
            <a:pPr marL="838200" lvl="1" indent="-381000" algn="ctr">
              <a:lnSpc>
                <a:spcPct val="80000"/>
              </a:lnSpc>
              <a:buFontTx/>
              <a:buChar char="•"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Formule approchée pour calculer le volume du tronc d'une pyramide à base carrée.</a:t>
            </a:r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4572000" y="3643313"/>
            <a:ext cx="4572000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38200" lvl="1" indent="-381000" algn="ctr">
              <a:lnSpc>
                <a:spcPct val="80000"/>
              </a:lnSpc>
              <a:buFontTx/>
              <a:buChar char="•"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appliquer numériquement le théorème de Thalès (non connu à l'époque bien entendu)  extraire des racines carrées et cubiques</a:t>
            </a:r>
          </a:p>
        </p:txBody>
      </p:sp>
      <p:sp>
        <p:nvSpPr>
          <p:cNvPr id="14344" name="Rectangle 9"/>
          <p:cNvSpPr>
            <a:spLocks noChangeArrowheads="1"/>
          </p:cNvSpPr>
          <p:nvPr/>
        </p:nvSpPr>
        <p:spPr bwMode="auto">
          <a:xfrm>
            <a:off x="571500" y="5643563"/>
            <a:ext cx="457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Arial" charset="0"/>
              <a:buChar char="•"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     calculer la diagonale du carré, formule approchée pour calculer celle du rectangle.</a:t>
            </a:r>
            <a:endParaRPr lang="fr-FR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14345" name="Rectangle 10"/>
          <p:cNvSpPr>
            <a:spLocks noChangeArrowheads="1"/>
          </p:cNvSpPr>
          <p:nvPr/>
        </p:nvSpPr>
        <p:spPr bwMode="auto">
          <a:xfrm>
            <a:off x="4572000" y="4643438"/>
            <a:ext cx="4572000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38200" lvl="1" indent="-381000">
              <a:lnSpc>
                <a:spcPct val="80000"/>
              </a:lnSpc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838200" lvl="1" indent="-381000" algn="ctr">
              <a:lnSpc>
                <a:spcPct val="80000"/>
              </a:lnSpc>
              <a:buFontTx/>
              <a:buChar char="•"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résoudre des équations du premier et du deuxième degré à une inconnue ainsi qu'un système d'équations du premier degré à deux inconnues. </a:t>
            </a:r>
          </a:p>
          <a:p>
            <a:pPr marL="838200" lvl="1" indent="-381000">
              <a:lnSpc>
                <a:spcPct val="80000"/>
              </a:lnSpc>
              <a:buFontTx/>
              <a:buChar char="•"/>
            </a:pP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marL="838200" lvl="1" indent="-381000" algn="ctr">
              <a:lnSpc>
                <a:spcPct val="80000"/>
              </a:lnSpc>
              <a:buFontTx/>
              <a:buChar char="•"/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  <a:cs typeface="Times New Roman" pitchFamily="18" charset="0"/>
              </a:rPr>
              <a:t>3 était considéré comme une valeur approchée de pi.</a:t>
            </a:r>
          </a:p>
        </p:txBody>
      </p:sp>
      <p:pic>
        <p:nvPicPr>
          <p:cNvPr id="10" name="Picture 2" descr="C:\Users\Alexis\Desktop\super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dirty="0" smtClean="0">
                <a:latin typeface="Baskerville Old Face" pitchFamily="18" charset="0"/>
              </a:rPr>
              <a:t>Le 1</a:t>
            </a:r>
            <a:r>
              <a:rPr lang="fr-FR" sz="4000" baseline="30000" dirty="0" smtClean="0">
                <a:latin typeface="Baskerville Old Face" pitchFamily="18" charset="0"/>
              </a:rPr>
              <a:t>er</a:t>
            </a:r>
            <a:r>
              <a:rPr lang="fr-FR" sz="4000" dirty="0" smtClean="0">
                <a:latin typeface="Baskerville Old Face" pitchFamily="18" charset="0"/>
              </a:rPr>
              <a:t> et 2</a:t>
            </a:r>
            <a:r>
              <a:rPr lang="fr-FR" sz="4000" baseline="30000" dirty="0" smtClean="0">
                <a:latin typeface="Baskerville Old Face" pitchFamily="18" charset="0"/>
              </a:rPr>
              <a:t>nd</a:t>
            </a:r>
            <a:r>
              <a:rPr lang="fr-FR" sz="4000" dirty="0" smtClean="0">
                <a:latin typeface="Baskerville Old Face" pitchFamily="18" charset="0"/>
              </a:rPr>
              <a:t> degré : </a:t>
            </a:r>
            <a:br>
              <a:rPr lang="fr-FR" sz="4000" dirty="0" smtClean="0">
                <a:latin typeface="Baskerville Old Face" pitchFamily="18" charset="0"/>
              </a:rPr>
            </a:br>
            <a:r>
              <a:rPr lang="fr-FR" sz="4000" dirty="0" smtClean="0">
                <a:latin typeface="Baskerville Old Face" pitchFamily="18" charset="0"/>
              </a:rPr>
              <a:t>Les Grecs</a:t>
            </a:r>
          </a:p>
        </p:txBody>
      </p:sp>
      <p:sp>
        <p:nvSpPr>
          <p:cNvPr id="15363" name="Espace réservé du contenu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3700463"/>
          </a:xfrm>
        </p:spPr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Les Grecs ont réussi à résoudre une équation du second degré de façon géométrique.</a:t>
            </a:r>
          </a:p>
          <a:p>
            <a:pPr eaLnBrk="1" hangingPunct="1"/>
            <a:endParaRPr lang="fr-FR" dirty="0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3429000"/>
            <a:ext cx="2735262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286125" y="4286250"/>
            <a:ext cx="3251210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ctr"/>
            <a:r>
              <a:rPr lang="fr-FR" b="1" i="1" dirty="0">
                <a:solidFill>
                  <a:schemeClr val="bg1"/>
                </a:solidFill>
                <a:latin typeface="Baskerville Old Face" pitchFamily="18" charset="0"/>
              </a:rPr>
              <a:t>Équation de la forme : x² + </a:t>
            </a:r>
            <a:r>
              <a:rPr lang="fr-FR" b="1" i="1" dirty="0" err="1">
                <a:solidFill>
                  <a:schemeClr val="bg1"/>
                </a:solidFill>
                <a:latin typeface="Baskerville Old Face" pitchFamily="18" charset="0"/>
              </a:rPr>
              <a:t>bx</a:t>
            </a:r>
            <a:r>
              <a:rPr lang="fr-FR" b="1" i="1" dirty="0">
                <a:solidFill>
                  <a:schemeClr val="bg1"/>
                </a:solidFill>
                <a:latin typeface="Baskerville Old Face" pitchFamily="18" charset="0"/>
              </a:rPr>
              <a:t> = c</a:t>
            </a:r>
          </a:p>
        </p:txBody>
      </p:sp>
      <p:pic>
        <p:nvPicPr>
          <p:cNvPr id="6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3800" dirty="0" smtClean="0">
                <a:latin typeface="Baskerville Old Face" pitchFamily="18" charset="0"/>
              </a:rPr>
              <a:t>Le 1</a:t>
            </a:r>
            <a:r>
              <a:rPr lang="fr-FR" sz="3800" baseline="30000" dirty="0" smtClean="0">
                <a:latin typeface="Baskerville Old Face" pitchFamily="18" charset="0"/>
              </a:rPr>
              <a:t>er</a:t>
            </a:r>
            <a:r>
              <a:rPr lang="fr-FR" sz="3800" dirty="0" smtClean="0">
                <a:latin typeface="Baskerville Old Face" pitchFamily="18" charset="0"/>
              </a:rPr>
              <a:t> et le 2</a:t>
            </a:r>
            <a:r>
              <a:rPr lang="fr-FR" sz="3800" baseline="30000" dirty="0" smtClean="0">
                <a:latin typeface="Baskerville Old Face" pitchFamily="18" charset="0"/>
              </a:rPr>
              <a:t>nd</a:t>
            </a:r>
            <a:r>
              <a:rPr lang="fr-FR" sz="3800" dirty="0" smtClean="0">
                <a:latin typeface="Baskerville Old Face" pitchFamily="18" charset="0"/>
              </a:rPr>
              <a:t> degré : </a:t>
            </a:r>
            <a:br>
              <a:rPr lang="fr-FR" sz="3800" dirty="0" smtClean="0">
                <a:latin typeface="Baskerville Old Face" pitchFamily="18" charset="0"/>
              </a:rPr>
            </a:br>
            <a:r>
              <a:rPr lang="fr-FR" sz="3800" dirty="0" smtClean="0">
                <a:latin typeface="Baskerville Old Face" pitchFamily="18" charset="0"/>
              </a:rPr>
              <a:t>l’algèbre Arabe</a:t>
            </a:r>
          </a:p>
        </p:txBody>
      </p:sp>
      <p:pic>
        <p:nvPicPr>
          <p:cNvPr id="16387" name="Picture 2" descr="H:\al-khwarizmi 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57224" y="2643182"/>
            <a:ext cx="3048000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571604" y="4786322"/>
            <a:ext cx="1606529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Al Khawarizmi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429124" y="2786058"/>
            <a:ext cx="45720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u="sng" dirty="0">
                <a:solidFill>
                  <a:schemeClr val="bg1"/>
                </a:solidFill>
                <a:latin typeface="Baskerville Old Face" pitchFamily="18" charset="0"/>
              </a:rPr>
              <a:t>Sa méthode :</a:t>
            </a:r>
          </a:p>
          <a:p>
            <a:endParaRPr lang="fr-FR" sz="2000" u="sng" dirty="0">
              <a:solidFill>
                <a:schemeClr val="bg1"/>
              </a:solidFill>
              <a:latin typeface="Baskerville Old Face" pitchFamily="18" charset="0"/>
            </a:endParaRPr>
          </a:p>
          <a:p>
            <a:pPr>
              <a:buFontTx/>
              <a:buChar char="-"/>
            </a:pPr>
            <a:r>
              <a:rPr lang="fr-FR" sz="2000" u="sng" dirty="0">
                <a:solidFill>
                  <a:schemeClr val="bg1"/>
                </a:solidFill>
                <a:latin typeface="Baskerville Old Face" pitchFamily="18" charset="0"/>
              </a:rPr>
              <a:t>al </a:t>
            </a:r>
            <a:r>
              <a:rPr lang="fr-FR" sz="2000" u="sng" dirty="0" err="1">
                <a:solidFill>
                  <a:schemeClr val="bg1"/>
                </a:solidFill>
                <a:latin typeface="Baskerville Old Face" pitchFamily="18" charset="0"/>
              </a:rPr>
              <a:t>jabr</a:t>
            </a:r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 (4x - 3 = 5 devient 4x = 5 + 3), le mot est devenu "algèbre" aujourd’hui. </a:t>
            </a:r>
          </a:p>
          <a:p>
            <a:pPr>
              <a:buFontTx/>
              <a:buChar char="-"/>
            </a:pPr>
            <a:endParaRPr lang="fr-FR" sz="2000" dirty="0">
              <a:solidFill>
                <a:schemeClr val="bg1"/>
              </a:solidFill>
              <a:latin typeface="Baskerville Old Face" pitchFamily="18" charset="0"/>
            </a:endParaRP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- </a:t>
            </a:r>
            <a:r>
              <a:rPr lang="fr-FR" sz="2000" u="sng" dirty="0">
                <a:solidFill>
                  <a:schemeClr val="bg1"/>
                </a:solidFill>
                <a:latin typeface="Baskerville Old Face" pitchFamily="18" charset="0"/>
              </a:rPr>
              <a:t>al </a:t>
            </a:r>
            <a:r>
              <a:rPr lang="fr-FR" sz="2000" u="sng" dirty="0" err="1">
                <a:solidFill>
                  <a:schemeClr val="bg1"/>
                </a:solidFill>
                <a:latin typeface="Baskerville Old Face" pitchFamily="18" charset="0"/>
              </a:rPr>
              <a:t>muqabala</a:t>
            </a:r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 (la réduction, 4x = 9 + 3x devient x = 9) </a:t>
            </a:r>
            <a:b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</a:br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Les termes semblables sont réduits. </a:t>
            </a:r>
          </a:p>
        </p:txBody>
      </p:sp>
      <p:pic>
        <p:nvPicPr>
          <p:cNvPr id="6" name="Picture 2" descr="C:\Users\Alexis\Desktop\super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Le 1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er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et 2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nd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 degré : </a:t>
            </a:r>
            <a:br>
              <a:rPr lang="fr-FR" sz="4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De nos jours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Le discriminant :</a:t>
            </a:r>
          </a:p>
          <a:p>
            <a:pPr lvl="2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Démonstration :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fr-FR" dirty="0" smtClean="0"/>
              <a:t>                               </a:t>
            </a:r>
          </a:p>
          <a:p>
            <a:pPr lvl="2" eaLnBrk="1" hangingPunct="1"/>
            <a:endParaRPr lang="fr-FR" dirty="0" smtClean="0"/>
          </a:p>
        </p:txBody>
      </p:sp>
      <p:grpSp>
        <p:nvGrpSpPr>
          <p:cNvPr id="10" name="Groupe 9"/>
          <p:cNvGrpSpPr/>
          <p:nvPr/>
        </p:nvGrpSpPr>
        <p:grpSpPr>
          <a:xfrm>
            <a:off x="755650" y="3213100"/>
            <a:ext cx="3030538" cy="2239972"/>
            <a:chOff x="755650" y="3213100"/>
            <a:chExt cx="3030538" cy="2239972"/>
          </a:xfrm>
        </p:grpSpPr>
        <p:pic>
          <p:nvPicPr>
            <p:cNvPr id="43012" name="Picture 4" descr="f(x) = a \left(x^2 + \frac{b}{a}x + \frac{c}{a}\right)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55650" y="3213100"/>
              <a:ext cx="2052638" cy="50006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43013" name="Picture 5" descr="f(x) = a \left[\left(x + \frac{b}{2a}\right)^2 - \left(\frac{b}{2a}\right)^2 + \frac{c}{a}\right]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55650" y="3714752"/>
              <a:ext cx="3030538" cy="59531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43014" name="Picture 6" descr="f(x) = a \left[\left(x + \frac{b}{2a}\right)^2 - \frac{b^2}{4a^2} + \frac{c}{a}\right]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55650" y="4286256"/>
              <a:ext cx="2786063" cy="59531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43015" name="Picture 7" descr="f(x) = a \left[\left(x + \frac{b}{2a}\right)^2 - \frac{b^2 - 4ac}{4a^2}\right]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55650" y="4857760"/>
              <a:ext cx="2806700" cy="59531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4643438" y="3500438"/>
            <a:ext cx="42114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Pour la factorisation, on utilise l’identité</a:t>
            </a:r>
          </a:p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remarquable suivante :</a:t>
            </a:r>
          </a:p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(a + b)² = a² + 2ab + b²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4859338" y="5229225"/>
            <a:ext cx="1417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Δ = b² - 4 </a:t>
            </a:r>
            <a:r>
              <a:rPr lang="fr-FR" sz="2000" dirty="0" err="1">
                <a:solidFill>
                  <a:schemeClr val="bg1"/>
                </a:solidFill>
                <a:latin typeface="Baskerville Old Face" pitchFamily="18" charset="0"/>
              </a:rPr>
              <a:t>ac</a:t>
            </a:r>
            <a:endParaRPr lang="fr-FR" sz="20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pic>
        <p:nvPicPr>
          <p:cNvPr id="11" name="Picture 2" descr="C:\Users\Alexis\Desktop\super.bmp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6" grpId="0"/>
      <p:bldP spid="430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Détermination des racines si delta &gt; 0 : </a:t>
            </a:r>
          </a:p>
          <a:p>
            <a:pPr lvl="2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Démonstration :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84213" y="3143248"/>
            <a:ext cx="3455987" cy="2092336"/>
            <a:chOff x="684213" y="3143248"/>
            <a:chExt cx="3455987" cy="2092336"/>
          </a:xfrm>
          <a:solidFill>
            <a:srgbClr val="FFFFFF"/>
          </a:solidFill>
        </p:grpSpPr>
        <p:pic>
          <p:nvPicPr>
            <p:cNvPr id="44036" name="Picture 4" descr="0 = \left(x + \frac{b}{2a}\right)^2 - \frac{\Delta}{4a^2}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4213" y="3143248"/>
              <a:ext cx="1785937" cy="5429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44037" name="Picture 5" descr="0 = \left(x + \frac{b}{2a} - \sqrt{\frac{\Delta}{4a^2}}\right)\left(x + \frac{b}{2a} + \sqrt{\frac{\Delta}{4a^2}}\right)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4213" y="3684601"/>
              <a:ext cx="3455987" cy="59531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44038" name="Picture 6" descr="0 = \left(x + \frac{b}{2a} - \frac{\sqrt{\Delta}}{2a}\right)\left(x + \frac{b}{2a} + \frac{\sqrt{\Delta}}{2a}\right)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84213" y="4214818"/>
              <a:ext cx="3211512" cy="520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44039" name="Picture 7" descr="0 = \left(x + \frac{b - \sqrt{\Delta}}{2a}\right)\left(x + \frac{b + \sqrt{\Delta}}{2a}\right)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84213" y="4714884"/>
              <a:ext cx="2881312" cy="5207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pic>
        <p:nvPicPr>
          <p:cNvPr id="44040" name="Picture 8" descr="x_1 = \frac{-b + \sqrt{\Delta}}{2a}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39975" y="5734050"/>
            <a:ext cx="1254125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755650" y="5805488"/>
            <a:ext cx="136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Solutions :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3779838" y="5805488"/>
            <a:ext cx="37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et</a:t>
            </a:r>
          </a:p>
        </p:txBody>
      </p:sp>
      <p:pic>
        <p:nvPicPr>
          <p:cNvPr id="44043" name="Picture 11" descr="x_2 = \frac{-b - \sqrt{\Delta}}{2a}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4663" y="5734050"/>
            <a:ext cx="1254125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28596" y="28572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Le 1</a:t>
            </a:r>
            <a:r>
              <a:rPr lang="fr-FR" sz="4000" kern="0" baseline="3000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er</a:t>
            </a: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 et 2</a:t>
            </a:r>
            <a:r>
              <a:rPr lang="fr-FR" sz="4000" kern="0" baseline="3000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nd</a:t>
            </a: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 degré : </a:t>
            </a:r>
            <a:endParaRPr lang="fr-FR" sz="4000" kern="0" dirty="0" smtClean="0">
              <a:solidFill>
                <a:schemeClr val="bg1"/>
              </a:solidFill>
              <a:latin typeface="Baskerville Old Face" pitchFamily="18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fr-FR" sz="4000" kern="0" dirty="0" smtClean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De </a:t>
            </a: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nos jours</a:t>
            </a:r>
          </a:p>
        </p:txBody>
      </p:sp>
      <p:pic>
        <p:nvPicPr>
          <p:cNvPr id="14" name="Picture 2" descr="C:\Users\Alexis\Desktop\super.bmp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1" grpId="0"/>
      <p:bldP spid="440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Détermination des racines si delta = 0 :</a:t>
            </a:r>
          </a:p>
          <a:p>
            <a:pPr lvl="2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Démonstration :</a:t>
            </a:r>
          </a:p>
          <a:p>
            <a:pPr lvl="2" eaLnBrk="1" hangingPunct="1">
              <a:buFont typeface="Wingdings" pitchFamily="2" charset="2"/>
              <a:buNone/>
            </a:pPr>
            <a:endParaRPr lang="fr-FR" dirty="0" smtClean="0"/>
          </a:p>
        </p:txBody>
      </p:sp>
      <p:pic>
        <p:nvPicPr>
          <p:cNvPr id="45060" name="Picture 4" descr="\left(x + \frac{b}{2a}\right)^2 = 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714752"/>
            <a:ext cx="1265237" cy="542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061" name="Picture 5" descr="x_0 = -\frac{b}{2a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4652963"/>
            <a:ext cx="839788" cy="414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95288" y="4724400"/>
            <a:ext cx="1178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Solutions :</a:t>
            </a:r>
          </a:p>
        </p:txBody>
      </p:sp>
      <p:pic>
        <p:nvPicPr>
          <p:cNvPr id="45063" name="Picture 7" descr="0 = \left(x + \frac{b}{2a}\right)^2 - \frac{\Delta}{4a^2}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857496"/>
            <a:ext cx="1785938" cy="542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Le 1</a:t>
            </a:r>
            <a:r>
              <a:rPr lang="fr-FR" sz="4000" kern="0" baseline="3000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er</a:t>
            </a: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 et 2</a:t>
            </a:r>
            <a:r>
              <a:rPr lang="fr-FR" sz="4000" kern="0" baseline="3000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nd</a:t>
            </a: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 degré </a:t>
            </a:r>
            <a:r>
              <a:rPr lang="fr-FR" sz="4000" kern="0" dirty="0" smtClean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:</a:t>
            </a:r>
          </a:p>
          <a:p>
            <a:pPr algn="ctr">
              <a:defRPr/>
            </a:pPr>
            <a:r>
              <a:rPr lang="fr-FR" sz="4000" kern="0" dirty="0" smtClean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 </a:t>
            </a:r>
            <a:r>
              <a:rPr lang="fr-FR" sz="4000" kern="0" dirty="0">
                <a:solidFill>
                  <a:schemeClr val="bg1"/>
                </a:solidFill>
                <a:latin typeface="Baskerville Old Face" pitchFamily="18" charset="0"/>
                <a:ea typeface="+mj-ea"/>
                <a:cs typeface="+mj-cs"/>
              </a:rPr>
              <a:t>De nos jours</a:t>
            </a:r>
          </a:p>
        </p:txBody>
      </p:sp>
      <p:pic>
        <p:nvPicPr>
          <p:cNvPr id="8" name="Picture 2" descr="C:\Users\Alexis\Desktop\super.bmp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Le 1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</a:rPr>
              <a:t>er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 et 2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</a:rPr>
              <a:t>nd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 degré : </a:t>
            </a:r>
            <a:b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</a:b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De nos jours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Détermination des racines si delta &lt; 0 :</a:t>
            </a:r>
          </a:p>
          <a:p>
            <a:pPr lvl="2" eaLnBrk="1" hangingPunct="1"/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Démonstration :</a:t>
            </a:r>
          </a:p>
        </p:txBody>
      </p:sp>
      <p:pic>
        <p:nvPicPr>
          <p:cNvPr id="46084" name="Picture 4" descr="f(x) = a \left[\left(x + \frac{b}{2a}\right)^2 - \frac{\Delta}{4a^2}\right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3068638"/>
            <a:ext cx="2413000" cy="59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428596" y="3143248"/>
            <a:ext cx="3575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Rappel de la forme canonique :</a:t>
            </a:r>
          </a:p>
        </p:txBody>
      </p:sp>
      <p:pic>
        <p:nvPicPr>
          <p:cNvPr id="46086" name="Picture 6" descr="complexe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644900"/>
            <a:ext cx="3095625" cy="1951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6087" name="Picture 7" descr="complexe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5929330"/>
            <a:ext cx="2881313" cy="541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357158" y="6000768"/>
            <a:ext cx="11512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Solutions :</a:t>
            </a:r>
          </a:p>
        </p:txBody>
      </p:sp>
      <p:pic>
        <p:nvPicPr>
          <p:cNvPr id="9" name="Picture 2" descr="C:\Users\Alexis\Desktop\super.bmp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6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6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Le 1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</a:rPr>
              <a:t>er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 et 2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</a:rPr>
              <a:t>nd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 degré : </a:t>
            </a:r>
            <a:b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</a:b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De nos jours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472" y="2000240"/>
            <a:ext cx="8147050" cy="3886200"/>
          </a:xfrm>
        </p:spPr>
        <p:txBody>
          <a:bodyPr/>
          <a:lstStyle/>
          <a:p>
            <a:pPr eaLnBrk="1" hangingPunct="1"/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Équations à coefficients complexes :</a:t>
            </a:r>
          </a:p>
          <a:p>
            <a:pPr lvl="2" eaLnBrk="1" hangingPunct="1"/>
            <a:r>
              <a:rPr lang="fr-FR" sz="2000" dirty="0" smtClean="0">
                <a:solidFill>
                  <a:schemeClr val="bg1"/>
                </a:solidFill>
                <a:latin typeface="Baskerville Old Face" pitchFamily="18" charset="0"/>
              </a:rPr>
              <a:t>Démonstration et exemple :</a:t>
            </a:r>
          </a:p>
        </p:txBody>
      </p:sp>
      <p:graphicFrame>
        <p:nvGraphicFramePr>
          <p:cNvPr id="47119" name="Object 7"/>
          <p:cNvGraphicFramePr>
            <a:graphicFrameLocks noChangeAspect="1"/>
          </p:cNvGraphicFramePr>
          <p:nvPr>
            <p:ph sz="quarter" idx="2"/>
          </p:nvPr>
        </p:nvGraphicFramePr>
        <p:xfrm>
          <a:off x="3236913" y="3860800"/>
          <a:ext cx="2235200" cy="509588"/>
        </p:xfrm>
        <a:graphic>
          <a:graphicData uri="http://schemas.openxmlformats.org/presentationml/2006/ole">
            <p:oleObj spid="_x0000_s1031" name="Equation" r:id="rId4" imgW="1726920" imgH="393480" progId="">
              <p:embed/>
            </p:oleObj>
          </a:graphicData>
        </a:graphic>
      </p:graphicFrame>
      <p:graphicFrame>
        <p:nvGraphicFramePr>
          <p:cNvPr id="47108" name="Object 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2051050" y="6165850"/>
          <a:ext cx="1150938" cy="296863"/>
        </p:xfrm>
        <a:graphic>
          <a:graphicData uri="http://schemas.openxmlformats.org/presentationml/2006/ole">
            <p:oleObj spid="_x0000_s1026" name="Equation" r:id="rId5" imgW="787320" imgH="203040" progId="">
              <p:embed/>
            </p:oleObj>
          </a:graphicData>
        </a:graphic>
      </p:graphicFrame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684213" y="3068638"/>
            <a:ext cx="22365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Équation de la forme :</a:t>
            </a:r>
          </a:p>
        </p:txBody>
      </p:sp>
      <p:graphicFrame>
        <p:nvGraphicFramePr>
          <p:cNvPr id="47110" name="Object 3"/>
          <p:cNvGraphicFramePr>
            <a:graphicFrameLocks noChangeAspect="1"/>
          </p:cNvGraphicFramePr>
          <p:nvPr/>
        </p:nvGraphicFramePr>
        <p:xfrm>
          <a:off x="3924300" y="6092825"/>
          <a:ext cx="1152525" cy="331788"/>
        </p:xfrm>
        <a:graphic>
          <a:graphicData uri="http://schemas.openxmlformats.org/presentationml/2006/ole">
            <p:oleObj spid="_x0000_s1027" name="Equation" r:id="rId6" imgW="749160" imgH="215640" progId="">
              <p:embed/>
            </p:oleObj>
          </a:graphicData>
        </a:graphic>
      </p:graphicFrame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3276600" y="6092825"/>
            <a:ext cx="5020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soit</a:t>
            </a:r>
          </a:p>
        </p:txBody>
      </p:sp>
      <p:graphicFrame>
        <p:nvGraphicFramePr>
          <p:cNvPr id="47112" name="Object 4"/>
          <p:cNvGraphicFramePr>
            <a:graphicFrameLocks noChangeAspect="1"/>
          </p:cNvGraphicFramePr>
          <p:nvPr/>
        </p:nvGraphicFramePr>
        <p:xfrm>
          <a:off x="3203575" y="3108325"/>
          <a:ext cx="1512888" cy="282575"/>
        </p:xfrm>
        <a:graphic>
          <a:graphicData uri="http://schemas.openxmlformats.org/presentationml/2006/ole">
            <p:oleObj spid="_x0000_s1028" name="Equation" r:id="rId7" imgW="952200" imgH="177480" progId="">
              <p:embed/>
            </p:oleObj>
          </a:graphicData>
        </a:graphic>
      </p:graphicFrame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4932363" y="3068638"/>
            <a:ext cx="2484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Avec a, b, c complexes et</a:t>
            </a:r>
          </a:p>
        </p:txBody>
      </p:sp>
      <p:graphicFrame>
        <p:nvGraphicFramePr>
          <p:cNvPr id="47114" name="Object 5"/>
          <p:cNvGraphicFramePr>
            <a:graphicFrameLocks noChangeAspect="1"/>
          </p:cNvGraphicFramePr>
          <p:nvPr/>
        </p:nvGraphicFramePr>
        <p:xfrm>
          <a:off x="7740650" y="3138488"/>
          <a:ext cx="503238" cy="252412"/>
        </p:xfrm>
        <a:graphic>
          <a:graphicData uri="http://schemas.openxmlformats.org/presentationml/2006/ole">
            <p:oleObj spid="_x0000_s1029" name="Equation" r:id="rId8" imgW="355320" imgH="177480" progId="">
              <p:embed/>
            </p:oleObj>
          </a:graphicData>
        </a:graphic>
      </p:graphicFrame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684213" y="3500438"/>
            <a:ext cx="3121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Prenons l’exemple suivant :</a:t>
            </a:r>
          </a:p>
        </p:txBody>
      </p:sp>
      <p:graphicFrame>
        <p:nvGraphicFramePr>
          <p:cNvPr id="47116" name="Object 6"/>
          <p:cNvGraphicFramePr>
            <a:graphicFrameLocks noChangeAspect="1"/>
          </p:cNvGraphicFramePr>
          <p:nvPr/>
        </p:nvGraphicFramePr>
        <p:xfrm>
          <a:off x="3708400" y="3429000"/>
          <a:ext cx="2808288" cy="523875"/>
        </p:xfrm>
        <a:graphic>
          <a:graphicData uri="http://schemas.openxmlformats.org/presentationml/2006/ole">
            <p:oleObj spid="_x0000_s1030" name="Equation" r:id="rId9" imgW="1828800" imgH="393480" progId="">
              <p:embed/>
            </p:oleObj>
          </a:graphicData>
        </a:graphic>
      </p:graphicFrame>
      <p:sp>
        <p:nvSpPr>
          <p:cNvPr id="47117" name="Rectangle 13"/>
          <p:cNvSpPr>
            <a:spLocks noChangeArrowheads="1"/>
          </p:cNvSpPr>
          <p:nvPr/>
        </p:nvSpPr>
        <p:spPr bwMode="auto">
          <a:xfrm>
            <a:off x="755650" y="3933825"/>
            <a:ext cx="1293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Δ = b² - 4 </a:t>
            </a:r>
            <a:r>
              <a:rPr lang="fr-FR" dirty="0" err="1">
                <a:solidFill>
                  <a:schemeClr val="bg1"/>
                </a:solidFill>
                <a:latin typeface="Baskerville Old Face" pitchFamily="18" charset="0"/>
              </a:rPr>
              <a:t>ac</a:t>
            </a:r>
            <a:endParaRPr lang="fr-FR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2339975" y="3933825"/>
            <a:ext cx="6992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donc </a:t>
            </a:r>
          </a:p>
        </p:txBody>
      </p:sp>
      <p:graphicFrame>
        <p:nvGraphicFramePr>
          <p:cNvPr id="47120" name="Object 8"/>
          <p:cNvGraphicFramePr>
            <a:graphicFrameLocks noChangeAspect="1"/>
          </p:cNvGraphicFramePr>
          <p:nvPr/>
        </p:nvGraphicFramePr>
        <p:xfrm>
          <a:off x="857224" y="4357694"/>
          <a:ext cx="2784475" cy="596900"/>
        </p:xfrm>
        <a:graphic>
          <a:graphicData uri="http://schemas.openxmlformats.org/presentationml/2006/ole">
            <p:oleObj spid="_x0000_s1032" name="Equation" r:id="rId10" imgW="1841400" imgH="393480" progId="">
              <p:embed/>
            </p:oleObj>
          </a:graphicData>
        </a:graphic>
      </p:graphicFrame>
      <p:graphicFrame>
        <p:nvGraphicFramePr>
          <p:cNvPr id="47121" name="Object 9"/>
          <p:cNvGraphicFramePr>
            <a:graphicFrameLocks noChangeAspect="1"/>
          </p:cNvGraphicFramePr>
          <p:nvPr/>
        </p:nvGraphicFramePr>
        <p:xfrm>
          <a:off x="827088" y="4910138"/>
          <a:ext cx="1223962" cy="280987"/>
        </p:xfrm>
        <a:graphic>
          <a:graphicData uri="http://schemas.openxmlformats.org/presentationml/2006/ole">
            <p:oleObj spid="_x0000_s1033" name="Equation" r:id="rId11" imgW="774360" imgH="177480" progId="">
              <p:embed/>
            </p:oleObj>
          </a:graphicData>
        </a:graphic>
      </p:graphicFrame>
      <p:sp>
        <p:nvSpPr>
          <p:cNvPr id="47122" name="Text Box 18"/>
          <p:cNvSpPr txBox="1">
            <a:spLocks noChangeArrowheads="1"/>
          </p:cNvSpPr>
          <p:nvPr/>
        </p:nvSpPr>
        <p:spPr bwMode="auto">
          <a:xfrm>
            <a:off x="857224" y="5572140"/>
            <a:ext cx="23423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On veut la racine de Δ :</a:t>
            </a: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900113" y="6092825"/>
            <a:ext cx="9765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On pose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7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7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47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7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8" dur="1000"/>
                                        <p:tgtEl>
                                          <p:spTgt spid="47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47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47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29600" cy="1143000"/>
          </a:xfrm>
        </p:spPr>
        <p:txBody>
          <a:bodyPr/>
          <a:lstStyle/>
          <a:p>
            <a:pPr eaLnBrk="1" hangingPunct="1"/>
            <a:r>
              <a:rPr lang="fr-FR" sz="3600" dirty="0" smtClean="0">
                <a:solidFill>
                  <a:schemeClr val="bg1"/>
                </a:solidFill>
                <a:latin typeface="Baskerville Old Face" pitchFamily="18" charset="0"/>
              </a:rPr>
              <a:t>Le 1</a:t>
            </a:r>
            <a:r>
              <a:rPr lang="fr-FR" sz="3600" baseline="30000" dirty="0" smtClean="0">
                <a:solidFill>
                  <a:schemeClr val="bg1"/>
                </a:solidFill>
                <a:latin typeface="Baskerville Old Face" pitchFamily="18" charset="0"/>
              </a:rPr>
              <a:t>er</a:t>
            </a:r>
            <a:r>
              <a:rPr lang="fr-FR" sz="3600" dirty="0" smtClean="0">
                <a:solidFill>
                  <a:schemeClr val="bg1"/>
                </a:solidFill>
                <a:latin typeface="Baskerville Old Face" pitchFamily="18" charset="0"/>
              </a:rPr>
              <a:t> et 2</a:t>
            </a:r>
            <a:r>
              <a:rPr lang="fr-FR" sz="3600" baseline="30000" dirty="0" smtClean="0">
                <a:solidFill>
                  <a:schemeClr val="bg1"/>
                </a:solidFill>
                <a:latin typeface="Baskerville Old Face" pitchFamily="18" charset="0"/>
              </a:rPr>
              <a:t>nd</a:t>
            </a:r>
            <a:r>
              <a:rPr lang="fr-FR" sz="3600" dirty="0" smtClean="0">
                <a:solidFill>
                  <a:schemeClr val="bg1"/>
                </a:solidFill>
                <a:latin typeface="Baskerville Old Face" pitchFamily="18" charset="0"/>
              </a:rPr>
              <a:t> degré : </a:t>
            </a:r>
            <a:br>
              <a:rPr lang="fr-FR" sz="3600" dirty="0" smtClean="0">
                <a:solidFill>
                  <a:schemeClr val="bg1"/>
                </a:solidFill>
                <a:latin typeface="Baskerville Old Face" pitchFamily="18" charset="0"/>
              </a:rPr>
            </a:br>
            <a:r>
              <a:rPr lang="fr-FR" sz="3600" dirty="0" smtClean="0">
                <a:solidFill>
                  <a:schemeClr val="bg1"/>
                </a:solidFill>
                <a:latin typeface="Baskerville Old Face" pitchFamily="18" charset="0"/>
              </a:rPr>
              <a:t>De nos jours</a:t>
            </a:r>
          </a:p>
        </p:txBody>
      </p:sp>
      <p:sp>
        <p:nvSpPr>
          <p:cNvPr id="20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1071546"/>
            <a:ext cx="8435975" cy="5048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Équations à coefficients complexes 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fr-FR" sz="2800" dirty="0" smtClean="0"/>
          </a:p>
        </p:txBody>
      </p:sp>
      <p:graphicFrame>
        <p:nvGraphicFramePr>
          <p:cNvPr id="48131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1598613" y="1611313"/>
          <a:ext cx="2232025" cy="322262"/>
        </p:xfrm>
        <a:graphic>
          <a:graphicData uri="http://schemas.openxmlformats.org/presentationml/2006/ole">
            <p:oleObj spid="_x0000_s2050" name="Equation" r:id="rId3" imgW="1409400" imgH="203040" progId="">
              <p:embed/>
            </p:oleObj>
          </a:graphicData>
        </a:graphic>
      </p:graphicFrame>
      <p:graphicFrame>
        <p:nvGraphicFramePr>
          <p:cNvPr id="48134" name="Object 3"/>
          <p:cNvGraphicFramePr>
            <a:graphicFrameLocks noChangeAspect="1"/>
          </p:cNvGraphicFramePr>
          <p:nvPr>
            <p:ph sz="quarter" idx="3"/>
          </p:nvPr>
        </p:nvGraphicFramePr>
        <p:xfrm>
          <a:off x="4479925" y="1657350"/>
          <a:ext cx="2016125" cy="276225"/>
        </p:xfrm>
        <a:graphic>
          <a:graphicData uri="http://schemas.openxmlformats.org/presentationml/2006/ole">
            <p:oleObj spid="_x0000_s2051" name="Equation" r:id="rId4" imgW="1485720" imgH="203040" progId="">
              <p:embed/>
            </p:oleObj>
          </a:graphicData>
        </a:graphic>
      </p:graphicFrame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714375" y="1604963"/>
            <a:ext cx="7617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On a :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3903663" y="1585913"/>
            <a:ext cx="3481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et</a:t>
            </a: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735013" y="1946275"/>
            <a:ext cx="27655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On pose le système suivant :</a:t>
            </a:r>
          </a:p>
        </p:txBody>
      </p:sp>
      <p:graphicFrame>
        <p:nvGraphicFramePr>
          <p:cNvPr id="48136" name="Object 4"/>
          <p:cNvGraphicFramePr>
            <a:graphicFrameLocks noChangeAspect="1"/>
          </p:cNvGraphicFramePr>
          <p:nvPr/>
        </p:nvGraphicFramePr>
        <p:xfrm>
          <a:off x="879475" y="2522538"/>
          <a:ext cx="1150938" cy="273050"/>
        </p:xfrm>
        <a:graphic>
          <a:graphicData uri="http://schemas.openxmlformats.org/presentationml/2006/ole">
            <p:oleObj spid="_x0000_s2052" name="Equation" r:id="rId5" imgW="749160" imgH="177480" progId="">
              <p:embed/>
            </p:oleObj>
          </a:graphicData>
        </a:graphic>
      </p:graphicFrame>
      <p:graphicFrame>
        <p:nvGraphicFramePr>
          <p:cNvPr id="48137" name="Object 5"/>
          <p:cNvGraphicFramePr>
            <a:graphicFrameLocks noChangeAspect="1"/>
          </p:cNvGraphicFramePr>
          <p:nvPr/>
        </p:nvGraphicFramePr>
        <p:xfrm>
          <a:off x="879475" y="2809875"/>
          <a:ext cx="647700" cy="266700"/>
        </p:xfrm>
        <a:graphic>
          <a:graphicData uri="http://schemas.openxmlformats.org/presentationml/2006/ole">
            <p:oleObj spid="_x0000_s2053" name="Equation" r:id="rId6" imgW="431640" imgH="177480" progId="">
              <p:embed/>
            </p:oleObj>
          </a:graphicData>
        </a:graphic>
      </p:graphicFrame>
      <p:sp>
        <p:nvSpPr>
          <p:cNvPr id="48138" name="AutoShape 10"/>
          <p:cNvSpPr>
            <a:spLocks/>
          </p:cNvSpPr>
          <p:nvPr/>
        </p:nvSpPr>
        <p:spPr bwMode="auto">
          <a:xfrm>
            <a:off x="663575" y="2593975"/>
            <a:ext cx="142875" cy="431800"/>
          </a:xfrm>
          <a:prstGeom prst="leftBrace">
            <a:avLst>
              <a:gd name="adj1" fmla="val 25185"/>
              <a:gd name="adj2" fmla="val 50000"/>
            </a:avLst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2606675" y="2665413"/>
            <a:ext cx="641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donc</a:t>
            </a:r>
          </a:p>
        </p:txBody>
      </p:sp>
      <p:graphicFrame>
        <p:nvGraphicFramePr>
          <p:cNvPr id="48140" name="Object 6"/>
          <p:cNvGraphicFramePr>
            <a:graphicFrameLocks noChangeAspect="1"/>
          </p:cNvGraphicFramePr>
          <p:nvPr/>
        </p:nvGraphicFramePr>
        <p:xfrm>
          <a:off x="4191000" y="3314700"/>
          <a:ext cx="1654175" cy="649288"/>
        </p:xfrm>
        <a:graphic>
          <a:graphicData uri="http://schemas.openxmlformats.org/presentationml/2006/ole">
            <p:oleObj spid="_x0000_s2054" name="Equation" r:id="rId7" imgW="1066680" imgH="419040" progId="">
              <p:embed/>
            </p:oleObj>
          </a:graphicData>
        </a:graphic>
      </p:graphicFrame>
      <p:graphicFrame>
        <p:nvGraphicFramePr>
          <p:cNvPr id="48141" name="Object 7"/>
          <p:cNvGraphicFramePr>
            <a:graphicFrameLocks noChangeAspect="1"/>
          </p:cNvGraphicFramePr>
          <p:nvPr/>
        </p:nvGraphicFramePr>
        <p:xfrm>
          <a:off x="3398838" y="2593975"/>
          <a:ext cx="539750" cy="555625"/>
        </p:xfrm>
        <a:graphic>
          <a:graphicData uri="http://schemas.openxmlformats.org/presentationml/2006/ole">
            <p:oleObj spid="_x0000_s2055" name="Equation" r:id="rId8" imgW="380880" imgH="393480" progId="">
              <p:embed/>
            </p:oleObj>
          </a:graphicData>
        </a:graphic>
      </p:graphicFrame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735013" y="3457575"/>
            <a:ext cx="641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donc</a:t>
            </a:r>
          </a:p>
        </p:txBody>
      </p:sp>
      <p:sp>
        <p:nvSpPr>
          <p:cNvPr id="48143" name="Text Box 15"/>
          <p:cNvSpPr txBox="1">
            <a:spLocks noChangeArrowheads="1"/>
          </p:cNvSpPr>
          <p:nvPr/>
        </p:nvSpPr>
        <p:spPr bwMode="auto">
          <a:xfrm>
            <a:off x="3255963" y="3386138"/>
            <a:ext cx="5020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soit</a:t>
            </a:r>
          </a:p>
        </p:txBody>
      </p:sp>
      <p:graphicFrame>
        <p:nvGraphicFramePr>
          <p:cNvPr id="48144" name="Object 8"/>
          <p:cNvGraphicFramePr>
            <a:graphicFrameLocks noChangeAspect="1"/>
          </p:cNvGraphicFramePr>
          <p:nvPr/>
        </p:nvGraphicFramePr>
        <p:xfrm>
          <a:off x="1743075" y="3314700"/>
          <a:ext cx="1079500" cy="522288"/>
        </p:xfrm>
        <a:graphic>
          <a:graphicData uri="http://schemas.openxmlformats.org/presentationml/2006/ole">
            <p:oleObj spid="_x0000_s2056" name="Equation" r:id="rId9" imgW="812520" imgH="393480" progId="">
              <p:embed/>
            </p:oleObj>
          </a:graphicData>
        </a:graphic>
      </p:graphicFrame>
      <p:sp>
        <p:nvSpPr>
          <p:cNvPr id="48145" name="Text Box 17"/>
          <p:cNvSpPr txBox="1">
            <a:spLocks noChangeArrowheads="1"/>
          </p:cNvSpPr>
          <p:nvPr/>
        </p:nvSpPr>
        <p:spPr bwMode="auto">
          <a:xfrm>
            <a:off x="714375" y="4054475"/>
            <a:ext cx="654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D’où</a:t>
            </a:r>
          </a:p>
        </p:txBody>
      </p:sp>
      <p:graphicFrame>
        <p:nvGraphicFramePr>
          <p:cNvPr id="48146" name="Object 9"/>
          <p:cNvGraphicFramePr>
            <a:graphicFrameLocks noChangeAspect="1"/>
          </p:cNvGraphicFramePr>
          <p:nvPr/>
        </p:nvGraphicFramePr>
        <p:xfrm>
          <a:off x="1412875" y="4065588"/>
          <a:ext cx="1625600" cy="317500"/>
        </p:xfrm>
        <a:graphic>
          <a:graphicData uri="http://schemas.openxmlformats.org/presentationml/2006/ole">
            <p:oleObj spid="_x0000_s2057" name="Equation" r:id="rId10" imgW="1041120" imgH="203040" progId="">
              <p:embed/>
            </p:oleObj>
          </a:graphicData>
        </a:graphic>
      </p:graphicFrame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3182938" y="4106863"/>
            <a:ext cx="27222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qui est une équation bicarré</a:t>
            </a:r>
          </a:p>
        </p:txBody>
      </p:sp>
      <p:sp>
        <p:nvSpPr>
          <p:cNvPr id="48149" name="Text Box 21"/>
          <p:cNvSpPr txBox="1">
            <a:spLocks noChangeArrowheads="1"/>
          </p:cNvSpPr>
          <p:nvPr/>
        </p:nvSpPr>
        <p:spPr bwMode="auto">
          <a:xfrm>
            <a:off x="714375" y="4557713"/>
            <a:ext cx="63930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On se propose donc de la résoudre en posant a² = A, ce qui donne :</a:t>
            </a:r>
          </a:p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A² + 5A – 36 = 0</a:t>
            </a:r>
          </a:p>
        </p:txBody>
      </p:sp>
      <p:sp>
        <p:nvSpPr>
          <p:cNvPr id="48150" name="Text Box 22"/>
          <p:cNvSpPr txBox="1">
            <a:spLocks noChangeArrowheads="1"/>
          </p:cNvSpPr>
          <p:nvPr/>
        </p:nvSpPr>
        <p:spPr bwMode="auto">
          <a:xfrm>
            <a:off x="714375" y="5278438"/>
            <a:ext cx="17844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On calcule delta :</a:t>
            </a:r>
          </a:p>
        </p:txBody>
      </p:sp>
      <p:graphicFrame>
        <p:nvGraphicFramePr>
          <p:cNvPr id="48151" name="Object 10"/>
          <p:cNvGraphicFramePr>
            <a:graphicFrameLocks noChangeAspect="1"/>
          </p:cNvGraphicFramePr>
          <p:nvPr/>
        </p:nvGraphicFramePr>
        <p:xfrm>
          <a:off x="735013" y="5808663"/>
          <a:ext cx="3024187" cy="276225"/>
        </p:xfrm>
        <a:graphic>
          <a:graphicData uri="http://schemas.openxmlformats.org/presentationml/2006/ole">
            <p:oleObj spid="_x0000_s2058" name="Equation" r:id="rId11" imgW="1942920" imgH="177480" progId="">
              <p:embed/>
            </p:oleObj>
          </a:graphicData>
        </a:graphic>
      </p:graphicFrame>
      <p:graphicFrame>
        <p:nvGraphicFramePr>
          <p:cNvPr id="48152" name="Object 11"/>
          <p:cNvGraphicFramePr>
            <a:graphicFrameLocks noChangeAspect="1"/>
          </p:cNvGraphicFramePr>
          <p:nvPr/>
        </p:nvGraphicFramePr>
        <p:xfrm>
          <a:off x="5127625" y="5762625"/>
          <a:ext cx="936625" cy="369888"/>
        </p:xfrm>
        <a:graphic>
          <a:graphicData uri="http://schemas.openxmlformats.org/presentationml/2006/ole">
            <p:oleObj spid="_x0000_s2059" name="Equation" r:id="rId12" imgW="545760" imgH="215640" progId="">
              <p:embed/>
            </p:oleObj>
          </a:graphicData>
        </a:graphic>
      </p:graphicFrame>
      <p:sp>
        <p:nvSpPr>
          <p:cNvPr id="48153" name="Text Box 25"/>
          <p:cNvSpPr txBox="1">
            <a:spLocks noChangeArrowheads="1"/>
          </p:cNvSpPr>
          <p:nvPr/>
        </p:nvSpPr>
        <p:spPr bwMode="auto">
          <a:xfrm>
            <a:off x="4119563" y="5762625"/>
            <a:ext cx="6415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donc</a:t>
            </a:r>
          </a:p>
        </p:txBody>
      </p:sp>
      <p:sp>
        <p:nvSpPr>
          <p:cNvPr id="48154" name="Text Box 26"/>
          <p:cNvSpPr txBox="1">
            <a:spLocks noChangeArrowheads="1"/>
          </p:cNvSpPr>
          <p:nvPr/>
        </p:nvSpPr>
        <p:spPr bwMode="auto">
          <a:xfrm>
            <a:off x="642938" y="6357938"/>
            <a:ext cx="1507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On calcule A :</a:t>
            </a:r>
          </a:p>
        </p:txBody>
      </p:sp>
      <p:graphicFrame>
        <p:nvGraphicFramePr>
          <p:cNvPr id="2060" name="Object 12"/>
          <p:cNvGraphicFramePr>
            <a:graphicFrameLocks noChangeAspect="1"/>
          </p:cNvGraphicFramePr>
          <p:nvPr/>
        </p:nvGraphicFramePr>
        <p:xfrm>
          <a:off x="3206750" y="6351588"/>
          <a:ext cx="166688" cy="258762"/>
        </p:xfrm>
        <a:graphic>
          <a:graphicData uri="http://schemas.openxmlformats.org/presentationml/2006/ole">
            <p:oleObj spid="_x0000_s2060" name="Equation" r:id="rId13" imgW="114120" imgH="177480" progId="">
              <p:embed/>
            </p:oleObj>
          </a:graphicData>
        </a:graphic>
      </p:graphicFrame>
      <p:graphicFrame>
        <p:nvGraphicFramePr>
          <p:cNvPr id="48156" name="Object 13"/>
          <p:cNvGraphicFramePr>
            <a:graphicFrameLocks noChangeAspect="1"/>
          </p:cNvGraphicFramePr>
          <p:nvPr/>
        </p:nvGraphicFramePr>
        <p:xfrm>
          <a:off x="2357438" y="6259513"/>
          <a:ext cx="1871662" cy="598487"/>
        </p:xfrm>
        <a:graphic>
          <a:graphicData uri="http://schemas.openxmlformats.org/presentationml/2006/ole">
            <p:oleObj spid="_x0000_s2061" name="Equation" r:id="rId14" imgW="1231560" imgH="393480" progId="">
              <p:embed/>
            </p:oleObj>
          </a:graphicData>
        </a:graphic>
      </p:graphicFrame>
      <p:sp>
        <p:nvSpPr>
          <p:cNvPr id="30" name="Rectangle à coins arrondis 29"/>
          <p:cNvSpPr/>
          <p:nvPr/>
        </p:nvSpPr>
        <p:spPr>
          <a:xfrm>
            <a:off x="6000760" y="3714752"/>
            <a:ext cx="1285884" cy="714380"/>
          </a:xfrm>
          <a:prstGeom prst="wedgeRoundRectCallout">
            <a:avLst>
              <a:gd name="adj1" fmla="val 63751"/>
              <a:gd name="adj2" fmla="val -2985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  <a:latin typeface="Baskerville Old Face" pitchFamily="18" charset="0"/>
              </a:rPr>
              <a:t>JOIE !!!</a:t>
            </a:r>
            <a:endParaRPr lang="fr-FR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8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8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48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8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48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8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8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8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48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48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8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48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8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48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48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8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0" dur="1000"/>
                                        <p:tgtEl>
                                          <p:spTgt spid="48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8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8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48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8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8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8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8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48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8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8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pPr eaLnBrk="1" hangingPunct="1"/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Le 1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</a:rPr>
              <a:t>er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 et 2</a:t>
            </a:r>
            <a:r>
              <a:rPr lang="fr-FR" sz="4000" baseline="30000" dirty="0" smtClean="0">
                <a:solidFill>
                  <a:schemeClr val="bg1"/>
                </a:solidFill>
                <a:latin typeface="Baskerville Old Face" pitchFamily="18" charset="0"/>
              </a:rPr>
              <a:t>nd</a:t>
            </a: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 degré : </a:t>
            </a:r>
            <a:b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</a:br>
            <a:r>
              <a:rPr lang="fr-FR" sz="4000" dirty="0" smtClean="0">
                <a:solidFill>
                  <a:schemeClr val="bg1"/>
                </a:solidFill>
                <a:latin typeface="Baskerville Old Face" pitchFamily="18" charset="0"/>
              </a:rPr>
              <a:t>De nos jours</a:t>
            </a:r>
          </a:p>
        </p:txBody>
      </p:sp>
      <p:sp>
        <p:nvSpPr>
          <p:cNvPr id="307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57158" y="1357298"/>
            <a:ext cx="8280400" cy="504825"/>
          </a:xfrm>
        </p:spPr>
        <p:txBody>
          <a:bodyPr/>
          <a:lstStyle/>
          <a:p>
            <a:pPr eaLnBrk="1" hangingPunct="1"/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Équations à coefficients complexes :</a:t>
            </a:r>
          </a:p>
        </p:txBody>
      </p:sp>
      <p:graphicFrame>
        <p:nvGraphicFramePr>
          <p:cNvPr id="49155" name="Object 2"/>
          <p:cNvGraphicFramePr>
            <a:graphicFrameLocks noChangeAspect="1"/>
          </p:cNvGraphicFramePr>
          <p:nvPr>
            <p:ph sz="quarter" idx="2"/>
          </p:nvPr>
        </p:nvGraphicFramePr>
        <p:xfrm>
          <a:off x="3643306" y="2500306"/>
          <a:ext cx="1725612" cy="449262"/>
        </p:xfrm>
        <a:graphic>
          <a:graphicData uri="http://schemas.openxmlformats.org/presentationml/2006/ole">
            <p:oleObj spid="_x0000_s3074" name="Equation" r:id="rId3" imgW="927000" imgH="241200" progId="">
              <p:embed/>
            </p:oleObj>
          </a:graphicData>
        </a:graphic>
      </p:graphicFrame>
      <p:graphicFrame>
        <p:nvGraphicFramePr>
          <p:cNvPr id="3075" name="Rectangle 3"/>
          <p:cNvGraphicFramePr>
            <a:graphicFrameLocks/>
          </p:cNvGraphicFramePr>
          <p:nvPr>
            <p:ph sz="quarter" idx="3"/>
          </p:nvPr>
        </p:nvGraphicFramePr>
        <p:xfrm>
          <a:off x="6667500" y="4933950"/>
          <a:ext cx="0" cy="0"/>
        </p:xfrm>
        <a:graphic>
          <a:graphicData uri="http://schemas.openxmlformats.org/presentationml/2006/ole">
            <p:oleObj spid="_x0000_s3075" name="Equation" r:id="rId4" imgW="0" imgH="0" progId="">
              <p:embed/>
            </p:oleObj>
          </a:graphicData>
        </a:graphic>
      </p:graphicFrame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500034" y="1928802"/>
            <a:ext cx="64187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a² = 4     donc     a = -2     ou     a = 2    et    b = -3    ou    b = 3</a:t>
            </a: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428596" y="2500306"/>
            <a:ext cx="28777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u="sng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skerville Old Face" pitchFamily="18" charset="0"/>
              </a:rPr>
              <a:t>On a donc la racine de delta :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357158" y="3214686"/>
            <a:ext cx="44518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Il ne reste plus qu’à calculer les solutions :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357158" y="3929066"/>
            <a:ext cx="946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Rappel :</a:t>
            </a:r>
          </a:p>
        </p:txBody>
      </p:sp>
      <p:graphicFrame>
        <p:nvGraphicFramePr>
          <p:cNvPr id="49161" name="Object 4"/>
          <p:cNvGraphicFramePr>
            <a:graphicFrameLocks noChangeAspect="1"/>
          </p:cNvGraphicFramePr>
          <p:nvPr/>
        </p:nvGraphicFramePr>
        <p:xfrm>
          <a:off x="1357290" y="3857628"/>
          <a:ext cx="1655762" cy="581025"/>
        </p:xfrm>
        <a:graphic>
          <a:graphicData uri="http://schemas.openxmlformats.org/presentationml/2006/ole">
            <p:oleObj spid="_x0000_s3076" name="Equation" r:id="rId5" imgW="1231560" imgH="431640" progId="">
              <p:embed/>
            </p:oleObj>
          </a:graphicData>
        </a:graphic>
      </p:graphicFrame>
      <p:graphicFrame>
        <p:nvGraphicFramePr>
          <p:cNvPr id="49162" name="Object 5"/>
          <p:cNvGraphicFramePr>
            <a:graphicFrameLocks noChangeAspect="1"/>
          </p:cNvGraphicFramePr>
          <p:nvPr/>
        </p:nvGraphicFramePr>
        <p:xfrm>
          <a:off x="500034" y="4857760"/>
          <a:ext cx="4608512" cy="576262"/>
        </p:xfrm>
        <a:graphic>
          <a:graphicData uri="http://schemas.openxmlformats.org/presentationml/2006/ole">
            <p:oleObj spid="_x0000_s3077" name="Equation" r:id="rId6" imgW="3035160" imgH="419040" progId="">
              <p:embed/>
            </p:oleObj>
          </a:graphicData>
        </a:graphic>
      </p:graphicFrame>
      <p:graphicFrame>
        <p:nvGraphicFramePr>
          <p:cNvPr id="49163" name="Object 6"/>
          <p:cNvGraphicFramePr>
            <a:graphicFrameLocks noChangeAspect="1"/>
          </p:cNvGraphicFramePr>
          <p:nvPr/>
        </p:nvGraphicFramePr>
        <p:xfrm>
          <a:off x="500034" y="5643578"/>
          <a:ext cx="4537075" cy="614363"/>
        </p:xfrm>
        <a:graphic>
          <a:graphicData uri="http://schemas.openxmlformats.org/presentationml/2006/ole">
            <p:oleObj spid="_x0000_s3078" name="Equation" r:id="rId7" imgW="3098520" imgH="4190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9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49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>
                <a:latin typeface="Baskerville Old Face" pitchFamily="18" charset="0"/>
              </a:rPr>
              <a:t>Le </a:t>
            </a:r>
            <a:r>
              <a:rPr lang="fr-FR" dirty="0" smtClean="0">
                <a:latin typeface="Baskerville Old Face" pitchFamily="18" charset="0"/>
              </a:rPr>
              <a:t>3ème degré</a:t>
            </a:r>
            <a:endParaRPr lang="fr-FR" dirty="0">
              <a:latin typeface="Baskerville Old Face" pitchFamily="18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427913" cy="3844925"/>
          </a:xfrm>
        </p:spPr>
        <p:txBody>
          <a:bodyPr/>
          <a:lstStyle/>
          <a:p>
            <a:pPr marL="812800" indent="-812800">
              <a:lnSpc>
                <a:spcPct val="80000"/>
              </a:lnSpc>
              <a:buNone/>
            </a:pPr>
            <a:r>
              <a:rPr lang="fr-FR" sz="2000" dirty="0" smtClean="0">
                <a:solidFill>
                  <a:schemeClr val="tx2"/>
                </a:solidFill>
                <a:latin typeface="Baskerville Old Face" pitchFamily="18" charset="0"/>
              </a:rPr>
              <a:t>                                                   Historique</a:t>
            </a:r>
            <a:r>
              <a:rPr lang="fr-FR" sz="2000" dirty="0">
                <a:solidFill>
                  <a:schemeClr val="tx2"/>
                </a:solidFill>
                <a:latin typeface="Baskerville Old Face" pitchFamily="18" charset="0"/>
              </a:rPr>
              <a:t> :</a:t>
            </a:r>
          </a:p>
          <a:p>
            <a:pPr marL="812800" indent="-812800">
              <a:lnSpc>
                <a:spcPct val="80000"/>
              </a:lnSpc>
              <a:buFontTx/>
              <a:buNone/>
            </a:pPr>
            <a:endParaRPr lang="fr-FR" sz="2000" dirty="0">
              <a:solidFill>
                <a:schemeClr val="tx2"/>
              </a:solidFill>
              <a:latin typeface="Baskerville Old Face" pitchFamily="18" charset="0"/>
            </a:endParaRPr>
          </a:p>
          <a:p>
            <a:pPr marL="812800" indent="-812800">
              <a:lnSpc>
                <a:spcPct val="80000"/>
              </a:lnSpc>
              <a:buNone/>
            </a:pPr>
            <a:r>
              <a:rPr lang="fr-FR" sz="2000" dirty="0" smtClean="0">
                <a:solidFill>
                  <a:schemeClr val="tx2"/>
                </a:solidFill>
                <a:latin typeface="Baskerville Old Face" pitchFamily="18" charset="0"/>
              </a:rPr>
              <a:t>			Premières </a:t>
            </a:r>
            <a:r>
              <a:rPr lang="fr-FR" sz="2000" dirty="0">
                <a:solidFill>
                  <a:schemeClr val="tx2"/>
                </a:solidFill>
                <a:latin typeface="Baskerville Old Face" pitchFamily="18" charset="0"/>
              </a:rPr>
              <a:t>équations du 3eme degré résolus remontent aux environs de 375 à 325 av J.-C. Les résultats de celle-ci ont été obtenus de façon géométrique. les solutions des équations du 3° degré sont les points d'intersection d'une parabole avec une hyperbole.</a:t>
            </a:r>
          </a:p>
          <a:p>
            <a:pPr marL="812800" indent="-812800">
              <a:lnSpc>
                <a:spcPct val="80000"/>
              </a:lnSpc>
              <a:buNone/>
            </a:pPr>
            <a:endParaRPr lang="fr-FR" sz="2000" dirty="0" smtClean="0">
              <a:solidFill>
                <a:schemeClr val="tx2"/>
              </a:solidFill>
              <a:latin typeface="Baskerville Old Face" pitchFamily="18" charset="0"/>
            </a:endParaRPr>
          </a:p>
          <a:p>
            <a:pPr marL="812800" indent="-812800">
              <a:lnSpc>
                <a:spcPct val="80000"/>
              </a:lnSpc>
              <a:buNone/>
            </a:pPr>
            <a:r>
              <a:rPr lang="fr-FR" sz="2000" dirty="0" smtClean="0">
                <a:solidFill>
                  <a:schemeClr val="tx2"/>
                </a:solidFill>
                <a:latin typeface="Baskerville Old Face" pitchFamily="18" charset="0"/>
              </a:rPr>
              <a:t>	         	Au XV et XVI siècle, la solution pour résoudre ces équations a été trouvé par des mathématiciens maintenant très renommés : Cardan, Tartaglia et encore Del Ferro de façon algébrique.</a:t>
            </a:r>
            <a:endParaRPr lang="fr-FR" sz="2000" dirty="0">
              <a:solidFill>
                <a:schemeClr val="tx2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</a:t>
            </a:r>
            <a:r>
              <a:rPr lang="fr-FR" dirty="0" smtClean="0">
                <a:latin typeface="Baskerville Old Face" pitchFamily="18" charset="0"/>
              </a:rPr>
              <a:t>Cardan-Tartaglia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57158" y="2571744"/>
            <a:ext cx="735811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La méthode de Cardan permet de résoudre les équations du type u</a:t>
            </a:r>
            <a:r>
              <a:rPr lang="fr-FR" altLang="ja-JP" sz="2400" baseline="300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3</a:t>
            </a: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+pu+q=0.</a:t>
            </a:r>
          </a:p>
          <a:p>
            <a:pPr>
              <a:buFont typeface="Wingdings" pitchFamily="2" charset="2"/>
              <a:buNone/>
            </a:pPr>
            <a:endParaRPr lang="fr-FR" altLang="ja-JP" sz="2400" dirty="0" smtClean="0">
              <a:solidFill>
                <a:schemeClr val="bg1"/>
              </a:solidFill>
              <a:latin typeface="Baskerville Old Face" pitchFamily="18" charset="0"/>
              <a:ea typeface="ＭＳ Ｐゴシック" charset="-128"/>
            </a:endParaRPr>
          </a:p>
          <a:p>
            <a:pPr>
              <a:buFont typeface="Wingdings" pitchFamily="2" charset="2"/>
              <a:buNone/>
            </a:pP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La 1</a:t>
            </a:r>
            <a:r>
              <a:rPr lang="fr-FR" altLang="ja-JP" sz="2400" baseline="300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ère</a:t>
            </a: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 étape consiste donc de passer de (ax</a:t>
            </a:r>
            <a:r>
              <a:rPr lang="fr-FR" altLang="ja-JP" sz="2400" baseline="300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3</a:t>
            </a: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+bx</a:t>
            </a:r>
            <a:r>
              <a:rPr lang="fr-FR" altLang="ja-JP" sz="2400" baseline="300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2</a:t>
            </a: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+</a:t>
            </a:r>
            <a:r>
              <a:rPr lang="fr-FR" altLang="ja-JP" sz="2400" dirty="0" err="1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cx</a:t>
            </a: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+d=0) à (u</a:t>
            </a:r>
            <a:r>
              <a:rPr lang="fr-FR" altLang="ja-JP" sz="2400" baseline="300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3</a:t>
            </a: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+pu+q=0).</a:t>
            </a:r>
          </a:p>
          <a:p>
            <a:pPr>
              <a:buFont typeface="Wingdings" pitchFamily="2" charset="2"/>
              <a:buNone/>
            </a:pPr>
            <a:endParaRPr lang="fr-FR" altLang="ja-JP" sz="2400" dirty="0" smtClean="0">
              <a:solidFill>
                <a:schemeClr val="bg1"/>
              </a:solidFill>
              <a:latin typeface="Baskerville Old Face" pitchFamily="18" charset="0"/>
              <a:ea typeface="ＭＳ Ｐゴシック" charset="-128"/>
            </a:endParaRPr>
          </a:p>
          <a:p>
            <a:pPr>
              <a:buFont typeface="Wingdings" pitchFamily="2" charset="2"/>
              <a:buNone/>
            </a:pPr>
            <a:r>
              <a:rPr lang="fr-FR" altLang="ja-JP" sz="24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Pour cela on effectue le changement de variable suivant : x=v-(b/3a).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1500188" y="2428875"/>
          <a:ext cx="6048375" cy="4056063"/>
        </p:xfrm>
        <a:graphic>
          <a:graphicData uri="http://schemas.openxmlformats.org/presentationml/2006/ole">
            <p:oleObj spid="_x0000_s36866" name="Équation" r:id="rId3" imgW="2197080" imgH="1473120" progId="Equation.3">
              <p:embed/>
            </p:oleObj>
          </a:graphicData>
        </a:graphic>
      </p:graphicFrame>
      <p:sp>
        <p:nvSpPr>
          <p:cNvPr id="7" name="Titre 1"/>
          <p:cNvSpPr txBox="1">
            <a:spLocks/>
          </p:cNvSpPr>
          <p:nvPr/>
        </p:nvSpPr>
        <p:spPr bwMode="auto">
          <a:xfrm>
            <a:off x="609600" y="6096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Le 3</a:t>
            </a:r>
            <a:r>
              <a:rPr kumimoji="0" lang="fr-FR" sz="4400" b="0" i="0" u="none" strike="noStrike" kern="0" cap="none" spc="0" normalizeH="0" baseline="3000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e</a:t>
            </a:r>
            <a:r>
              <a:rPr kumimoji="0" lang="fr-F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 degré :</a:t>
            </a:r>
            <a:br>
              <a:rPr kumimoji="0" lang="fr-F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</a:br>
            <a:r>
              <a:rPr kumimoji="0" lang="fr-FR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Baskerville Old Face" pitchFamily="18" charset="0"/>
                <a:ea typeface="+mj-ea"/>
                <a:cs typeface="+mj-cs"/>
              </a:rPr>
              <a:t> Cardan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Cardan</a:t>
            </a:r>
            <a:endParaRPr lang="fr-FR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r>
              <a:rPr lang="fr-FR" altLang="ja-JP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Notre équation est maintenant de la forme : u</a:t>
            </a:r>
            <a:r>
              <a:rPr lang="fr-FR" altLang="ja-JP" baseline="30000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3</a:t>
            </a:r>
            <a:r>
              <a:rPr lang="fr-FR" altLang="ja-JP" dirty="0" smtClean="0">
                <a:solidFill>
                  <a:schemeClr val="bg1"/>
                </a:solidFill>
                <a:latin typeface="Baskerville Old Face" pitchFamily="18" charset="0"/>
                <a:ea typeface="ＭＳ Ｐゴシック" charset="-128"/>
              </a:rPr>
              <a:t>+pu+q=0.</a:t>
            </a:r>
          </a:p>
          <a:p>
            <a:endParaRPr lang="fr-FR" altLang="ja-JP" dirty="0" smtClean="0">
              <a:solidFill>
                <a:schemeClr val="bg1"/>
              </a:solidFill>
              <a:latin typeface="Baskerville Old Face" pitchFamily="18" charset="0"/>
              <a:ea typeface="ＭＳ Ｐゴシック" charset="-128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On effectue un nouveau changement de variable où u=r+s, puis une fois développé on fera une division euclidienne par (r+s) pour avoir un système à 2 équations contenant une somme et un produit.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2308225" y="2143125"/>
          <a:ext cx="4418013" cy="2143125"/>
        </p:xfrm>
        <a:graphic>
          <a:graphicData uri="http://schemas.openxmlformats.org/presentationml/2006/ole">
            <p:oleObj spid="_x0000_s37890" name="Équation" r:id="rId3" imgW="2628720" imgH="1447560" progId="Equation.3">
              <p:embed/>
            </p:oleObj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Cardan</a:t>
            </a:r>
            <a:endParaRPr lang="fr-FR" dirty="0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28596" y="4500570"/>
            <a:ext cx="41767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>
                <a:solidFill>
                  <a:schemeClr val="bg1"/>
                </a:solidFill>
                <a:latin typeface="Baskerville Old Face" pitchFamily="18" charset="0"/>
              </a:rPr>
              <a:t>On en déduit le système à 2 équations suivant :</a:t>
            </a: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428596" y="5214950"/>
          <a:ext cx="1624012" cy="1339850"/>
        </p:xfrm>
        <a:graphic>
          <a:graphicData uri="http://schemas.openxmlformats.org/presentationml/2006/ole">
            <p:oleObj spid="_x0000_s37891" name="Equation" r:id="rId4" imgW="1015920" imgH="838080" progId="Equation.3">
              <p:embed/>
            </p:oleObj>
          </a:graphicData>
        </a:graphic>
      </p:graphicFrame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285984" y="5715016"/>
            <a:ext cx="57150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solidFill>
                  <a:schemeClr val="bg1"/>
                </a:solidFill>
                <a:latin typeface="Baskerville Old Face" pitchFamily="18" charset="0"/>
              </a:rPr>
              <a:t>Soit </a:t>
            </a:r>
          </a:p>
        </p:txBody>
      </p:sp>
      <p:graphicFrame>
        <p:nvGraphicFramePr>
          <p:cNvPr id="37893" name="Object 5"/>
          <p:cNvGraphicFramePr>
            <a:graphicFrameLocks noChangeAspect="1"/>
          </p:cNvGraphicFramePr>
          <p:nvPr/>
        </p:nvGraphicFramePr>
        <p:xfrm>
          <a:off x="3071802" y="5214950"/>
          <a:ext cx="1624013" cy="1379538"/>
        </p:xfrm>
        <a:graphic>
          <a:graphicData uri="http://schemas.openxmlformats.org/presentationml/2006/ole">
            <p:oleObj spid="_x0000_s37893" name="Equation" r:id="rId5" imgW="1015920" imgH="8632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214554"/>
            <a:ext cx="8229600" cy="3886200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Grâce au système de 2 équations contenant une somme et un produit on peut se ramener à une équation à 2 inconnues.</a:t>
            </a:r>
          </a:p>
          <a:p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La méthode de Cardan permet de connaître les solutions de l’équation en fonction du discriminant.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Cardan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9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143116"/>
            <a:ext cx="7859713" cy="1376363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On déduit du système à 2 équations précédent :</a:t>
            </a:r>
          </a:p>
          <a:p>
            <a:pPr>
              <a:buFont typeface="Wingdings" pitchFamily="2" charset="2"/>
              <a:buNone/>
            </a:pPr>
            <a:endParaRPr lang="fr-FR" sz="2800" dirty="0" smtClean="0"/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Cardan</a:t>
            </a:r>
            <a:endParaRPr lang="fr-FR" dirty="0"/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2357422" y="2786058"/>
          <a:ext cx="2879725" cy="996950"/>
        </p:xfrm>
        <a:graphic>
          <a:graphicData uri="http://schemas.openxmlformats.org/presentationml/2006/ole">
            <p:oleObj spid="_x0000_s38914" name="Equation" r:id="rId3" imgW="1320480" imgH="60948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357158" y="3929066"/>
          <a:ext cx="6551613" cy="2684463"/>
        </p:xfrm>
        <a:graphic>
          <a:graphicData uri="http://schemas.openxmlformats.org/presentationml/2006/ole">
            <p:oleObj spid="_x0000_s38915" name="Equation" r:id="rId4" imgW="3873240" imgH="1587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642910" y="2143116"/>
            <a:ext cx="37962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Les solutions sont donc : </a:t>
            </a:r>
            <a:endParaRPr lang="fr-FR" sz="28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graphicFrame>
        <p:nvGraphicFramePr>
          <p:cNvPr id="74754" name="Object 2"/>
          <p:cNvGraphicFramePr>
            <a:graphicFrameLocks noChangeAspect="1"/>
          </p:cNvGraphicFramePr>
          <p:nvPr/>
        </p:nvGraphicFramePr>
        <p:xfrm>
          <a:off x="428596" y="3357562"/>
          <a:ext cx="6551612" cy="793750"/>
        </p:xfrm>
        <a:graphic>
          <a:graphicData uri="http://schemas.openxmlformats.org/presentationml/2006/ole">
            <p:oleObj spid="_x0000_s74754" name="Équation" r:id="rId3" imgW="3873240" imgH="469800" progId="Equation.3">
              <p:embed/>
            </p:oleObj>
          </a:graphicData>
        </a:graphic>
      </p:graphicFrame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428596" y="4357694"/>
          <a:ext cx="2082800" cy="1309688"/>
        </p:xfrm>
        <a:graphic>
          <a:graphicData uri="http://schemas.openxmlformats.org/presentationml/2006/ole">
            <p:oleObj spid="_x0000_s74755" name="Équation" r:id="rId4" imgW="1231560" imgH="774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2076450"/>
            <a:ext cx="8291513" cy="4781550"/>
          </a:xfrm>
        </p:spPr>
        <p:txBody>
          <a:bodyPr/>
          <a:lstStyle/>
          <a:p>
            <a:endParaRPr lang="fr-FR" sz="2800" dirty="0" smtClean="0"/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Si delta&gt;0, il existe une solution réelle et 2 solutions complexes.</a:t>
            </a:r>
          </a:p>
          <a:p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Si delta=0, il existe une solution réelle double et une solution réelle simple.</a:t>
            </a:r>
          </a:p>
          <a:p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Si delta&lt;0, il existe 3 solutions réelles.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Cardan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3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Cardan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285852" y="2786058"/>
            <a:ext cx="5286412" cy="714380"/>
          </a:xfrm>
          <a:prstGeom prst="wedgeRoundRectCallout">
            <a:avLst>
              <a:gd name="adj1" fmla="val 63751"/>
              <a:gd name="adj2" fmla="val -2985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fr-FR" dirty="0" smtClean="0">
                <a:solidFill>
                  <a:srgbClr val="FF0000"/>
                </a:solidFill>
              </a:rPr>
              <a:t>Avant d’appliquer quelconque méthode, mieux vaut chercher des racines évidentes !!</a:t>
            </a:r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2643174" y="4429132"/>
          <a:ext cx="2808287" cy="1074738"/>
        </p:xfrm>
        <a:graphic>
          <a:graphicData uri="http://schemas.openxmlformats.org/presentationml/2006/ole">
            <p:oleObj spid="_x0000_s39938" name="Equation" r:id="rId3" imgW="119376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357158" y="2500306"/>
            <a:ext cx="29851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Méthode de Ferrari</a:t>
            </a: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3500439"/>
            <a:ext cx="5214974" cy="3143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ctangle 11"/>
          <p:cNvSpPr/>
          <p:nvPr/>
        </p:nvSpPr>
        <p:spPr>
          <a:xfrm>
            <a:off x="4000496" y="2428868"/>
            <a:ext cx="4572000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fr-FR" sz="2400" dirty="0" smtClean="0">
                <a:latin typeface="Baskerville Old Face" pitchFamily="18" charset="0"/>
              </a:rPr>
              <a:t>Équations du type</a:t>
            </a:r>
          </a:p>
          <a:p>
            <a:pPr algn="ctr">
              <a:buFont typeface="Wingdings" pitchFamily="2" charset="2"/>
              <a:buNone/>
            </a:pPr>
            <a:r>
              <a:rPr lang="fr-FR" sz="2400" dirty="0" smtClean="0">
                <a:latin typeface="Baskerville Old Face" pitchFamily="18" charset="0"/>
              </a:rPr>
              <a:t>ax</a:t>
            </a:r>
            <a:r>
              <a:rPr lang="fr-FR" sz="2400" baseline="30000" dirty="0" smtClean="0">
                <a:latin typeface="Baskerville Old Face" pitchFamily="18" charset="0"/>
              </a:rPr>
              <a:t>4</a:t>
            </a:r>
            <a:r>
              <a:rPr lang="fr-FR" sz="2400" dirty="0" smtClean="0">
                <a:latin typeface="Baskerville Old Face" pitchFamily="18" charset="0"/>
              </a:rPr>
              <a:t> + bx</a:t>
            </a:r>
            <a:r>
              <a:rPr lang="fr-FR" sz="2400" baseline="30000" dirty="0" smtClean="0">
                <a:latin typeface="Baskerville Old Face" pitchFamily="18" charset="0"/>
              </a:rPr>
              <a:t>3</a:t>
            </a:r>
            <a:r>
              <a:rPr lang="fr-FR" sz="2400" dirty="0" smtClean="0">
                <a:latin typeface="Baskerville Old Face" pitchFamily="18" charset="0"/>
              </a:rPr>
              <a:t> + cx</a:t>
            </a:r>
            <a:r>
              <a:rPr lang="fr-FR" sz="2400" baseline="30000" dirty="0" smtClean="0">
                <a:latin typeface="Baskerville Old Face" pitchFamily="18" charset="0"/>
              </a:rPr>
              <a:t>2</a:t>
            </a:r>
            <a:r>
              <a:rPr lang="fr-FR" sz="2400" dirty="0" smtClean="0">
                <a:latin typeface="Baskerville Old Face" pitchFamily="18" charset="0"/>
              </a:rPr>
              <a:t> + </a:t>
            </a:r>
            <a:r>
              <a:rPr lang="fr-FR" sz="2400" dirty="0" err="1" smtClean="0">
                <a:latin typeface="Baskerville Old Face" pitchFamily="18" charset="0"/>
              </a:rPr>
              <a:t>dx</a:t>
            </a:r>
            <a:r>
              <a:rPr lang="fr-FR" sz="2400" dirty="0" smtClean="0">
                <a:latin typeface="Baskerville Old Face" pitchFamily="18" charset="0"/>
              </a:rPr>
              <a:t> + e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7570788" cy="3886200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On se ramène dans un premier temps à une équation réduite</a:t>
            </a:r>
          </a:p>
          <a:p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On pose</a:t>
            </a:r>
          </a:p>
          <a:p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On obtient une équation de la forme </a:t>
            </a:r>
          </a:p>
          <a:p>
            <a:pPr lvl="1" algn="ctr">
              <a:buFont typeface="Wingdings" pitchFamily="2" charset="2"/>
              <a:buNone/>
            </a:pP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(E1) : z</a:t>
            </a:r>
            <a:r>
              <a:rPr lang="fr-FR" sz="2400" baseline="30000" dirty="0" smtClean="0">
                <a:solidFill>
                  <a:schemeClr val="bg1"/>
                </a:solidFill>
                <a:latin typeface="Baskerville Old Face" pitchFamily="18" charset="0"/>
              </a:rPr>
              <a:t>4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+ pz</a:t>
            </a:r>
            <a:r>
              <a:rPr lang="fr-FR" sz="2400" baseline="30000" dirty="0" smtClean="0">
                <a:solidFill>
                  <a:schemeClr val="bg1"/>
                </a:solidFill>
                <a:latin typeface="Baskerville Old Face" pitchFamily="18" charset="0"/>
              </a:rPr>
              <a:t>2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+ </a:t>
            </a:r>
            <a:r>
              <a:rPr lang="fr-FR" sz="2400" dirty="0" err="1" smtClean="0">
                <a:solidFill>
                  <a:schemeClr val="bg1"/>
                </a:solidFill>
                <a:latin typeface="Baskerville Old Face" pitchFamily="18" charset="0"/>
              </a:rPr>
              <a:t>qz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+ r = 0</a:t>
            </a:r>
          </a:p>
          <a:p>
            <a:pPr algn="ctr"/>
            <a:endParaRPr lang="fr-FR" sz="2800" dirty="0" smtClean="0"/>
          </a:p>
        </p:txBody>
      </p:sp>
      <p:graphicFrame>
        <p:nvGraphicFramePr>
          <p:cNvPr id="53252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555875" y="3213100"/>
          <a:ext cx="1657350" cy="1028700"/>
        </p:xfrm>
        <a:graphic>
          <a:graphicData uri="http://schemas.openxmlformats.org/presentationml/2006/ole">
            <p:oleObj spid="_x0000_s41986" name="Equation" r:id="rId4" imgW="672840" imgH="393480" progId="Equation.3">
              <p:embed/>
            </p:oleObj>
          </a:graphicData>
        </a:graphic>
      </p:graphicFrame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2 cas possibles :</a:t>
            </a:r>
          </a:p>
          <a:p>
            <a:pPr lvl="2"/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lvl="2"/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Si q=0</a:t>
            </a:r>
          </a:p>
          <a:p>
            <a:pPr lvl="3">
              <a:buFont typeface="Wingdings" pitchFamily="2" charset="2"/>
              <a:buNone/>
            </a:pPr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lvl="3" algn="ctr">
              <a:buFont typeface="Wingdings" pitchFamily="2" charset="2"/>
              <a:buNone/>
            </a:pP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On obtient une équation bicarré 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  <a:sym typeface="Wingdings" pitchFamily="2" charset="2"/>
              </a:rPr>
              <a:t> changement de            variable</a:t>
            </a:r>
          </a:p>
          <a:p>
            <a:pPr lvl="3">
              <a:buFont typeface="Wingdings" pitchFamily="2" charset="2"/>
              <a:buNone/>
            </a:pPr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lvl="2"/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Si q ≠ 0</a:t>
            </a:r>
          </a:p>
          <a:p>
            <a:pPr lvl="2"/>
            <a:endParaRPr lang="fr-FR" dirty="0" smtClean="0"/>
          </a:p>
          <a:p>
            <a:pPr lvl="2"/>
            <a:endParaRPr lang="fr-FR" dirty="0" smtClean="0"/>
          </a:p>
          <a:p>
            <a:pPr lvl="3">
              <a:buFont typeface="Wingdings" pitchFamily="2" charset="2"/>
              <a:buNone/>
            </a:pPr>
            <a:endParaRPr lang="fr-FR" dirty="0" smtClean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7570788" cy="3886200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Écrivons (E1) de la façon suivante </a:t>
            </a:r>
          </a:p>
          <a:p>
            <a:endParaRPr lang="fr-FR" sz="2800" dirty="0" smtClean="0">
              <a:solidFill>
                <a:schemeClr val="bg1"/>
              </a:solidFill>
            </a:endParaRPr>
          </a:p>
          <a:p>
            <a:pPr lvl="1" algn="ctr">
              <a:buFont typeface="Wingdings" pitchFamily="2" charset="2"/>
              <a:buNone/>
            </a:pP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z</a:t>
            </a:r>
            <a:r>
              <a:rPr lang="fr-FR" sz="2400" baseline="30000" dirty="0" smtClean="0">
                <a:solidFill>
                  <a:schemeClr val="bg1"/>
                </a:solidFill>
                <a:latin typeface="Baskerville Old Face" pitchFamily="18" charset="0"/>
              </a:rPr>
              <a:t>4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+ r = - pz</a:t>
            </a:r>
            <a:r>
              <a:rPr lang="fr-FR" sz="2400" baseline="30000" dirty="0" smtClean="0">
                <a:solidFill>
                  <a:schemeClr val="bg1"/>
                </a:solidFill>
                <a:latin typeface="Baskerville Old Face" pitchFamily="18" charset="0"/>
              </a:rPr>
              <a:t>2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- </a:t>
            </a:r>
            <a:r>
              <a:rPr lang="fr-FR" sz="2400" dirty="0" err="1" smtClean="0">
                <a:solidFill>
                  <a:schemeClr val="bg1"/>
                </a:solidFill>
                <a:latin typeface="Baskerville Old Face" pitchFamily="18" charset="0"/>
              </a:rPr>
              <a:t>qz</a:t>
            </a:r>
            <a:r>
              <a:rPr lang="fr-FR" sz="2400" dirty="0" smtClean="0">
                <a:solidFill>
                  <a:schemeClr val="bg1"/>
                </a:solidFill>
                <a:latin typeface="Baskerville Old Face" pitchFamily="18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endParaRPr lang="fr-FR" sz="2800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</a:pPr>
            <a:endParaRPr lang="fr-FR" sz="2800" dirty="0" smtClean="0">
              <a:solidFill>
                <a:schemeClr val="bg1"/>
              </a:solidFill>
            </a:endParaRPr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Ajoutons                    aux deux membres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285984" y="4429132"/>
          <a:ext cx="1512888" cy="584200"/>
        </p:xfrm>
        <a:graphic>
          <a:graphicData uri="http://schemas.openxmlformats.org/presentationml/2006/ole">
            <p:oleObj spid="_x0000_s43010" name="Équation" r:id="rId4" imgW="457200" imgH="215640" progId="Equation.3">
              <p:embed/>
            </p:oleObj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39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357422" y="4214818"/>
          <a:ext cx="4038600" cy="928687"/>
        </p:xfrm>
        <a:graphic>
          <a:graphicData uri="http://schemas.openxmlformats.org/presentationml/2006/ole">
            <p:oleObj spid="_x0000_s44034" name="Équation" r:id="rId4" imgW="2209680" imgH="507960" progId="Equation.3">
              <p:embed/>
            </p:oleObj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1785918" y="2071678"/>
            <a:ext cx="5072098" cy="1357322"/>
          </a:xfrm>
          <a:prstGeom prst="wedgeRoundRectCallout">
            <a:avLst>
              <a:gd name="adj1" fmla="val 58546"/>
              <a:gd name="adj2" fmla="val -1207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Baskerville Old Face" pitchFamily="18" charset="0"/>
              </a:rPr>
              <a:t>On remarque que le premier membre est une identité remarquable!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9138"/>
            <a:ext cx="7848600" cy="3886200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A présent, développons </a:t>
            </a:r>
            <a:endParaRPr lang="fr-FR" sz="2800" baseline="300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endParaRPr lang="fr-FR" sz="2400" baseline="30000" dirty="0" smtClean="0"/>
          </a:p>
          <a:p>
            <a:endParaRPr lang="fr-FR" sz="2400" baseline="30000" dirty="0" smtClean="0"/>
          </a:p>
          <a:p>
            <a:pPr>
              <a:buFont typeface="Wingdings" pitchFamily="2" charset="2"/>
              <a:buNone/>
            </a:pPr>
            <a:endParaRPr lang="fr-FR" sz="2400" baseline="30000" dirty="0" smtClean="0"/>
          </a:p>
          <a:p>
            <a:pPr lvl="4">
              <a:buFont typeface="Wingdings" pitchFamily="2" charset="2"/>
              <a:buNone/>
            </a:pPr>
            <a:endParaRPr lang="fr-FR" sz="1600" baseline="30000" dirty="0" smtClean="0"/>
          </a:p>
          <a:p>
            <a:pPr lvl="4">
              <a:buFont typeface="Wingdings" pitchFamily="2" charset="2"/>
              <a:buNone/>
            </a:pPr>
            <a:endParaRPr lang="fr-FR" sz="1600" baseline="30000" dirty="0" smtClean="0"/>
          </a:p>
          <a:p>
            <a:pPr lvl="4">
              <a:buFont typeface="Wingdings" pitchFamily="2" charset="2"/>
              <a:buNone/>
            </a:pPr>
            <a:r>
              <a:rPr lang="fr-FR" sz="1600" baseline="30000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    </a:t>
            </a:r>
            <a:r>
              <a:rPr lang="fr-FR" baseline="30000" dirty="0" smtClean="0">
                <a:solidFill>
                  <a:schemeClr val="bg1"/>
                </a:solidFill>
              </a:rPr>
              <a:t>(E2)</a:t>
            </a:r>
          </a:p>
          <a:p>
            <a:endParaRPr lang="fr-FR" sz="2000" baseline="30000" dirty="0" smtClean="0"/>
          </a:p>
          <a:p>
            <a:pPr>
              <a:buFont typeface="Wingdings" pitchFamily="2" charset="2"/>
              <a:buNone/>
            </a:pPr>
            <a:r>
              <a:rPr lang="fr-FR" sz="2400" baseline="30000" dirty="0" smtClean="0"/>
              <a:t>			</a:t>
            </a:r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A partir de cette expression, on doit déterminer y de façon à ce que le second membre s’écrive aussi sous la forme d’un carré.</a:t>
            </a:r>
          </a:p>
        </p:txBody>
      </p:sp>
      <p:graphicFrame>
        <p:nvGraphicFramePr>
          <p:cNvPr id="6144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195513" y="2636838"/>
          <a:ext cx="3527425" cy="720725"/>
        </p:xfrm>
        <a:graphic>
          <a:graphicData uri="http://schemas.openxmlformats.org/presentationml/2006/ole">
            <p:oleObj spid="_x0000_s45058" name="Équation" r:id="rId4" imgW="2997000" imgH="482400" progId="Equation.3">
              <p:embed/>
            </p:oleObj>
          </a:graphicData>
        </a:graphic>
      </p:graphicFrame>
      <p:graphicFrame>
        <p:nvGraphicFramePr>
          <p:cNvPr id="61445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3276600" y="2997200"/>
          <a:ext cx="3743325" cy="865188"/>
        </p:xfrm>
        <a:graphic>
          <a:graphicData uri="http://schemas.openxmlformats.org/presentationml/2006/ole">
            <p:oleObj spid="_x0000_s45059" name="Équation" r:id="rId5" imgW="2476440" imgH="507960" progId="Equation.3">
              <p:embed/>
            </p:oleObj>
          </a:graphicData>
        </a:graphic>
      </p:graphicFrame>
      <p:graphicFrame>
        <p:nvGraphicFramePr>
          <p:cNvPr id="61447" name="Object 7"/>
          <p:cNvGraphicFramePr>
            <a:graphicFrameLocks noChangeAspect="1"/>
          </p:cNvGraphicFramePr>
          <p:nvPr/>
        </p:nvGraphicFramePr>
        <p:xfrm>
          <a:off x="4356100" y="1844675"/>
          <a:ext cx="1800225" cy="647700"/>
        </p:xfrm>
        <a:graphic>
          <a:graphicData uri="http://schemas.openxmlformats.org/presentationml/2006/ole">
            <p:oleObj spid="_x0000_s45060" name="Equation" r:id="rId6" imgW="888840" imgH="241200" progId="Equation.3">
              <p:embed/>
            </p:oleObj>
          </a:graphicData>
        </a:graphic>
      </p:graphicFrame>
      <p:sp>
        <p:nvSpPr>
          <p:cNvPr id="9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357430"/>
            <a:ext cx="8229600" cy="3700463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On remarque que le second membre est un polynôme du second degré. Il faut que ∆ soit égal à 0 pour qu’il s’écrive sous forme de carré. </a:t>
            </a:r>
          </a:p>
          <a:p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∆ = b</a:t>
            </a:r>
            <a:r>
              <a:rPr lang="fr-FR" baseline="30000" dirty="0" smtClean="0">
                <a:solidFill>
                  <a:schemeClr val="bg1"/>
                </a:solidFill>
                <a:latin typeface="Baskerville Old Face" pitchFamily="18" charset="0"/>
              </a:rPr>
              <a:t>2</a:t>
            </a: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 – 4ac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7067550" cy="3886200"/>
          </a:xfrm>
        </p:spPr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Après développement, on trouve l’équation du troisième degré suivant :</a:t>
            </a:r>
          </a:p>
          <a:p>
            <a:pPr marL="990600" lvl="1" indent="-533400" algn="ctr">
              <a:lnSpc>
                <a:spcPct val="90000"/>
              </a:lnSpc>
              <a:buFont typeface="Wingdings" pitchFamily="2" charset="2"/>
              <a:buNone/>
            </a:pPr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marL="609600" indent="-609600">
              <a:lnSpc>
                <a:spcPct val="90000"/>
              </a:lnSpc>
            </a:pPr>
            <a:endParaRPr lang="fr-FR" sz="2800" dirty="0" smtClean="0"/>
          </a:p>
          <a:p>
            <a:pPr marL="609600" indent="-609600" algn="just">
              <a:lnSpc>
                <a:spcPct val="90000"/>
              </a:lnSpc>
            </a:pPr>
            <a:endParaRPr lang="fr-FR" sz="2800" dirty="0" smtClean="0"/>
          </a:p>
          <a:p>
            <a:pPr marL="609600" indent="-609600" algn="just">
              <a:lnSpc>
                <a:spcPct val="90000"/>
              </a:lnSpc>
            </a:pPr>
            <a:endParaRPr lang="fr-FR" sz="2800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 marL="609600" indent="-609600" algn="just">
              <a:lnSpc>
                <a:spcPct val="90000"/>
              </a:lnSpc>
            </a:pP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On doit utiliser la méthode de cardan  pour trouver au moins une valeur réelle y</a:t>
            </a:r>
            <a:r>
              <a:rPr lang="fr-FR" sz="2800" baseline="-25000" dirty="0" smtClean="0">
                <a:solidFill>
                  <a:schemeClr val="bg1"/>
                </a:solidFill>
                <a:latin typeface="Baskerville Old Face" pitchFamily="18" charset="0"/>
              </a:rPr>
              <a:t>0</a:t>
            </a: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 qui résout cette équation.</a:t>
            </a:r>
          </a:p>
          <a:p>
            <a:pPr marL="609600" indent="-609600">
              <a:lnSpc>
                <a:spcPct val="90000"/>
              </a:lnSpc>
            </a:pPr>
            <a:endParaRPr lang="fr-FR" sz="2800" dirty="0" smtClean="0"/>
          </a:p>
          <a:p>
            <a:pPr marL="609600" indent="-609600">
              <a:lnSpc>
                <a:spcPct val="90000"/>
              </a:lnSpc>
            </a:pPr>
            <a:endParaRPr lang="fr-FR" sz="2800" dirty="0" smtClean="0"/>
          </a:p>
          <a:p>
            <a:pPr marL="990600" lvl="1" indent="-533400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/>
          </a:p>
          <a:p>
            <a:pPr marL="990600" lvl="1" indent="-533400" algn="ctr">
              <a:lnSpc>
                <a:spcPct val="90000"/>
              </a:lnSpc>
              <a:buFont typeface="Wingdings" pitchFamily="2" charset="2"/>
              <a:buNone/>
            </a:pPr>
            <a:endParaRPr lang="fr-FR" dirty="0" smtClean="0"/>
          </a:p>
          <a:p>
            <a:pPr marL="990600" lvl="1" indent="-533400">
              <a:lnSpc>
                <a:spcPct val="90000"/>
              </a:lnSpc>
              <a:buFont typeface="Wingdings" pitchFamily="2" charset="2"/>
              <a:buNone/>
            </a:pPr>
            <a:endParaRPr lang="fr-FR" dirty="0" smtClean="0"/>
          </a:p>
          <a:p>
            <a:pPr marL="990600" lvl="1" indent="-533400" algn="ctr">
              <a:lnSpc>
                <a:spcPct val="90000"/>
              </a:lnSpc>
              <a:buFont typeface="Wingdings" pitchFamily="2" charset="2"/>
              <a:buNone/>
            </a:pPr>
            <a:endParaRPr lang="fr-FR" sz="2000" dirty="0" smtClean="0"/>
          </a:p>
          <a:p>
            <a:pPr marL="990600" lvl="1" indent="-533400">
              <a:lnSpc>
                <a:spcPct val="90000"/>
              </a:lnSpc>
              <a:buFont typeface="Wingdings" pitchFamily="2" charset="2"/>
              <a:buNone/>
            </a:pPr>
            <a:endParaRPr lang="fr-FR" sz="2400" dirty="0" smtClean="0"/>
          </a:p>
        </p:txBody>
      </p:sp>
      <p:graphicFrame>
        <p:nvGraphicFramePr>
          <p:cNvPr id="6554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500166" y="3643314"/>
          <a:ext cx="5545137" cy="503237"/>
        </p:xfrm>
        <a:graphic>
          <a:graphicData uri="http://schemas.openxmlformats.org/presentationml/2006/ole">
            <p:oleObj spid="_x0000_s46082" name="Équation" r:id="rId4" imgW="2857320" imgH="241200" progId="Equation.3">
              <p:embed/>
            </p:oleObj>
          </a:graphicData>
        </a:graphic>
      </p:graphicFrame>
      <p:sp>
        <p:nvSpPr>
          <p:cNvPr id="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7931150" cy="3886200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Reportant y</a:t>
            </a:r>
            <a:r>
              <a:rPr lang="fr-FR" sz="2800" baseline="-25000" dirty="0" smtClean="0">
                <a:solidFill>
                  <a:schemeClr val="bg1"/>
                </a:solidFill>
                <a:latin typeface="Baskerville Old Face" pitchFamily="18" charset="0"/>
              </a:rPr>
              <a:t>0 </a:t>
            </a: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dans (E2).</a:t>
            </a:r>
          </a:p>
          <a:p>
            <a:endParaRPr lang="fr-FR" sz="2800" dirty="0" smtClean="0"/>
          </a:p>
          <a:p>
            <a:pPr lvl="1" algn="ctr">
              <a:buFont typeface="Wingdings" pitchFamily="2" charset="2"/>
              <a:buNone/>
            </a:pPr>
            <a:endParaRPr lang="fr-FR" sz="2400" baseline="30000" dirty="0" smtClean="0"/>
          </a:p>
          <a:p>
            <a:pPr lvl="1" algn="ctr">
              <a:buFont typeface="Wingdings" pitchFamily="2" charset="2"/>
              <a:buNone/>
            </a:pPr>
            <a:endParaRPr lang="fr-FR" sz="1800" dirty="0" smtClean="0"/>
          </a:p>
          <a:p>
            <a:pPr lvl="1" algn="ctr">
              <a:buFont typeface="Wingdings" pitchFamily="2" charset="2"/>
              <a:buNone/>
            </a:pPr>
            <a:endParaRPr lang="fr-FR" sz="1800" dirty="0" smtClean="0"/>
          </a:p>
          <a:p>
            <a:pPr lvl="1" algn="ctr">
              <a:buFont typeface="Wingdings" pitchFamily="2" charset="2"/>
              <a:buNone/>
            </a:pPr>
            <a:endParaRPr lang="fr-FR" sz="1800" dirty="0" smtClean="0"/>
          </a:p>
          <a:p>
            <a:pPr lvl="1" algn="ctr">
              <a:buFont typeface="Wingdings" pitchFamily="2" charset="2"/>
              <a:buNone/>
            </a:pPr>
            <a:r>
              <a:rPr lang="fr-FR" sz="2000" dirty="0" smtClean="0">
                <a:solidFill>
                  <a:schemeClr val="bg1"/>
                </a:solidFill>
                <a:latin typeface="Baskerville Old Face" pitchFamily="18" charset="0"/>
              </a:rPr>
              <a:t>Avec a réel tel que </a:t>
            </a:r>
          </a:p>
          <a:p>
            <a:pPr lvl="1" algn="ctr">
              <a:buFont typeface="Wingdings" pitchFamily="2" charset="2"/>
              <a:buNone/>
            </a:pPr>
            <a:endParaRPr lang="fr-FR" sz="1800" dirty="0" smtClean="0"/>
          </a:p>
          <a:p>
            <a:pPr lvl="1" algn="ctr">
              <a:buFont typeface="Wingdings" pitchFamily="2" charset="2"/>
              <a:buNone/>
            </a:pPr>
            <a:endParaRPr lang="fr-FR" sz="1800" dirty="0" smtClean="0"/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2214546" y="3500438"/>
          <a:ext cx="4319587" cy="674688"/>
        </p:xfrm>
        <a:graphic>
          <a:graphicData uri="http://schemas.openxmlformats.org/presentationml/2006/ole">
            <p:oleObj spid="_x0000_s47106" name="Équation" r:id="rId4" imgW="1625400" imgH="253800" progId="Equation.3">
              <p:embed/>
            </p:oleObj>
          </a:graphicData>
        </a:graphic>
      </p:graphicFrame>
      <p:graphicFrame>
        <p:nvGraphicFramePr>
          <p:cNvPr id="67589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5940425" y="4149725"/>
          <a:ext cx="1030288" cy="638175"/>
        </p:xfrm>
        <a:graphic>
          <a:graphicData uri="http://schemas.openxmlformats.org/presentationml/2006/ole">
            <p:oleObj spid="_x0000_s47107" name="Equation" r:id="rId5" imgW="558720" imgH="393480" progId="Equation.3">
              <p:embed/>
            </p:oleObj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2000240"/>
            <a:ext cx="8229600" cy="3571900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En regroupant tous les membres à gauche, nous retrouvons une différence de carré qui est une identité remarquable.</a:t>
            </a:r>
          </a:p>
          <a:p>
            <a:pPr>
              <a:buNone/>
            </a:pPr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pPr>
              <a:buNone/>
            </a:pPr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  <a:p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Ainsi, nous nous retrouvons avec 2 équations du second degré!</a:t>
            </a:r>
          </a:p>
          <a:p>
            <a:endParaRPr lang="fr-FR" dirty="0" smtClean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  <p:pic>
        <p:nvPicPr>
          <p:cNvPr id="7" name="Picture 2" descr="C:\Users\Alexis\Desktop\super.bmp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7585" name="Object 1"/>
          <p:cNvGraphicFramePr>
            <a:graphicFrameLocks noChangeAspect="1"/>
          </p:cNvGraphicFramePr>
          <p:nvPr/>
        </p:nvGraphicFramePr>
        <p:xfrm>
          <a:off x="1714480" y="3786190"/>
          <a:ext cx="4894263" cy="674687"/>
        </p:xfrm>
        <a:graphic>
          <a:graphicData uri="http://schemas.openxmlformats.org/presentationml/2006/ole">
            <p:oleObj spid="_x0000_s67585" name="Équation" r:id="rId5" imgW="1841400" imgH="253800" progId="Equation.3">
              <p:embed/>
            </p:oleObj>
          </a:graphicData>
        </a:graphic>
      </p:graphicFrame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3214678" y="5773337"/>
          <a:ext cx="2352669" cy="960346"/>
        </p:xfrm>
        <a:graphic>
          <a:graphicData uri="http://schemas.openxmlformats.org/presentationml/2006/ole">
            <p:oleObj spid="_x0000_s67586" name="Équation" r:id="rId6" imgW="118080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3157537"/>
            <a:ext cx="8229600" cy="37004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fr-FR" sz="4400" dirty="0" smtClean="0"/>
          </a:p>
          <a:p>
            <a:pPr algn="ctr">
              <a:buFont typeface="Wingdings" pitchFamily="2" charset="2"/>
              <a:buNone/>
            </a:pPr>
            <a:r>
              <a:rPr lang="fr-FR" dirty="0" smtClean="0">
                <a:solidFill>
                  <a:schemeClr val="bg1"/>
                </a:solidFill>
                <a:latin typeface="Baskerville Old Face" pitchFamily="18" charset="0"/>
              </a:rPr>
              <a:t>Encore un dernier effort et nous y sommes…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  <p:pic>
        <p:nvPicPr>
          <p:cNvPr id="8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3965">
            <a:off x="7261225" y="425450"/>
            <a:ext cx="1373188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à coins arrondis 9"/>
          <p:cNvSpPr/>
          <p:nvPr/>
        </p:nvSpPr>
        <p:spPr>
          <a:xfrm>
            <a:off x="6000760" y="2214554"/>
            <a:ext cx="1000132" cy="571504"/>
          </a:xfrm>
          <a:prstGeom prst="wedgeRoundRectCallout">
            <a:avLst>
              <a:gd name="adj1" fmla="val 70488"/>
              <a:gd name="adj2" fmla="val -16789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</a:pPr>
            <a:r>
              <a:rPr lang="fr-FR" dirty="0" smtClean="0">
                <a:solidFill>
                  <a:srgbClr val="FF0000"/>
                </a:solidFill>
                <a:latin typeface="Baskerville Old Face" pitchFamily="18" charset="0"/>
              </a:rPr>
              <a:t>Ouf 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2" y="2214554"/>
            <a:ext cx="15430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C:\Users\Alexis\Desktop\super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BFF"/>
              </a:clrFrom>
              <a:clrTo>
                <a:srgbClr val="FBFB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0360881">
            <a:off x="6226770" y="4687856"/>
            <a:ext cx="1988087" cy="2859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285720" y="1285860"/>
            <a:ext cx="8643998" cy="5143536"/>
          </a:xfrm>
          <a:prstGeom prst="star32">
            <a:avLst>
              <a:gd name="adj" fmla="val 37500"/>
            </a:avLst>
          </a:prstGeom>
          <a:solidFill>
            <a:srgbClr val="FFFF00"/>
          </a:solidFill>
          <a:ln w="508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sz="11500" b="1" dirty="0" smtClean="0">
                <a:solidFill>
                  <a:srgbClr val="FF0000"/>
                </a:solidFill>
                <a:latin typeface="Bauhaus 93" pitchFamily="82" charset="0"/>
              </a:rPr>
              <a:t>BOOM</a:t>
            </a:r>
            <a:endParaRPr lang="fr-FR" sz="11500" b="1" dirty="0">
              <a:solidFill>
                <a:srgbClr val="FF0000"/>
              </a:solidFill>
              <a:latin typeface="Bauhaus 93" pitchFamily="82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000497" y="1142984"/>
            <a:ext cx="2500329" cy="1663717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fr-FR" dirty="0">
                <a:solidFill>
                  <a:srgbClr val="FF0000"/>
                </a:solidFill>
                <a:latin typeface="Baskerville Old Face" pitchFamily="18" charset="0"/>
              </a:rPr>
              <a:t>Je me </a:t>
            </a:r>
            <a:r>
              <a:rPr lang="fr-FR" dirty="0" smtClean="0">
                <a:solidFill>
                  <a:srgbClr val="FF0000"/>
                </a:solidFill>
                <a:latin typeface="Baskerville Old Face" pitchFamily="18" charset="0"/>
              </a:rPr>
              <a:t>rend, voilà </a:t>
            </a:r>
            <a:r>
              <a:rPr lang="fr-FR" dirty="0">
                <a:solidFill>
                  <a:srgbClr val="FF0000"/>
                </a:solidFill>
                <a:latin typeface="Baskerville Old Face" pitchFamily="18" charset="0"/>
              </a:rPr>
              <a:t>la </a:t>
            </a:r>
          </a:p>
          <a:p>
            <a:pPr algn="ctr"/>
            <a:r>
              <a:rPr lang="fr-FR" dirty="0">
                <a:solidFill>
                  <a:srgbClr val="FF0000"/>
                </a:solidFill>
                <a:latin typeface="Baskerville Old Face" pitchFamily="18" charset="0"/>
              </a:rPr>
              <a:t>solution </a:t>
            </a:r>
            <a:r>
              <a:rPr lang="fr-FR" dirty="0" smtClean="0">
                <a:solidFill>
                  <a:srgbClr val="FF0000"/>
                </a:solidFill>
                <a:latin typeface="Baskerville Old Face" pitchFamily="18" charset="0"/>
              </a:rPr>
              <a:t>Super-</a:t>
            </a:r>
            <a:r>
              <a:rPr lang="fr-FR" dirty="0" err="1" smtClean="0">
                <a:solidFill>
                  <a:srgbClr val="FF0000"/>
                </a:solidFill>
                <a:latin typeface="Baskerville Old Face" pitchFamily="18" charset="0"/>
              </a:rPr>
              <a:t>GuaGua</a:t>
            </a:r>
            <a:r>
              <a:rPr lang="fr-FR" dirty="0" smtClean="0">
                <a:solidFill>
                  <a:srgbClr val="FF0000"/>
                </a:solidFill>
                <a:latin typeface="Baskerville Old Face" pitchFamily="18" charset="0"/>
              </a:rPr>
              <a:t> !</a:t>
            </a:r>
            <a:endParaRPr lang="fr-FR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793942" y="1450156"/>
            <a:ext cx="136704" cy="1934394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4 0.07009 L -0.29739 -0.27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" y="-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739 -0.2762 L 0.04115 -0.56998 " pathEditMode="relative" ptsTypes="AA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7931150" cy="3886200"/>
          </a:xfrm>
        </p:spPr>
        <p:txBody>
          <a:bodyPr/>
          <a:lstStyle/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Il ne reste plus qu’à calculer les discriminants de ces équations et d’en déduire les quatre valeurs z</a:t>
            </a:r>
            <a:r>
              <a:rPr lang="fr-FR" sz="2800" baseline="-25000" dirty="0" smtClean="0">
                <a:solidFill>
                  <a:schemeClr val="bg1"/>
                </a:solidFill>
                <a:latin typeface="Baskerville Old Face" pitchFamily="18" charset="0"/>
              </a:rPr>
              <a:t>1</a:t>
            </a: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, z</a:t>
            </a:r>
            <a:r>
              <a:rPr lang="fr-FR" sz="2800" baseline="-25000" dirty="0" smtClean="0">
                <a:solidFill>
                  <a:schemeClr val="bg1"/>
                </a:solidFill>
                <a:latin typeface="Baskerville Old Face" pitchFamily="18" charset="0"/>
              </a:rPr>
              <a:t>2</a:t>
            </a: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, z</a:t>
            </a:r>
            <a:r>
              <a:rPr lang="fr-FR" sz="2800" baseline="-25000" dirty="0" smtClean="0">
                <a:solidFill>
                  <a:schemeClr val="bg1"/>
                </a:solidFill>
                <a:latin typeface="Baskerville Old Face" pitchFamily="18" charset="0"/>
              </a:rPr>
              <a:t>3</a:t>
            </a: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 et z</a:t>
            </a:r>
            <a:r>
              <a:rPr lang="fr-FR" sz="2800" baseline="-25000" dirty="0" smtClean="0">
                <a:solidFill>
                  <a:schemeClr val="bg1"/>
                </a:solidFill>
                <a:latin typeface="Baskerville Old Face" pitchFamily="18" charset="0"/>
              </a:rPr>
              <a:t>4</a:t>
            </a:r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 possibles.</a:t>
            </a:r>
          </a:p>
          <a:p>
            <a:endParaRPr lang="fr-FR" sz="2800" dirty="0" smtClean="0"/>
          </a:p>
          <a:p>
            <a:endParaRPr lang="fr-FR" sz="2800" dirty="0" smtClean="0"/>
          </a:p>
          <a:p>
            <a:r>
              <a:rPr lang="fr-FR" sz="2800" dirty="0" smtClean="0">
                <a:solidFill>
                  <a:schemeClr val="bg1"/>
                </a:solidFill>
                <a:latin typeface="Baskerville Old Face" pitchFamily="18" charset="0"/>
              </a:rPr>
              <a:t>A partir de ces valeurs, on peut trouver les quatre valeurs de x tel que </a:t>
            </a:r>
          </a:p>
          <a:p>
            <a:endParaRPr lang="fr-FR" sz="2800" dirty="0" smtClean="0"/>
          </a:p>
          <a:p>
            <a:endParaRPr lang="fr-FR" sz="2800" dirty="0" smtClean="0"/>
          </a:p>
        </p:txBody>
      </p:sp>
      <p:graphicFrame>
        <p:nvGraphicFramePr>
          <p:cNvPr id="73732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610350" y="2806700"/>
          <a:ext cx="114300" cy="215900"/>
        </p:xfrm>
        <a:graphic>
          <a:graphicData uri="http://schemas.openxmlformats.org/presentationml/2006/ole">
            <p:oleObj spid="_x0000_s48130" name="Equation" r:id="rId4" imgW="114120" imgH="215640" progId="Equation.3">
              <p:embed/>
            </p:oleObj>
          </a:graphicData>
        </a:graphic>
      </p:graphicFrame>
      <p:graphicFrame>
        <p:nvGraphicFramePr>
          <p:cNvPr id="73733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3929058" y="4857760"/>
          <a:ext cx="1295400" cy="719138"/>
        </p:xfrm>
        <a:graphic>
          <a:graphicData uri="http://schemas.openxmlformats.org/presentationml/2006/ole">
            <p:oleObj spid="_x0000_s48131" name="Equation" r:id="rId5" imgW="672840" imgH="393480" progId="Equation.3">
              <p:embed/>
            </p:oleObj>
          </a:graphicData>
        </a:graphic>
      </p:graphicFrame>
      <p:sp>
        <p:nvSpPr>
          <p:cNvPr id="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Baskerville Old Face" pitchFamily="18" charset="0"/>
              </a:rPr>
              <a:t>Le 4</a:t>
            </a:r>
            <a:r>
              <a:rPr lang="fr-FR" baseline="30000" dirty="0" smtClean="0">
                <a:latin typeface="Baskerville Old Face" pitchFamily="18" charset="0"/>
              </a:rPr>
              <a:t>e</a:t>
            </a:r>
            <a:r>
              <a:rPr lang="fr-FR" dirty="0" smtClean="0">
                <a:latin typeface="Baskerville Old Face" pitchFamily="18" charset="0"/>
              </a:rPr>
              <a:t> degré :</a:t>
            </a:r>
            <a:br>
              <a:rPr lang="fr-FR" dirty="0" smtClean="0">
                <a:latin typeface="Baskerville Old Face" pitchFamily="18" charset="0"/>
              </a:rPr>
            </a:br>
            <a:r>
              <a:rPr lang="fr-FR" dirty="0" smtClean="0">
                <a:latin typeface="Baskerville Old Face" pitchFamily="18" charset="0"/>
              </a:rPr>
              <a:t> Ferrari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lexis\Desktop\super.bmp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F"/>
              </a:clrFrom>
              <a:clrTo>
                <a:srgbClr val="FCF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67283">
            <a:off x="6691761" y="220033"/>
            <a:ext cx="2319486" cy="3335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à coins arrondis 8"/>
          <p:cNvSpPr/>
          <p:nvPr/>
        </p:nvSpPr>
        <p:spPr>
          <a:xfrm>
            <a:off x="2857488" y="2857496"/>
            <a:ext cx="3286148" cy="1785950"/>
          </a:xfrm>
          <a:prstGeom prst="wedgeRoundRectCallout">
            <a:avLst>
              <a:gd name="adj1" fmla="val 60513"/>
              <a:gd name="adj2" fmla="val -12153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</a:pPr>
            <a:r>
              <a:rPr lang="fr-FR" sz="2800" dirty="0" smtClean="0">
                <a:solidFill>
                  <a:srgbClr val="FF0000"/>
                </a:solidFill>
                <a:latin typeface="Baskerville Old Face" pitchFamily="18" charset="0"/>
              </a:rPr>
              <a:t>Je dois maintenant retourner au pays des maths !</a:t>
            </a:r>
          </a:p>
        </p:txBody>
      </p:sp>
      <p:sp>
        <p:nvSpPr>
          <p:cNvPr id="10" name="Rectangle à coins arrondis 9"/>
          <p:cNvSpPr/>
          <p:nvPr/>
        </p:nvSpPr>
        <p:spPr>
          <a:xfrm>
            <a:off x="2857488" y="2857496"/>
            <a:ext cx="3000396" cy="1357322"/>
          </a:xfrm>
          <a:prstGeom prst="wedgeRoundRectCallout">
            <a:avLst>
              <a:gd name="adj1" fmla="val 60513"/>
              <a:gd name="adj2" fmla="val -12153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</a:pPr>
            <a:r>
              <a:rPr lang="fr-FR" sz="2800" dirty="0" smtClean="0">
                <a:solidFill>
                  <a:srgbClr val="FF0000"/>
                </a:solidFill>
                <a:latin typeface="Baskerville Old Face" pitchFamily="18" charset="0"/>
              </a:rPr>
              <a:t>Vers +/- l’infini !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xit" presetSubtype="1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3" presetClass="exit" presetSubtype="1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5.18519E-6 C -0.00781 -0.00232 -0.01147 -0.0044 -0.02084 -0.00626 C -0.03767 -0.01459 -0.11407 -0.00903 -0.12553 -0.0088 C -0.14029 -0.00718 -0.13109 -0.0088 -0.14063 -0.00626 C -0.14411 -0.00533 -0.15088 -0.00371 -0.15088 -0.00371 C -0.15782 0.00092 -0.16598 0.00023 -0.17362 0.00138 C -0.18352 0.00624 -0.19376 0.00879 -0.20279 0.01643 C -0.20591 0.02407 -0.21789 0.03657 -0.22362 0.04143 C -0.2257 0.04675 -0.22744 0.0493 -0.23109 0.05277 C -0.23543 0.06157 -0.23265 0.05948 -0.23768 0.06157 C -0.23977 0.06689 -0.24116 0.07291 -0.24341 0.078 C -0.24463 0.08055 -0.24723 0.08564 -0.24723 0.08564 C -0.24879 0.09259 -0.25088 0.0993 -0.2547 0.10439 C -0.25713 0.11643 -0.25383 0.103 -0.25852 0.11319 C -0.26147 0.11944 -0.25973 0.11851 -0.26129 0.12453 C -0.26286 0.13009 -0.27102 0.14745 -0.27449 0.15231 C -0.27484 0.15347 -0.27501 0.15486 -0.27553 0.15601 C -0.27605 0.1574 -0.27692 0.15833 -0.27744 0.15972 C -0.27935 0.16597 -0.27918 0.17268 -0.28213 0.1787 C -0.28629 0.20185 -0.28577 0.21527 -0.28577 0.24282 " pathEditMode="relative" ptsTypes="fffffffffffffffffff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0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577 0.24282 C -0.28924 0.24213 -0.30643 0.23703 -0.31042 0.24282 C -0.31233 0.2456 -0.30921 0.25046 -0.30851 0.25393 C -0.30712 0.2618 -0.30712 0.26689 -0.30192 0.27013 C -0.29844 0.27754 -0.29185 0.2787 -0.28577 0.28032 C -0.28264 0.27963 -0.27935 0.27939 -0.27639 0.278 C -0.27379 0.27685 -0.26893 0.27291 -0.26893 0.27291 C -0.26632 0.26597 -0.26198 0.26041 -0.25851 0.25393 C -0.25626 0.23541 -0.26198 0.22152 -0.26893 0.20625 C -0.27032 0.203 -0.27084 0.19907 -0.27257 0.19629 C -0.27848 0.18703 -0.28438 0.18541 -0.2915 0.17986 C -0.30591 0.1824 -0.30955 0.19699 -0.31598 0.21388 C -0.31719 0.21713 -0.3198 0.22384 -0.3198 0.22384 C -0.32223 0.24097 -0.3231 0.2581 -0.32448 0.27523 C -0.31702 0.30902 -0.30834 0.32754 -0.28108 0.33194 C -0.27605 0.32986 -0.27049 0.32939 -0.26598 0.32569 C -0.26077 0.32129 -0.25192 0.31064 -0.25192 0.31064 C -0.25035 0.30625 -0.2481 0.30277 -0.24723 0.29814 C -0.24549 0.28819 -0.24428 0.26782 -0.24428 0.26782 C -0.24896 0.23055 -0.25435 0.19791 -0.28403 0.18495 C -0.28837 0.1868 -0.29358 0.18703 -0.29723 0.1912 C -0.29862 0.19282 -0.30157 0.2118 -0.30192 0.21388 C -0.30001 0.22986 -0.29879 0.25046 -0.28768 0.26157 C -0.28351 0.26574 -0.27483 0.26759 -0.2698 0.26921 C -0.26442 0.26828 -0.25886 0.26898 -0.25382 0.26666 C -0.24289 0.26203 -0.23664 0.24328 -0.23212 0.23148 C -0.22969 0.18634 -0.2448 0.10486 -0.28681 0.0993 C -0.29323 0.1 -0.304 0.0993 -0.31042 0.10439 C -0.32448 0.11574 -0.33716 0.15254 -0.34619 0.1699 C -0.3507 0.1787 -0.35678 0.18611 -0.36129 0.1949 C -0.36771 0.20717 -0.37483 0.22291 -0.38299 0.23379 C -0.38907 0.24213 -0.39601 0.24907 -0.40192 0.25787 C -0.40834 0.26713 -0.41251 0.27893 -0.4198 0.2868 C -0.42483 0.3 -0.43317 0.30231 -0.44341 0.30439 C -0.44757 0.30578 -0.45139 0.30694 -0.45573 0.3081 C -0.45851 0.30949 -0.46042 0.31296 -0.4632 0.31435 C -0.46667 0.31597 -0.47084 0.31574 -0.47448 0.31666 C -0.48594 0.32037 -0.49775 0.32106 -0.50938 0.32175 C -0.52014 0.33055 -0.50851 0.32245 -0.53108 0.32685 C -0.53698 0.32824 -0.54237 0.33194 -0.5481 0.33333 C -0.5691 0.33773 -0.59028 0.3412 -0.61129 0.34467 C -0.62362 0.3493 -0.63629 0.34745 -0.64896 0.34976 C -0.6606 0.35162 -0.67136 0.35578 -0.68299 0.35717 C -0.68421 0.35763 -0.6856 0.3581 -0.68681 0.35833 C -0.68907 0.35879 -0.69132 0.35879 -0.69341 0.35972 C -0.69636 0.36064 -0.70192 0.36319 -0.70192 0.36319 C -0.70903 0.3699 -0.71112 0.36643 -0.72067 0.36319 C -0.72952 0.35231 -0.72709 0.33194 -0.72171 0.31828 C -0.7191 0.30254 -0.72292 0.32013 -0.71789 0.3081 C -0.71511 0.30115 -0.71685 0.29838 -0.71233 0.29421 C -0.71094 0.28935 -0.70886 0.28726 -0.70573 0.28425 C -0.70122 0.28472 -0.69584 0.2831 -0.69237 0.2868 C -0.68542 0.29444 -0.68004 0.30555 -0.67744 0.31666 C -0.67848 0.34722 -0.67414 0.38287 -0.69896 0.39629 C -0.70955 0.39282 -0.7198 0.39236 -0.7283 0.3824 C -0.74792 0.35949 -0.75591 0.3155 -0.76042 0.2831 C -0.75626 0.26412 -0.75643 0.24259 -0.7481 0.22638 C -0.71164 0.15439 -0.59775 0.10925 -0.54237 0.08425 C -0.31962 -0.01644 -0.09045 -0.07385 0.13959 -0.13843 C 0.20955 -0.15834 0.27987 -0.17639 0.35 -0.19491 C 0.38091 -0.20325 0.42396 -0.20371 0.43768 -0.24144 C 0.45886 -0.29954 0.43768 -0.37061 0.43768 -0.43519 " pathEditMode="relative" ptsTypes="fffffffffffffffffffffffffffffffffffffffffffffffffffffffffffff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66CCFF"/>
      </a:dk1>
      <a:lt1>
        <a:srgbClr val="FFFFFF"/>
      </a:lt1>
      <a:dk2>
        <a:srgbClr val="FFFFFF"/>
      </a:dk2>
      <a:lt2>
        <a:srgbClr val="004080"/>
      </a:lt2>
      <a:accent1>
        <a:srgbClr val="FFFFFF"/>
      </a:accent1>
      <a:accent2>
        <a:srgbClr val="66CCFF"/>
      </a:accent2>
      <a:accent3>
        <a:srgbClr val="FFFFFF"/>
      </a:accent3>
      <a:accent4>
        <a:srgbClr val="56AEDA"/>
      </a:accent4>
      <a:accent5>
        <a:srgbClr val="FFFFFF"/>
      </a:accent5>
      <a:accent6>
        <a:srgbClr val="5CB9E7"/>
      </a:accent6>
      <a:hlink>
        <a:srgbClr val="CC66FF"/>
      </a:hlink>
      <a:folHlink>
        <a:srgbClr val="6666F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00138</Template>
  <TotalTime>360</TotalTime>
  <Words>1255</Words>
  <Application>Microsoft Office PowerPoint</Application>
  <PresentationFormat>Affichage à l'écran (4:3)</PresentationFormat>
  <Paragraphs>248</Paragraphs>
  <Slides>41</Slides>
  <Notes>15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41</vt:i4>
      </vt:variant>
    </vt:vector>
  </HeadingPairs>
  <TitlesOfParts>
    <vt:vector size="44" baseType="lpstr">
      <vt:lpstr>Default Design</vt:lpstr>
      <vt:lpstr>Equation</vt:lpstr>
      <vt:lpstr>Équation</vt:lpstr>
      <vt:lpstr>TAI Mathématiques </vt:lpstr>
      <vt:lpstr>Diapositive 2</vt:lpstr>
      <vt:lpstr>Sommaire</vt:lpstr>
      <vt:lpstr>Sommaire</vt:lpstr>
      <vt:lpstr>Introduction</vt:lpstr>
      <vt:lpstr>Le 1er et 2nd degré :  Les Egyptiens</vt:lpstr>
      <vt:lpstr>Le 1er et 2nd degré :  Les Egyptiens</vt:lpstr>
      <vt:lpstr>Le 1er et 2nd degré :  Les Babyloniens</vt:lpstr>
      <vt:lpstr>Le 1er et 2nd degré :  Les Grecs</vt:lpstr>
      <vt:lpstr>Le 1er et le 2nd degré :  l’algèbre Arabe</vt:lpstr>
      <vt:lpstr>Le 1er et 2nd degré :  De nos jours</vt:lpstr>
      <vt:lpstr>Diapositive 12</vt:lpstr>
      <vt:lpstr>Diapositive 13</vt:lpstr>
      <vt:lpstr>Le 1er et 2nd degré :  De nos jours</vt:lpstr>
      <vt:lpstr>Le 1er et 2nd degré :  De nos jours</vt:lpstr>
      <vt:lpstr>Le 1er et 2nd degré :  De nos jours</vt:lpstr>
      <vt:lpstr>Le 1er et 2nd degré :  De nos jours</vt:lpstr>
      <vt:lpstr>Le 3ème degré</vt:lpstr>
      <vt:lpstr>Le 3e degré :  Cardan-Tartaglia</vt:lpstr>
      <vt:lpstr>Diapositive 20</vt:lpstr>
      <vt:lpstr>Le 3e degré :  Cardan</vt:lpstr>
      <vt:lpstr>Le 3e degré :  Cardan</vt:lpstr>
      <vt:lpstr>Le 3e degré :  Cardan</vt:lpstr>
      <vt:lpstr>Le 3e degré :  Cardan</vt:lpstr>
      <vt:lpstr>Diapositive 25</vt:lpstr>
      <vt:lpstr>Le 3e degré :  Cardan</vt:lpstr>
      <vt:lpstr>Le 3e degré :  Cardan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Le 4e degré :  Ferrari</vt:lpstr>
      <vt:lpstr>Diapositive 39</vt:lpstr>
      <vt:lpstr>Le 4e degré :  Ferrari</vt:lpstr>
      <vt:lpstr>Diapositive 41</vt:lpstr>
    </vt:vector>
  </TitlesOfParts>
  <Company>Ecole EFREI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TAI Mathématiques </dc:title>
  <dc:creator>lapiche</dc:creator>
  <cp:lastModifiedBy>Alexis</cp:lastModifiedBy>
  <cp:revision>50</cp:revision>
  <dcterms:created xsi:type="dcterms:W3CDTF">2008-01-11T10:11:57Z</dcterms:created>
  <dcterms:modified xsi:type="dcterms:W3CDTF">2008-01-15T14:21:16Z</dcterms:modified>
</cp:coreProperties>
</file>