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112.xml" ContentType="application/vnd.openxmlformats-officedocument.presentationml.tags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tags/tag86.xml" ContentType="application/vnd.openxmlformats-officedocument.presentationml.tags+xml"/>
  <Override PartName="/ppt/tags/tag88.xml" ContentType="application/vnd.openxmlformats-officedocument.presentationml.tags+xml"/>
  <Override PartName="/ppt/tags/tag97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tags/tag108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80" autoAdjust="0"/>
  </p:normalViewPr>
  <p:slideViewPr>
    <p:cSldViewPr>
      <p:cViewPr varScale="1">
        <p:scale>
          <a:sx n="61" d="100"/>
          <a:sy n="61" d="100"/>
        </p:scale>
        <p:origin x="-11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8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0D863-DBAF-4937-8AEF-8425112170A7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8356C-4948-41B5-9E59-722EF10671F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Girolamo_Cardano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fr.wikipedia.org/wiki/Math%C3%A9matique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A,b,c,d,e,f</a:t>
            </a:r>
            <a:r>
              <a:rPr lang="fr-FR" dirty="0" smtClean="0"/>
              <a:t> appartienne a un corps (complexe, entier,</a:t>
            </a:r>
            <a:r>
              <a:rPr lang="fr-FR" baseline="0" dirty="0" smtClean="0"/>
              <a:t> blabla)</a:t>
            </a:r>
          </a:p>
          <a:p>
            <a:r>
              <a:rPr lang="fr-FR" baseline="0" dirty="0" smtClean="0"/>
              <a:t>A =! 0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8356C-4948-41B5-9E59-722EF10671FF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Ludovico Ferrari est l'élève et le collaborateur de </a:t>
            </a:r>
            <a:r>
              <a:rPr lang="fr-FR" dirty="0" smtClean="0">
                <a:hlinkClick r:id="rId3" tooltip="Girolamo Cardano"/>
              </a:rPr>
              <a:t>Jérôme Cardan</a:t>
            </a:r>
            <a:r>
              <a:rPr lang="fr-FR" dirty="0" smtClean="0"/>
              <a:t>. Il est extrêmement brillant et Cardan commence à lui enseigner les </a:t>
            </a:r>
            <a:r>
              <a:rPr lang="fr-FR" dirty="0" smtClean="0">
                <a:hlinkClick r:id="rId4" tooltip="Mathématiques"/>
              </a:rPr>
              <a:t>mathématiques</a:t>
            </a:r>
            <a:r>
              <a:rPr lang="fr-FR" dirty="0" smtClean="0"/>
              <a:t>.</a:t>
            </a:r>
          </a:p>
          <a:p>
            <a:r>
              <a:rPr lang="fr-FR" dirty="0" smtClean="0"/>
              <a:t>Il est célèbre pour avoir résolu l'équation du quatrième degré en la ramenant à une équation du troisième degré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8356C-4948-41B5-9E59-722EF10671FF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orme libre 7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  <p:custDataLst>
              <p:tags r:id="rId3"/>
            </p:custDataLst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  <p:custDataLst>
              <p:tags r:id="rId4"/>
            </p:custDataLst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orme libre 15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FD981FD-7B18-4D47-BF6D-020B7633E106}" type="datetimeFigureOut">
              <a:rPr lang="fr-FR" smtClean="0"/>
              <a:pPr/>
              <a:t>15/10/2012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E75DD03-0C35-45EC-B9C1-0DF7F2F6AC5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TAI Nombres et structures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 dirty="0" smtClean="0"/>
              <a:t>Résolution d’équation du 5éme degrés</a:t>
            </a:r>
            <a:endParaRPr lang="fr-FR" dirty="0"/>
          </a:p>
        </p:txBody>
      </p:sp>
      <p:sp>
        <p:nvSpPr>
          <p:cNvPr id="4" name="ZoneTexte 3"/>
          <p:cNvSpPr txBox="1"/>
          <p:nvPr>
            <p:custDataLst>
              <p:tags r:id="rId4"/>
            </p:custDataLst>
          </p:nvPr>
        </p:nvSpPr>
        <p:spPr>
          <a:xfrm>
            <a:off x="4283968" y="630932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Ramos-David-Fouché-</a:t>
            </a:r>
            <a:r>
              <a:rPr lang="fr-FR" dirty="0" err="1" smtClean="0"/>
              <a:t>Frenot</a:t>
            </a:r>
            <a:r>
              <a:rPr lang="fr-FR" dirty="0" smtClean="0"/>
              <a:t> Groupe D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 dirty="0" smtClean="0"/>
              <a:t>Equation du 5éme degré</a:t>
            </a:r>
          </a:p>
          <a:p>
            <a:r>
              <a:rPr lang="fr-FR" baseline="0" dirty="0" smtClean="0"/>
              <a:t>Histoire</a:t>
            </a:r>
            <a:r>
              <a:rPr lang="fr-FR" dirty="0" smtClean="0"/>
              <a:t> des mathématiciens</a:t>
            </a:r>
            <a:br>
              <a:rPr lang="fr-FR" dirty="0" smtClean="0"/>
            </a:br>
            <a:r>
              <a:rPr lang="fr-FR" dirty="0" smtClean="0"/>
              <a:t>-Ferrari</a:t>
            </a:r>
            <a:br>
              <a:rPr lang="fr-FR" dirty="0" smtClean="0"/>
            </a:br>
            <a:r>
              <a:rPr lang="fr-FR" dirty="0" smtClean="0"/>
              <a:t>-Cardan</a:t>
            </a:r>
            <a:endParaRPr lang="fr-FR" baseline="0" dirty="0" smtClean="0"/>
          </a:p>
          <a:p>
            <a:r>
              <a:rPr lang="fr-FR" dirty="0" smtClean="0"/>
              <a:t>Méthode de résolution</a:t>
            </a:r>
          </a:p>
          <a:p>
            <a:endParaRPr lang="fr-FR" dirty="0" smtClean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Equation Quintique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sz="2000" dirty="0" smtClean="0"/>
          </a:p>
          <a:p>
            <a:pPr>
              <a:buNone/>
            </a:pPr>
            <a:endParaRPr lang="fr-FR" sz="2000" dirty="0" smtClean="0"/>
          </a:p>
          <a:p>
            <a:r>
              <a:rPr kumimoji="0"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Une </a:t>
            </a:r>
            <a:r>
              <a:rPr kumimoji="0" lang="fr-FR" sz="2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équation quintique</a:t>
            </a:r>
            <a:r>
              <a:rPr kumimoji="0"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est une équation polynôme dans laquelle le plus grand exposant de l‘inconnu est 5</a:t>
            </a:r>
            <a:endParaRPr lang="fr-FR" sz="2000" dirty="0" smtClean="0"/>
          </a:p>
          <a:p>
            <a:endParaRPr lang="fr-FR" sz="2000" dirty="0" smtClean="0"/>
          </a:p>
          <a:p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On</a:t>
            </a:r>
            <a:r>
              <a:rPr lang="fr-FR" sz="2000" baseline="0" dirty="0" smtClean="0"/>
              <a:t> ne peut résoudre les équations Quintiques par radicaux.</a:t>
            </a:r>
            <a:endParaRPr lang="fr-FR" dirty="0" smtClean="0"/>
          </a:p>
        </p:txBody>
      </p:sp>
      <p:sp>
        <p:nvSpPr>
          <p:cNvPr id="7" name="ZoneTexte 6"/>
          <p:cNvSpPr txBox="1"/>
          <p:nvPr>
            <p:custDataLst>
              <p:tags r:id="rId4"/>
            </p:custDataLst>
          </p:nvPr>
        </p:nvSpPr>
        <p:spPr>
          <a:xfrm>
            <a:off x="1187624" y="3140968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i="1" dirty="0" smtClean="0">
                <a:latin typeface="Goudy Old Style" pitchFamily="18" charset="0"/>
              </a:rPr>
              <a:t>ax</a:t>
            </a:r>
            <a:r>
              <a:rPr lang="fr-FR" sz="3600" i="1" baseline="30000" dirty="0" smtClean="0">
                <a:latin typeface="Goudy Old Style" pitchFamily="18" charset="0"/>
              </a:rPr>
              <a:t>5</a:t>
            </a:r>
            <a:r>
              <a:rPr lang="fr-FR" sz="3600" i="1" dirty="0" smtClean="0">
                <a:latin typeface="Goudy Old Style" pitchFamily="18" charset="0"/>
              </a:rPr>
              <a:t> + bx</a:t>
            </a:r>
            <a:r>
              <a:rPr lang="fr-FR" sz="3600" i="1" baseline="30000" dirty="0" smtClean="0">
                <a:latin typeface="Goudy Old Style" pitchFamily="18" charset="0"/>
              </a:rPr>
              <a:t>4</a:t>
            </a:r>
            <a:r>
              <a:rPr lang="fr-FR" sz="3600" i="1" dirty="0" smtClean="0">
                <a:latin typeface="Goudy Old Style" pitchFamily="18" charset="0"/>
              </a:rPr>
              <a:t> + cx</a:t>
            </a:r>
            <a:r>
              <a:rPr lang="fr-FR" sz="3600" i="1" baseline="30000" dirty="0" smtClean="0">
                <a:latin typeface="Goudy Old Style" pitchFamily="18" charset="0"/>
              </a:rPr>
              <a:t>3</a:t>
            </a:r>
            <a:r>
              <a:rPr lang="fr-FR" sz="3600" i="1" dirty="0" smtClean="0">
                <a:latin typeface="Goudy Old Style" pitchFamily="18" charset="0"/>
              </a:rPr>
              <a:t> + dx</a:t>
            </a:r>
            <a:r>
              <a:rPr lang="fr-FR" sz="3600" i="1" baseline="30000" dirty="0">
                <a:latin typeface="Goudy Old Style" pitchFamily="18" charset="0"/>
              </a:rPr>
              <a:t>2</a:t>
            </a:r>
            <a:r>
              <a:rPr lang="fr-FR" sz="3600" i="1" dirty="0" smtClean="0">
                <a:latin typeface="Goudy Old Style" pitchFamily="18" charset="0"/>
              </a:rPr>
              <a:t> + ex + f= 0</a:t>
            </a:r>
            <a:r>
              <a:rPr lang="fr-FR" sz="3600" i="1" baseline="30000" dirty="0" smtClean="0">
                <a:latin typeface="Goudy Old Style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Ferrari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Ludovico Ferrari :</a:t>
            </a:r>
          </a:p>
          <a:p>
            <a:pPr>
              <a:buNone/>
            </a:pPr>
            <a:r>
              <a:rPr lang="fr-FR" sz="2000" dirty="0" smtClean="0"/>
              <a:t>	</a:t>
            </a:r>
          </a:p>
          <a:p>
            <a:pPr>
              <a:buNone/>
            </a:pPr>
            <a:r>
              <a:rPr lang="fr-FR" sz="2400" dirty="0" smtClean="0"/>
              <a:t>	   Mathématicien italien</a:t>
            </a:r>
          </a:p>
          <a:p>
            <a:pPr>
              <a:buNone/>
            </a:pPr>
            <a:r>
              <a:rPr lang="fr-FR" sz="2400" dirty="0" smtClean="0"/>
              <a:t>	   </a:t>
            </a:r>
            <a:r>
              <a:rPr lang="fr-FR" sz="2400" dirty="0" err="1" smtClean="0"/>
              <a:t>XVIéme</a:t>
            </a:r>
            <a:r>
              <a:rPr lang="fr-FR" sz="2400" dirty="0" smtClean="0"/>
              <a:t> siècle</a:t>
            </a:r>
          </a:p>
          <a:p>
            <a:pPr lvl="1">
              <a:buNone/>
            </a:pPr>
            <a:r>
              <a:rPr lang="fr-FR" sz="2400" dirty="0" smtClean="0"/>
              <a:t>   Elève</a:t>
            </a:r>
            <a:r>
              <a:rPr lang="fr-FR" sz="2400" baseline="0" dirty="0" smtClean="0"/>
              <a:t> de Cardan</a:t>
            </a:r>
            <a:endParaRPr lang="fr-FR" sz="2400" dirty="0" smtClean="0"/>
          </a:p>
          <a:p>
            <a:pPr lvl="1">
              <a:buNone/>
            </a:pPr>
            <a:r>
              <a:rPr lang="fr-FR" sz="2400" dirty="0" smtClean="0"/>
              <a:t>   Célèbre</a:t>
            </a:r>
            <a:r>
              <a:rPr lang="fr-FR" sz="2400" baseline="0" dirty="0" smtClean="0"/>
              <a:t> pour avoir résolu l’équation du 4éme degré en la ramenant à une</a:t>
            </a:r>
            <a:r>
              <a:rPr lang="fr-FR" sz="2400" dirty="0" smtClean="0"/>
              <a:t> </a:t>
            </a:r>
            <a:r>
              <a:rPr lang="fr-FR" sz="2400" baseline="0" dirty="0" smtClean="0"/>
              <a:t>équation du 3éme degré.</a:t>
            </a:r>
            <a:endParaRPr lang="fr-FR" sz="2400" dirty="0" smtClean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Cardan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 b="1" dirty="0" smtClean="0"/>
              <a:t>Girolamo </a:t>
            </a:r>
            <a:r>
              <a:rPr lang="fr-FR" b="1" dirty="0" err="1" smtClean="0"/>
              <a:t>Cardano</a:t>
            </a:r>
            <a:r>
              <a:rPr lang="fr-FR" b="1" dirty="0" smtClean="0"/>
              <a:t> :</a:t>
            </a:r>
          </a:p>
          <a:p>
            <a:pPr>
              <a:buNone/>
            </a:pPr>
            <a:r>
              <a:rPr lang="fr-FR" sz="2000" dirty="0" smtClean="0"/>
              <a:t>	</a:t>
            </a:r>
          </a:p>
          <a:p>
            <a:pPr>
              <a:buNone/>
            </a:pPr>
            <a:r>
              <a:rPr lang="fr-FR" sz="2400" dirty="0" smtClean="0"/>
              <a:t>	   Mathématicien italien</a:t>
            </a:r>
          </a:p>
          <a:p>
            <a:pPr>
              <a:buNone/>
            </a:pPr>
            <a:r>
              <a:rPr lang="fr-FR" sz="2400" dirty="0" smtClean="0"/>
              <a:t>	   </a:t>
            </a:r>
            <a:r>
              <a:rPr lang="fr-FR" sz="2400" dirty="0" err="1" smtClean="0"/>
              <a:t>XVIéme</a:t>
            </a:r>
            <a:r>
              <a:rPr lang="fr-FR" sz="2400" dirty="0" smtClean="0"/>
              <a:t> siècle</a:t>
            </a:r>
          </a:p>
          <a:p>
            <a:pPr>
              <a:buNone/>
            </a:pPr>
            <a:r>
              <a:rPr lang="fr-FR" sz="2400" dirty="0" smtClean="0"/>
              <a:t>        Maître</a:t>
            </a:r>
            <a:r>
              <a:rPr lang="fr-FR" sz="2400" baseline="0" dirty="0" smtClean="0"/>
              <a:t> de Ferrari</a:t>
            </a:r>
            <a:endParaRPr lang="fr-FR" sz="2200" dirty="0" smtClean="0"/>
          </a:p>
          <a:p>
            <a:pPr lvl="1">
              <a:buNone/>
            </a:pPr>
            <a:r>
              <a:rPr lang="fr-FR" sz="2400" dirty="0" smtClean="0"/>
              <a:t>   Célèbre pour avoir résolu l’équation du 3éme degré par radicaux.</a:t>
            </a:r>
          </a:p>
          <a:p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Résolution d’une équation quintique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On doit trouver une racine du polynôme</a:t>
            </a:r>
          </a:p>
          <a:p>
            <a:r>
              <a:rPr lang="fr-FR" dirty="0" smtClean="0"/>
              <a:t>On utilise la méthode par dichotomie</a:t>
            </a:r>
          </a:p>
          <a:p>
            <a:r>
              <a:rPr lang="fr-FR" dirty="0" smtClean="0"/>
              <a:t>On fait la division euclidienne du polynôme par la racine trouvée</a:t>
            </a:r>
          </a:p>
          <a:p>
            <a:r>
              <a:rPr lang="fr-FR" dirty="0" smtClean="0"/>
              <a:t>On obtient un polynôme du 4éme degré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dichotomie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b="1" dirty="0" smtClean="0"/>
              <a:t>méthode de dichotomie</a:t>
            </a:r>
            <a:r>
              <a:rPr lang="fr-FR" dirty="0" smtClean="0"/>
              <a:t> un algorithme de recherche d’un zéro d’une fonction qui consiste à répéter des partages d’un intervalle en deux parties puis à sélectionner le sous-intervalle dans lequel existe un zéro de la fonction.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Résolution d’une équation de degré 4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On cherche à ramener le polynôme de degré 4 à un polynôme de degré 3</a:t>
            </a:r>
          </a:p>
          <a:p>
            <a:r>
              <a:rPr lang="fr-FR" dirty="0" smtClean="0"/>
              <a:t>On doit utiliser la méthode de Ferrari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Ferrari 1/2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On a </a:t>
            </a:r>
            <a:r>
              <a:rPr lang="fr-FR" sz="3200" i="1" dirty="0" smtClean="0">
                <a:latin typeface="Goudy Old Style" pitchFamily="18" charset="0"/>
              </a:rPr>
              <a:t>ax</a:t>
            </a:r>
            <a:r>
              <a:rPr lang="fr-FR" sz="3200" i="1" baseline="30000" dirty="0" smtClean="0">
                <a:latin typeface="Goudy Old Style" pitchFamily="18" charset="0"/>
              </a:rPr>
              <a:t>4</a:t>
            </a:r>
            <a:r>
              <a:rPr lang="fr-FR" sz="3200" i="1" dirty="0" smtClean="0">
                <a:latin typeface="Goudy Old Style" pitchFamily="18" charset="0"/>
              </a:rPr>
              <a:t> + bx</a:t>
            </a:r>
            <a:r>
              <a:rPr lang="fr-FR" sz="3200" i="1" baseline="30000" dirty="0" smtClean="0">
                <a:latin typeface="Goudy Old Style" pitchFamily="18" charset="0"/>
              </a:rPr>
              <a:t>3</a:t>
            </a:r>
            <a:r>
              <a:rPr lang="fr-FR" sz="3200" i="1" dirty="0" smtClean="0">
                <a:latin typeface="Goudy Old Style" pitchFamily="18" charset="0"/>
              </a:rPr>
              <a:t> + cx</a:t>
            </a:r>
            <a:r>
              <a:rPr lang="fr-FR" sz="3200" i="1" baseline="30000" dirty="0" smtClean="0">
                <a:latin typeface="Goudy Old Style" pitchFamily="18" charset="0"/>
              </a:rPr>
              <a:t>2</a:t>
            </a:r>
            <a:r>
              <a:rPr lang="fr-FR" sz="3200" i="1" dirty="0" smtClean="0">
                <a:latin typeface="Goudy Old Style" pitchFamily="18" charset="0"/>
              </a:rPr>
              <a:t> + dx + e= 0</a:t>
            </a:r>
            <a:r>
              <a:rPr lang="fr-FR" sz="3200" i="1" baseline="30000" dirty="0" smtClean="0">
                <a:latin typeface="Goudy Old Style" pitchFamily="18" charset="0"/>
              </a:rPr>
              <a:t> </a:t>
            </a:r>
            <a:endParaRPr lang="fr-FR" sz="3200" dirty="0" smtClean="0"/>
          </a:p>
          <a:p>
            <a:r>
              <a:rPr lang="fr-FR" sz="2400" dirty="0" smtClean="0"/>
              <a:t>On doit calculer plusieurs coefficients:</a:t>
            </a:r>
            <a:br>
              <a:rPr lang="fr-FR" sz="2400" dirty="0" smtClean="0"/>
            </a:br>
            <a:r>
              <a:rPr lang="fr-FR" sz="2400" dirty="0" smtClean="0"/>
              <a:t>F = c - (3b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/8)</a:t>
            </a:r>
            <a:br>
              <a:rPr lang="fr-FR" sz="2400" dirty="0" smtClean="0"/>
            </a:br>
            <a:r>
              <a:rPr lang="fr-FR" sz="2400" dirty="0" smtClean="0"/>
              <a:t>G = d + (b</a:t>
            </a:r>
            <a:r>
              <a:rPr lang="fr-FR" sz="2400" baseline="30000" dirty="0" smtClean="0"/>
              <a:t>3</a:t>
            </a:r>
            <a:r>
              <a:rPr lang="fr-FR" sz="2400" dirty="0" smtClean="0"/>
              <a:t> / 8) - (b*c/2)</a:t>
            </a:r>
            <a:br>
              <a:rPr lang="fr-FR" sz="2400" dirty="0" smtClean="0"/>
            </a:br>
            <a:r>
              <a:rPr lang="fr-FR" sz="2400" dirty="0" smtClean="0"/>
              <a:t>H = e - (3*b</a:t>
            </a:r>
            <a:r>
              <a:rPr lang="fr-FR" sz="2400" baseline="30000" dirty="0" smtClean="0"/>
              <a:t>4</a:t>
            </a:r>
            <a:r>
              <a:rPr lang="fr-FR" sz="2400" dirty="0" smtClean="0"/>
              <a:t>/256) + (b 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 * c/16) - ( b*d/4)</a:t>
            </a:r>
          </a:p>
          <a:p>
            <a:r>
              <a:rPr lang="fr-FR" sz="2400" dirty="0" smtClean="0"/>
              <a:t>Après ce calcul, il suffit de mettre ces coefficients sous cette forme:</a:t>
            </a:r>
            <a:br>
              <a:rPr lang="fr-FR" sz="2400" dirty="0" smtClean="0"/>
            </a:br>
            <a:r>
              <a:rPr lang="fr-FR" sz="2400" dirty="0" smtClean="0"/>
              <a:t>X</a:t>
            </a:r>
            <a:r>
              <a:rPr lang="fr-FR" sz="2400" baseline="30000" dirty="0" smtClean="0"/>
              <a:t>3</a:t>
            </a:r>
            <a:r>
              <a:rPr lang="fr-FR" sz="2400" dirty="0" smtClean="0"/>
              <a:t> + (f/2)*X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 + ((f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 -4*h)/16)*X -g</a:t>
            </a:r>
            <a:r>
              <a:rPr lang="fr-FR" sz="2400" baseline="30000" dirty="0" smtClean="0"/>
              <a:t>2</a:t>
            </a:r>
            <a:r>
              <a:rPr lang="fr-FR" sz="2400" dirty="0" smtClean="0"/>
              <a:t>/64 = 0</a:t>
            </a:r>
          </a:p>
          <a:p>
            <a:r>
              <a:rPr lang="fr-FR" sz="2400" dirty="0" smtClean="0"/>
              <a:t>On obtient bien une équation du 3éme degré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Cardan 1/2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Il faut maintenant résoudre l’équation du 3 éme degré obtenue : </a:t>
            </a:r>
            <a:r>
              <a:rPr lang="fr-FR" sz="2800" i="1" dirty="0" smtClean="0">
                <a:latin typeface="Goudy Old Style" pitchFamily="18" charset="0"/>
              </a:rPr>
              <a:t>ax</a:t>
            </a:r>
            <a:r>
              <a:rPr lang="fr-FR" sz="2800" i="1" baseline="30000" dirty="0" smtClean="0">
                <a:latin typeface="Goudy Old Style" pitchFamily="18" charset="0"/>
              </a:rPr>
              <a:t>3</a:t>
            </a:r>
            <a:r>
              <a:rPr lang="fr-FR" sz="2800" i="1" dirty="0" smtClean="0">
                <a:latin typeface="Goudy Old Style" pitchFamily="18" charset="0"/>
              </a:rPr>
              <a:t> + bx</a:t>
            </a:r>
            <a:r>
              <a:rPr lang="fr-FR" sz="2800" i="1" baseline="30000" dirty="0" smtClean="0">
                <a:latin typeface="Goudy Old Style" pitchFamily="18" charset="0"/>
              </a:rPr>
              <a:t>2</a:t>
            </a:r>
            <a:r>
              <a:rPr lang="fr-FR" sz="2800" i="1" dirty="0" smtClean="0">
                <a:latin typeface="Goudy Old Style" pitchFamily="18" charset="0"/>
              </a:rPr>
              <a:t> + cx + d = 0</a:t>
            </a:r>
            <a:r>
              <a:rPr lang="fr-FR" sz="2800" i="1" baseline="30000" dirty="0" smtClean="0">
                <a:latin typeface="Goudy Old Style" pitchFamily="18" charset="0"/>
              </a:rPr>
              <a:t> </a:t>
            </a:r>
          </a:p>
          <a:p>
            <a:r>
              <a:rPr lang="fr-FR" sz="2400" dirty="0" smtClean="0"/>
              <a:t>On doit calculer plusieurs coefficients:</a:t>
            </a:r>
            <a:br>
              <a:rPr lang="fr-FR" sz="2400" dirty="0" smtClean="0"/>
            </a:br>
            <a:r>
              <a:rPr lang="fr-FR" sz="2800" dirty="0" smtClean="0"/>
              <a:t> </a:t>
            </a:r>
            <a:r>
              <a:rPr lang="fr-FR" sz="2400" dirty="0" smtClean="0"/>
              <a:t>f = ( (3c/a) - (b²/a²) ) /3</a:t>
            </a:r>
            <a:r>
              <a:rPr lang="fr-FR" sz="2400" i="1" baseline="30000" dirty="0" smtClean="0">
                <a:latin typeface="Goudy Old Style" pitchFamily="18" charset="0"/>
              </a:rPr>
              <a:t/>
            </a:r>
            <a:br>
              <a:rPr lang="fr-FR" sz="2400" i="1" baseline="30000" dirty="0" smtClean="0">
                <a:latin typeface="Goudy Old Style" pitchFamily="18" charset="0"/>
              </a:rPr>
            </a:br>
            <a:r>
              <a:rPr lang="fr-FR" sz="2400" dirty="0" smtClean="0"/>
              <a:t> g = ( (2b³/a³) - (9bc/a²) + (27d/a) ) /27</a:t>
            </a:r>
            <a:br>
              <a:rPr lang="fr-FR" sz="2400" dirty="0" smtClean="0"/>
            </a:br>
            <a:r>
              <a:rPr lang="fr-FR" sz="2400" dirty="0" smtClean="0"/>
              <a:t> h = (g²/4) + (f³/27)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Cardan 2/3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Si h &gt; 0, l’équation possède 1 solution réelle et 2 complexes </a:t>
            </a:r>
          </a:p>
          <a:p>
            <a:r>
              <a:rPr lang="fr-FR" sz="2000" dirty="0" smtClean="0"/>
              <a:t>On calcule les coefficients:</a:t>
            </a:r>
            <a:br>
              <a:rPr lang="fr-FR" sz="2000" dirty="0" smtClean="0"/>
            </a:br>
            <a:r>
              <a:rPr lang="fr-FR" sz="2000" dirty="0" smtClean="0"/>
              <a:t> f = ( (3c/a) - (b²/a²) ) / 3</a:t>
            </a:r>
            <a:br>
              <a:rPr lang="fr-FR" sz="2000" dirty="0" smtClean="0"/>
            </a:br>
            <a:r>
              <a:rPr lang="fr-FR" sz="2000" b="1" dirty="0" smtClean="0"/>
              <a:t> </a:t>
            </a:r>
            <a:r>
              <a:rPr lang="fr-FR" sz="2000" dirty="0" smtClean="0"/>
              <a:t>g =( (2b³/a³) - (9bc/a²) + (27d/a)  ) / 27</a:t>
            </a:r>
            <a:br>
              <a:rPr lang="fr-FR" sz="2000" dirty="0" smtClean="0"/>
            </a:br>
            <a:r>
              <a:rPr lang="fr-FR" sz="2000" dirty="0" smtClean="0"/>
              <a:t> h = (g²/4) + (f ³/27)</a:t>
            </a:r>
          </a:p>
          <a:p>
            <a:r>
              <a:rPr lang="fr-FR" sz="2000" dirty="0" smtClean="0"/>
              <a:t>S = ( -(g/2) + (h)</a:t>
            </a:r>
            <a:r>
              <a:rPr lang="fr-FR" sz="2000" baseline="30000" dirty="0" smtClean="0"/>
              <a:t>½  </a:t>
            </a:r>
            <a:r>
              <a:rPr lang="fr-FR" sz="2000" dirty="0" smtClean="0"/>
              <a:t>)</a:t>
            </a:r>
            <a:r>
              <a:rPr lang="fr-FR" sz="2000" b="1" baseline="30000" dirty="0" smtClean="0"/>
              <a:t>1/3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U = ( -(g/2) - (h)</a:t>
            </a:r>
            <a:r>
              <a:rPr lang="fr-FR" sz="2000" baseline="30000" dirty="0" smtClean="0"/>
              <a:t>½</a:t>
            </a:r>
            <a:r>
              <a:rPr lang="fr-FR" sz="2000" dirty="0" smtClean="0"/>
              <a:t> )</a:t>
            </a:r>
            <a:r>
              <a:rPr lang="fr-FR" sz="2000" b="1" baseline="30000" dirty="0" smtClean="0"/>
              <a:t>1/3 </a:t>
            </a:r>
          </a:p>
          <a:p>
            <a:r>
              <a:rPr lang="fr-FR" sz="2000" dirty="0" smtClean="0"/>
              <a:t>On peut calculer les 3 solutions:</a:t>
            </a:r>
            <a:r>
              <a:rPr lang="fr-FR" sz="2000" b="1" baseline="30000" dirty="0" smtClean="0"/>
              <a:t/>
            </a:r>
            <a:br>
              <a:rPr lang="fr-FR" sz="2000" b="1" baseline="30000" dirty="0" smtClean="0"/>
            </a:br>
            <a:r>
              <a:rPr lang="fr-FR" sz="2000" dirty="0" smtClean="0"/>
              <a:t> Y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= (S + U) - (b/3a)</a:t>
            </a:r>
            <a:br>
              <a:rPr lang="fr-FR" sz="2000" dirty="0" smtClean="0"/>
            </a:br>
            <a:r>
              <a:rPr lang="pl-PL" sz="2000" dirty="0" smtClean="0"/>
              <a:t> </a:t>
            </a:r>
            <a:r>
              <a:rPr lang="fr-FR" sz="2000" dirty="0" smtClean="0"/>
              <a:t>Y</a:t>
            </a:r>
            <a:r>
              <a:rPr lang="pl-PL" sz="2000" baseline="-25000" dirty="0" smtClean="0"/>
              <a:t>2</a:t>
            </a:r>
            <a:r>
              <a:rPr lang="pl-PL" sz="2000" dirty="0" smtClean="0"/>
              <a:t> = -(S + U)/2 - (b/3a) +</a:t>
            </a:r>
            <a:r>
              <a:rPr lang="fr-FR" sz="2000" dirty="0" smtClean="0"/>
              <a:t> ( </a:t>
            </a:r>
            <a:r>
              <a:rPr lang="pl-PL" sz="2000" dirty="0" smtClean="0"/>
              <a:t> i*(S-U)*(3)</a:t>
            </a:r>
            <a:r>
              <a:rPr lang="pl-PL" sz="2000" baseline="30000" dirty="0" smtClean="0"/>
              <a:t>½</a:t>
            </a:r>
            <a:r>
              <a:rPr lang="fr-FR" sz="2000" baseline="30000" dirty="0" smtClean="0"/>
              <a:t> </a:t>
            </a:r>
            <a:r>
              <a:rPr lang="pl-PL" sz="2000" dirty="0" smtClean="0"/>
              <a:t>/</a:t>
            </a:r>
            <a:r>
              <a:rPr lang="fr-FR" sz="2000" dirty="0" smtClean="0"/>
              <a:t> </a:t>
            </a:r>
            <a:r>
              <a:rPr lang="pl-PL" sz="2000" dirty="0" smtClean="0"/>
              <a:t>2</a:t>
            </a:r>
            <a:r>
              <a:rPr lang="fr-FR" sz="2000" dirty="0" smtClean="0"/>
              <a:t> )</a:t>
            </a:r>
            <a:br>
              <a:rPr lang="fr-FR" sz="2000" dirty="0" smtClean="0"/>
            </a:br>
            <a:r>
              <a:rPr lang="pl-PL" sz="2000" dirty="0" smtClean="0"/>
              <a:t> </a:t>
            </a:r>
            <a:r>
              <a:rPr lang="fr-FR" sz="2000" dirty="0" smtClean="0"/>
              <a:t>Y</a:t>
            </a:r>
            <a:r>
              <a:rPr lang="pl-PL" sz="2000" baseline="-25000" dirty="0" smtClean="0"/>
              <a:t>3</a:t>
            </a:r>
            <a:r>
              <a:rPr lang="pl-PL" sz="2000" dirty="0" smtClean="0"/>
              <a:t> = -(S + U)/2 - (b/3a) -</a:t>
            </a:r>
            <a:r>
              <a:rPr lang="fr-FR" sz="2000" dirty="0" smtClean="0"/>
              <a:t>  (</a:t>
            </a:r>
            <a:r>
              <a:rPr lang="pl-PL" sz="2000" dirty="0" smtClean="0"/>
              <a:t> i*(S-U)*(3)</a:t>
            </a:r>
            <a:r>
              <a:rPr lang="pl-PL" sz="2000" baseline="30000" dirty="0" smtClean="0"/>
              <a:t>½</a:t>
            </a:r>
            <a:r>
              <a:rPr lang="fr-FR" sz="2000" baseline="30000" dirty="0" smtClean="0"/>
              <a:t> </a:t>
            </a:r>
            <a:r>
              <a:rPr lang="pl-PL" sz="2000" dirty="0" smtClean="0"/>
              <a:t>/2</a:t>
            </a:r>
            <a:r>
              <a:rPr lang="fr-FR" sz="2000" dirty="0" smtClean="0"/>
              <a:t> )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Cardan 3/3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Si h &lt;= 0, l’équation possède 3 solutions réelles</a:t>
            </a:r>
          </a:p>
          <a:p>
            <a:r>
              <a:rPr lang="fr-FR" sz="2000" dirty="0" smtClean="0"/>
              <a:t>On calcule les coefficients:</a:t>
            </a:r>
            <a:r>
              <a:rPr lang="fr-FR" sz="2000" baseline="30000" dirty="0" smtClean="0"/>
              <a:t/>
            </a:r>
            <a:br>
              <a:rPr lang="fr-FR" sz="2000" baseline="30000" dirty="0" smtClean="0"/>
            </a:br>
            <a:r>
              <a:rPr lang="fr-FR" sz="2000" dirty="0" smtClean="0"/>
              <a:t> J = (  ((g²/4) - h) </a:t>
            </a:r>
            <a:r>
              <a:rPr lang="fr-FR" sz="2000" baseline="30000" dirty="0" smtClean="0"/>
              <a:t>½   </a:t>
            </a:r>
            <a:r>
              <a:rPr lang="fr-FR" sz="2000" dirty="0" smtClean="0"/>
              <a:t>) </a:t>
            </a:r>
            <a:r>
              <a:rPr lang="fr-FR" sz="2000" baseline="30000" dirty="0" smtClean="0"/>
              <a:t>1/3</a:t>
            </a:r>
            <a:r>
              <a:rPr lang="fr-FR" sz="2000" dirty="0" smtClean="0"/>
              <a:t> </a:t>
            </a:r>
            <a:br>
              <a:rPr lang="fr-FR" sz="2000" dirty="0" smtClean="0"/>
            </a:br>
            <a:r>
              <a:rPr lang="fr-FR" sz="2000" dirty="0" smtClean="0"/>
              <a:t> K = </a:t>
            </a:r>
            <a:r>
              <a:rPr lang="fr-FR" sz="2000" dirty="0" err="1" smtClean="0"/>
              <a:t>arccos</a:t>
            </a:r>
            <a:r>
              <a:rPr lang="fr-FR" sz="2000" dirty="0" smtClean="0"/>
              <a:t> (- (g / 2i))</a:t>
            </a:r>
            <a:br>
              <a:rPr lang="fr-FR" sz="2000" dirty="0" smtClean="0"/>
            </a:br>
            <a:r>
              <a:rPr lang="fr-FR" sz="2000" b="1" dirty="0" smtClean="0"/>
              <a:t> </a:t>
            </a:r>
            <a:r>
              <a:rPr lang="fr-FR" sz="2000" dirty="0" smtClean="0"/>
              <a:t>L = j * -1</a:t>
            </a:r>
            <a:r>
              <a:rPr lang="fr-FR" sz="2000" b="1" dirty="0" smtClean="0"/>
              <a:t/>
            </a:r>
            <a:br>
              <a:rPr lang="fr-FR" sz="2000" b="1" dirty="0" smtClean="0"/>
            </a:br>
            <a:r>
              <a:rPr lang="fr-FR" sz="2000" b="1" dirty="0" smtClean="0"/>
              <a:t> </a:t>
            </a:r>
            <a:r>
              <a:rPr lang="fr-FR" sz="2000" dirty="0" smtClean="0"/>
              <a:t>M = cos (K/3)</a:t>
            </a:r>
            <a:br>
              <a:rPr lang="fr-FR" sz="2000" dirty="0" smtClean="0"/>
            </a:br>
            <a:r>
              <a:rPr lang="en-US" sz="2000" dirty="0" smtClean="0"/>
              <a:t> N = (3 </a:t>
            </a:r>
            <a:r>
              <a:rPr lang="fr-FR" sz="2000" baseline="30000" dirty="0" smtClean="0"/>
              <a:t>½ </a:t>
            </a:r>
            <a:r>
              <a:rPr lang="en-US" sz="2000" dirty="0" smtClean="0"/>
              <a:t>) * sin (K/3)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 P = (b/3a) * -1</a:t>
            </a:r>
          </a:p>
          <a:p>
            <a:r>
              <a:rPr lang="fr-FR" sz="2000" dirty="0" smtClean="0"/>
              <a:t>Il reste a calculer les solutions: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fr-FR" sz="2000" dirty="0" smtClean="0"/>
              <a:t> Y</a:t>
            </a:r>
            <a:r>
              <a:rPr lang="fr-FR" sz="2000" baseline="-25000" dirty="0" smtClean="0"/>
              <a:t>1</a:t>
            </a:r>
            <a:r>
              <a:rPr lang="fr-FR" sz="2000" dirty="0" smtClean="0"/>
              <a:t> = 2j * cos(k/3)   -(b/3a)</a:t>
            </a:r>
            <a:br>
              <a:rPr lang="fr-FR" sz="2000" dirty="0" smtClean="0"/>
            </a:br>
            <a:r>
              <a:rPr lang="pt-BR" sz="2000" dirty="0" smtClean="0"/>
              <a:t> Y</a:t>
            </a:r>
            <a:r>
              <a:rPr lang="pt-BR" sz="2000" baseline="-25000" dirty="0" smtClean="0"/>
              <a:t>2</a:t>
            </a:r>
            <a:r>
              <a:rPr lang="pt-BR" sz="2000" dirty="0" smtClean="0"/>
              <a:t> = L * (M + N) + P</a:t>
            </a:r>
            <a:br>
              <a:rPr lang="pt-BR" sz="2000" dirty="0" smtClean="0"/>
            </a:br>
            <a:r>
              <a:rPr lang="pt-BR" sz="2000" dirty="0" smtClean="0"/>
              <a:t> Y</a:t>
            </a:r>
            <a:r>
              <a:rPr lang="pt-BR" sz="2000" baseline="-25000" dirty="0" smtClean="0"/>
              <a:t>3</a:t>
            </a:r>
            <a:r>
              <a:rPr lang="pt-BR" sz="2000" dirty="0" smtClean="0"/>
              <a:t> = L * (M - N) + P</a:t>
            </a:r>
            <a:endParaRPr lang="fr-FR" sz="2000" dirty="0" smtClean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 smtClean="0"/>
              <a:t>Méthode de Ferrari 2/2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Prenons P et Q deux racines carrés de deux solutions Y non nulles</a:t>
            </a:r>
            <a:br>
              <a:rPr lang="fr-FR" sz="2000" dirty="0" smtClean="0"/>
            </a:br>
            <a:r>
              <a:rPr lang="fr-FR" sz="2000" dirty="0" smtClean="0"/>
              <a:t>p = Y</a:t>
            </a:r>
            <a:r>
              <a:rPr lang="fr-FR" sz="2000" baseline="-25000" dirty="0" smtClean="0"/>
              <a:t>1</a:t>
            </a:r>
            <a:r>
              <a:rPr lang="fr-FR" sz="2000" baseline="30000" dirty="0" smtClean="0"/>
              <a:t> </a:t>
            </a:r>
            <a:r>
              <a:rPr lang="fr-FR" sz="2400" baseline="30000" dirty="0" smtClean="0"/>
              <a:t>½</a:t>
            </a:r>
            <a:endParaRPr lang="fr-FR" sz="2400" baseline="-25000" dirty="0" smtClean="0"/>
          </a:p>
          <a:p>
            <a:pPr>
              <a:buNone/>
            </a:pPr>
            <a:r>
              <a:rPr lang="fr-FR" sz="2000" dirty="0" smtClean="0"/>
              <a:t>	q = </a:t>
            </a:r>
            <a:r>
              <a:rPr lang="pt-BR" sz="2000" dirty="0" smtClean="0"/>
              <a:t>Y</a:t>
            </a:r>
            <a:r>
              <a:rPr lang="pt-BR" sz="2000" baseline="-25000" dirty="0" smtClean="0"/>
              <a:t>2</a:t>
            </a:r>
            <a:r>
              <a:rPr lang="fr-FR" sz="2000" baseline="30000" dirty="0" smtClean="0"/>
              <a:t> </a:t>
            </a:r>
            <a:r>
              <a:rPr lang="fr-FR" sz="2400" baseline="30000" dirty="0" smtClean="0"/>
              <a:t>½</a:t>
            </a:r>
          </a:p>
          <a:p>
            <a:pPr>
              <a:buNone/>
            </a:pPr>
            <a:r>
              <a:rPr lang="fr-FR" sz="2400" dirty="0" smtClean="0"/>
              <a:t>	r = -G / (8*</a:t>
            </a:r>
            <a:r>
              <a:rPr lang="fr-FR" sz="2400" dirty="0" err="1" smtClean="0"/>
              <a:t>pq</a:t>
            </a:r>
            <a:r>
              <a:rPr lang="fr-FR" sz="2400" dirty="0" smtClean="0"/>
              <a:t>)</a:t>
            </a:r>
          </a:p>
          <a:p>
            <a:pPr>
              <a:buNone/>
            </a:pPr>
            <a:r>
              <a:rPr lang="fr-FR" sz="2400" dirty="0" smtClean="0"/>
              <a:t>	s= b / (4*a) </a:t>
            </a:r>
          </a:p>
          <a:p>
            <a:pPr lvl="1">
              <a:buNone/>
            </a:pPr>
            <a:r>
              <a:rPr lang="fr-FR" sz="2000" dirty="0" smtClean="0"/>
              <a:t>On peut calculer les</a:t>
            </a:r>
            <a:r>
              <a:rPr lang="fr-FR" sz="2000" baseline="0" dirty="0" smtClean="0"/>
              <a:t> solutions de l’équation de degré 4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pt-BR" sz="2000" dirty="0" smtClean="0"/>
              <a:t>X</a:t>
            </a:r>
            <a:r>
              <a:rPr lang="pt-BR" sz="2000" baseline="-25000" dirty="0" smtClean="0"/>
              <a:t>1</a:t>
            </a:r>
            <a:r>
              <a:rPr lang="pt-BR" sz="2000" dirty="0" smtClean="0"/>
              <a:t>= p + q + r –s</a:t>
            </a:r>
          </a:p>
          <a:p>
            <a:pPr lvl="1">
              <a:buNone/>
            </a:pPr>
            <a:r>
              <a:rPr lang="pt-BR" sz="2000" dirty="0" smtClean="0"/>
              <a:t>	X</a:t>
            </a:r>
            <a:r>
              <a:rPr lang="pt-BR" sz="2000" baseline="-25000" dirty="0" smtClean="0"/>
              <a:t>2</a:t>
            </a:r>
            <a:r>
              <a:rPr lang="pt-BR" sz="2000" dirty="0" smtClean="0"/>
              <a:t>= p - q - r –s</a:t>
            </a:r>
          </a:p>
          <a:p>
            <a:pPr lvl="1">
              <a:buNone/>
            </a:pPr>
            <a:r>
              <a:rPr lang="pt-BR" sz="2000" dirty="0" smtClean="0"/>
              <a:t>	X</a:t>
            </a:r>
            <a:r>
              <a:rPr lang="pt-BR" sz="2000" baseline="-25000" dirty="0" smtClean="0"/>
              <a:t>3</a:t>
            </a:r>
            <a:r>
              <a:rPr lang="pt-BR" sz="2000" dirty="0" smtClean="0"/>
              <a:t>= -p + q - r -s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	    </a:t>
            </a:r>
            <a:r>
              <a:rPr lang="pt-BR" sz="2000" dirty="0" smtClean="0"/>
              <a:t>X</a:t>
            </a:r>
            <a:r>
              <a:rPr lang="pt-BR" sz="2000" baseline="-25000" dirty="0" smtClean="0"/>
              <a:t>4</a:t>
            </a:r>
            <a:r>
              <a:rPr lang="pt-BR" sz="2000" dirty="0" smtClean="0"/>
              <a:t>= -p - q + r -s</a:t>
            </a:r>
            <a:endParaRPr lang="fr-FR" sz="2000" dirty="0" smtClean="0"/>
          </a:p>
          <a:p>
            <a:pPr>
              <a:buNone/>
            </a:pPr>
            <a:endParaRPr lang="fr-FR" sz="2400" dirty="0" smtClean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29064" y="1500174"/>
            <a:ext cx="6480048" cy="4138626"/>
          </a:xfrm>
        </p:spPr>
        <p:txBody>
          <a:bodyPr>
            <a:normAutofit/>
          </a:bodyPr>
          <a:lstStyle/>
          <a:p>
            <a:r>
              <a:rPr lang="fr-FR" dirty="0" smtClean="0"/>
              <a:t>Présentation du Programme de résolution d’</a:t>
            </a:r>
            <a:r>
              <a:rPr lang="fr-FR" dirty="0" err="1" smtClean="0"/>
              <a:t>equations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du 5</a:t>
            </a:r>
            <a:r>
              <a:rPr lang="fr-FR" baseline="30000" dirty="0" smtClean="0"/>
              <a:t>ème</a:t>
            </a:r>
            <a:r>
              <a:rPr lang="fr-FR" dirty="0" smtClean="0"/>
              <a:t> degré.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ZoneTexte 3"/>
          <p:cNvSpPr txBox="1"/>
          <p:nvPr>
            <p:custDataLst>
              <p:tags r:id="rId4"/>
            </p:custDataLst>
          </p:nvPr>
        </p:nvSpPr>
        <p:spPr>
          <a:xfrm>
            <a:off x="4283968" y="630932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Ramos-David-Fouché-</a:t>
            </a:r>
            <a:r>
              <a:rPr lang="fr-FR" dirty="0" err="1" smtClean="0"/>
              <a:t>Frenot</a:t>
            </a:r>
            <a:r>
              <a:rPr lang="fr-FR" dirty="0" smtClean="0"/>
              <a:t> Groupe D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Ioep5rdat91MhJ0Af2NC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2Mp26WFGmtTl3AS6fH0q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cSz27KEgG1jmlrZ3khvN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VGqI8N5C0aYzxt4PU25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2Hfq6cnJVohEYDmG2vtBp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bmRsAgsBLHL1SYbh1BIS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VyPI8RwCbsKwSyEC7gj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TXKnvLtRSwcpFWUKxkKe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y8sjInZACL861A4kC52L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x6cCJRzWzpwjoCUc26SiU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yVkFcHEbjhCAl66E71F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AIcsqq2WS026PDGpbmfV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1L1y5WrKgeexYd7dMgBf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uwspfVEpgwnGqqRk6v8J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RiFthXAYjYLKbx2DwcOC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1AwHNVWuJixNCdNVYY3rX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VfTOHAjj7YTg4XAaF1P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oUPPAeQyn0tYBrU6fUq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PIWIYnNop7j8IRYZRZ5sy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N6m8gyMUNuMybS6BQ29Y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aPSAV6nUlwRfQ9CCfxPC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EWiN6KoeqoBZDgtxlso0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UjlJuYBvklGDbVi8ZDw7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DQwm8Hcndc4G1YrngpDU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jZ4yfcsLukRrGud7PTjW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uTjGCm6tbnoxwhAsZVrH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OAiWa8zJB87PpzFVwQpo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3hXGPfrk1GMOGj1JrdwJz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gH7IVws52jU7w0Zuikih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2BTlUNobR67O0gz7kVRW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UyN0KWVcri8PEvOzCFGR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0HZJVa0npaNAGlyT2rgEF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bB3jKibfM07x5011Kc4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24Pt1ICeBO8c2O7SRf4dV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zNsS1qvrAVH8weQIAz1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Zl3cT9TXZE20vfFyPBN5m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gkFAD1xuEUQmzspG7hCuB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81Ya9KXd4Qs4IwivSqv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a8Fd99uvtSWZFxzFQnJH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w7nG9OMK45gxXSiW0BtHB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w53ZJP12MjroCxQsZFJJ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I7zGmUn8dZayBiDa5WI1i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6zgK6xBOYRaFmVp3t6FE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3WyPOAM0MxL10pBNPwp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WVIL1tClEREkdOyIMdb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7AToDRiP8GqVF0C63yjo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UmFcNf7JbPr0OkOmoBjw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epxOVBIFRsXeGwIr43Ipu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uFbhiH9H4UmJ8gEYjv0wY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2AEhDXwfN7GDUSCEj1van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RXosM5JdoYCvDBD14caP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2ulLlFcY0OAYIGTbarvzI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1pf11hWjZyWBVT60K40qX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UESW8T1JjwxktWwkDU2HP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16LZ4aHrziKduA8593hff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4Aq9tpq5ofZSCMa8OQ2RX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zfsWbyLYqzMB2byUGh0tU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eBXmU0eqcnrP1bHxdRkpP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61KZzTaLRul41QYPELJZ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9c9nc8388uFPuWBVqkgqv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X9RzndzGQ1HRxPcH1HJ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bl1eIkoJWScJbdlzFUzO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NN545eDeIMBCzYvx9ueh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PEODYls2OM2ynyWaD5K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A6CfP1wpkwIJXqfrgiMGX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A0AXBZR9wCQJ4H1Ivqvp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PEAvUbPsIx8KwBFSqwxbZ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emxqyMlayo4aVm55Fj4U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Ajbp2CZZRgwJLm8mLhFmm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5GpR2JBcsWFoOqrRGdkCZ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6mLM6s56HvPXuAxVZm1SF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o14dJn4j1sbwYZPKGUQ3i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kykCsjNQ5uRdXKISJI1n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T7QegeqYzATBvH7saYMB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XBx5fF72BA5GvS7VLwb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FL252Nb81VPYNm0VdyaYs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FX6EU0zRyLJ7Ni1NsmMu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CS3cZCNfRiZ3iQv0dSVT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fIHw6ZyX0oep8a2PNzlL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YK39pcli3yFXCkutvNHT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vcVJJd2lQnWtrS7CkpoH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OTHlYn4mxPBIKXsWAmCH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bxHkk4y49emVas4eXeG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8SnTPrmwpPx1zsUJahmPcU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lUAw1ydlhBg88vNg2KhZK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n2huv8FtEFUPD7OiwlJS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lbjQ9GQ2m6G3mkyQUMFPr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6M2WgXVup15UpcuK3HdC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teGa9erLE1zRggfxfaJY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sRpdS981RPdwczYiGGnt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OVdVkysDwguuiNg5OG2Dn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kyVduws2S9nPpKXeUTi0v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lw5zbkmzantNMRYJsXSd4O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MXrg9m3WAgKAFZ63Vbto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7tnv8AM9lny1b8g3fiGOd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9OmgVuZ844X6ljEHOLsH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zEaheNPmO1U1Fu3L0MgMf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cyuQP0GSNz7kTIlQlYjYy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KIpI0ydJufnwiWLP4r5aep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79tMZuiUyqwFsBNnYPGV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UkAkp9qishkFrkn31bAT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OLDpOf3rC7Mo5WyUVLpAO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OdgJ2Y0uhDiLe8cE48tfX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lM9t0UOvkkkdwm4F6shYZ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z2nSSKkmwcl0AXn8otqOK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nG5fRm6spLJySuAzX5GM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r1BPAp11XZfDptnL3roSU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wxFSww9pPOTebA2Wnj7f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uXuz5xuchcpof4D1MHroN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je57cc1enp3RxDl0juwLH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z35lAxMnW90P9wPcZeNd7n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e0dj71FHrwLKEfuYkia2P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nwZGLnWR11g04TT40zGY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MY6wk9eAEdeFQM8lTjuE"/>
</p:tagLst>
</file>

<file path=ppt/theme/theme1.xml><?xml version="1.0" encoding="utf-8"?>
<a:theme xmlns:a="http://schemas.openxmlformats.org/drawingml/2006/main" name="Technique">
  <a:themeElements>
    <a:clrScheme name="Technique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que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que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</TotalTime>
  <Words>353</Words>
  <Application>Microsoft Office PowerPoint</Application>
  <PresentationFormat>Affichage à l'écran (4:3)</PresentationFormat>
  <Paragraphs>76</Paragraphs>
  <Slides>14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Technique</vt:lpstr>
      <vt:lpstr>TAI Nombres et structures</vt:lpstr>
      <vt:lpstr>Plan</vt:lpstr>
      <vt:lpstr>Equation Quintique</vt:lpstr>
      <vt:lpstr>Ferrari</vt:lpstr>
      <vt:lpstr>Cardan</vt:lpstr>
      <vt:lpstr>Résolution d’une équation quintique</vt:lpstr>
      <vt:lpstr>Méthode de dichotomie</vt:lpstr>
      <vt:lpstr>Résolution d’une équation de degré 4</vt:lpstr>
      <vt:lpstr>Méthode de Ferrari 1/2</vt:lpstr>
      <vt:lpstr>Méthode de Cardan 1/2</vt:lpstr>
      <vt:lpstr>Méthode de Cardan 2/3</vt:lpstr>
      <vt:lpstr>Méthode de Cardan 3/3</vt:lpstr>
      <vt:lpstr>Méthode de Ferrari 2/2</vt:lpstr>
      <vt:lpstr>Présentation du Programme de résolution d’equations du 5ème degré.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Nombres et structures</dc:title>
  <dc:creator>Utilisateur</dc:creator>
  <cp:lastModifiedBy>Aurel</cp:lastModifiedBy>
  <cp:revision>21</cp:revision>
  <dcterms:created xsi:type="dcterms:W3CDTF">2011-01-13T17:37:17Z</dcterms:created>
  <dcterms:modified xsi:type="dcterms:W3CDTF">2012-10-14T18:51:37Z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Tracking">
    <vt:lpwstr>true</vt:lpwstr>
  </property>
  <property fmtid="{D5CDD505-2E9C-101B-9397-08002B2CF9AE}" pid="3" name="Google.Documents.DocumentId">
    <vt:lpwstr>1Vg8nrR9kiaec42Y4lPMJULd7ow_V1MIgNY9XRohwR_w</vt:lpwstr>
  </property>
  <property fmtid="{D5CDD505-2E9C-101B-9397-08002B2CF9AE}" pid="4" name="Google.Documents.RevisionId">
    <vt:lpwstr>08580683590467634282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</Properties>
</file>