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5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Objects="1">
      <p:cViewPr varScale="1">
        <p:scale>
          <a:sx n="70" d="100"/>
          <a:sy n="70" d="100"/>
        </p:scale>
        <p:origin x="-69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C39E5-0C0E-4107-B90D-3D2C95AA33ED}" type="datetime1">
              <a:rPr/>
              <a:pPr/>
              <a:t>10/25/2007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70A80-E872-44E8-BC8C-884F2AA07922}" type="slidenum">
              <a:rPr/>
              <a:pPr/>
              <a:t>‹N°›</a:t>
            </a:fld>
            <a:endParaRPr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A4845-A08A-4DF4-8D99-E2E7B6D41C67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2AB36-669C-A343-A740-DCCD8ACCFB7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1E892-A815-EA4B-BEE8-0A2C35DD3A49}" type="datetimeFigureOut">
              <a:rPr lang="fr-FR" smtClean="0"/>
              <a:pPr/>
              <a:t>22/01/2009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400" dirty="0" smtClean="0"/>
              <a:t>Théorie algébrique des nombres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TAI Nombres et structures</a:t>
            </a:r>
            <a:endParaRPr lang="fr-FR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228600" y="5487968"/>
            <a:ext cx="19672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gradFill>
                  <a:gsLst>
                    <a:gs pos="0">
                      <a:srgbClr val="DEDED7"/>
                    </a:gs>
                    <a:gs pos="100000">
                      <a:srgbClr val="DEDED7">
                        <a:lumMod val="75000"/>
                      </a:srgb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Anthony </a:t>
            </a:r>
            <a:r>
              <a:rPr lang="fr-FR" dirty="0" err="1" smtClean="0">
                <a:gradFill>
                  <a:gsLst>
                    <a:gs pos="0">
                      <a:srgbClr val="DEDED7"/>
                    </a:gs>
                    <a:gs pos="100000">
                      <a:srgbClr val="DEDED7">
                        <a:lumMod val="75000"/>
                      </a:srgb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Branca</a:t>
            </a:r>
            <a:endParaRPr lang="fr-FR" dirty="0" smtClean="0">
              <a:gradFill>
                <a:gsLst>
                  <a:gs pos="0">
                    <a:srgbClr val="DEDED7"/>
                  </a:gs>
                  <a:gs pos="100000">
                    <a:srgbClr val="DEDED7">
                      <a:lumMod val="75000"/>
                    </a:srgbClr>
                  </a:gs>
                </a:gsLst>
                <a:lin ang="5400000" scaled="0"/>
              </a:gradFill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  <a:ea typeface="+mj-ea"/>
              <a:cs typeface="+mj-cs"/>
            </a:endParaRPr>
          </a:p>
          <a:p>
            <a:r>
              <a:rPr lang="fr-FR" dirty="0" smtClean="0">
                <a:gradFill>
                  <a:gsLst>
                    <a:gs pos="0">
                      <a:srgbClr val="DEDED7"/>
                    </a:gs>
                    <a:gs pos="100000">
                      <a:srgbClr val="DEDED7">
                        <a:lumMod val="75000"/>
                      </a:srgb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Clément Garnier</a:t>
            </a:r>
          </a:p>
          <a:p>
            <a:r>
              <a:rPr lang="fr-FR" dirty="0" smtClean="0">
                <a:gradFill>
                  <a:gsLst>
                    <a:gs pos="0">
                      <a:srgbClr val="DEDED7"/>
                    </a:gs>
                    <a:gs pos="100000">
                      <a:srgbClr val="DEDED7">
                        <a:lumMod val="75000"/>
                      </a:srgb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Antoine Llorca	Sébastien </a:t>
            </a:r>
            <a:r>
              <a:rPr lang="fr-FR" dirty="0" err="1" smtClean="0">
                <a:gradFill>
                  <a:gsLst>
                    <a:gs pos="0">
                      <a:srgbClr val="DEDED7"/>
                    </a:gs>
                    <a:gs pos="100000">
                      <a:srgbClr val="DEDED7">
                        <a:lumMod val="75000"/>
                      </a:srgb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Masurel</a:t>
            </a:r>
            <a:endParaRPr lang="fr-FR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Grand théorème de Fermat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Définition</a:t>
            </a:r>
          </a:p>
          <a:p>
            <a:r>
              <a:rPr lang="fr-FR" dirty="0" smtClean="0"/>
              <a:t>Les nombres algébriques</a:t>
            </a:r>
          </a:p>
          <a:p>
            <a:r>
              <a:rPr lang="fr-FR" dirty="0" smtClean="0"/>
              <a:t>L’anneau de Dedekind</a:t>
            </a:r>
          </a:p>
          <a:p>
            <a:r>
              <a:rPr lang="fr-FR" dirty="0" smtClean="0"/>
              <a:t>La fonction zêta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entiers aux polynômes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Fermat conjecture qu’il n’y a pas de solution à l’équation </a:t>
            </a:r>
            <a:r>
              <a:rPr lang="fr-FR" i="1" dirty="0" err="1" smtClean="0"/>
              <a:t>x</a:t>
            </a:r>
            <a:r>
              <a:rPr lang="fr-FR" i="1" baseline="30000" dirty="0" err="1" smtClean="0"/>
              <a:t>n</a:t>
            </a:r>
            <a:r>
              <a:rPr lang="fr-FR" dirty="0" smtClean="0"/>
              <a:t> + </a:t>
            </a:r>
            <a:r>
              <a:rPr lang="fr-FR" i="1" dirty="0" err="1" smtClean="0"/>
              <a:t>y</a:t>
            </a:r>
            <a:r>
              <a:rPr lang="fr-FR" i="1" baseline="30000" dirty="0" err="1" smtClean="0"/>
              <a:t>n</a:t>
            </a:r>
            <a:r>
              <a:rPr lang="fr-FR" dirty="0" smtClean="0"/>
              <a:t> = </a:t>
            </a:r>
            <a:r>
              <a:rPr lang="fr-FR" i="1" dirty="0" err="1" smtClean="0"/>
              <a:t>z</a:t>
            </a:r>
            <a:r>
              <a:rPr lang="fr-FR" i="1" baseline="30000" dirty="0" err="1" smtClean="0"/>
              <a:t>n</a:t>
            </a:r>
            <a:r>
              <a:rPr lang="fr-FR" dirty="0" smtClean="0"/>
              <a:t> pour </a:t>
            </a:r>
            <a:r>
              <a:rPr lang="fr-FR" i="1" dirty="0" smtClean="0"/>
              <a:t>n</a:t>
            </a:r>
            <a:r>
              <a:rPr lang="fr-FR" dirty="0" smtClean="0"/>
              <a:t> ≥ 3 avec </a:t>
            </a:r>
            <a:r>
              <a:rPr lang="fr-FR" i="1" dirty="0" smtClean="0"/>
              <a:t>x</a:t>
            </a:r>
            <a:r>
              <a:rPr lang="fr-FR" dirty="0" smtClean="0"/>
              <a:t>, </a:t>
            </a:r>
            <a:r>
              <a:rPr lang="fr-FR" i="1" dirty="0" smtClean="0"/>
              <a:t>y</a:t>
            </a:r>
            <a:r>
              <a:rPr lang="fr-FR" dirty="0" smtClean="0"/>
              <a:t>, </a:t>
            </a:r>
            <a:r>
              <a:rPr lang="fr-FR" i="1" dirty="0" smtClean="0"/>
              <a:t>z </a:t>
            </a:r>
            <a:r>
              <a:rPr lang="fr-FR" dirty="0" smtClean="0"/>
              <a:t>entiers triviaux .</a:t>
            </a:r>
          </a:p>
          <a:p>
            <a:r>
              <a:rPr lang="fr-FR" dirty="0" smtClean="0"/>
              <a:t>En 1994, Andrew Wiles la démontre. Elle deviendra alors théorème de Fermat-Wiles.</a:t>
            </a:r>
          </a:p>
          <a:p>
            <a:r>
              <a:rPr lang="fr-FR" i="1" dirty="0" smtClean="0"/>
              <a:t>q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≡ </a:t>
            </a:r>
            <a:r>
              <a:rPr lang="fr-FR" i="1" dirty="0" smtClean="0"/>
              <a:t>r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</a:t>
            </a:r>
            <a:r>
              <a:rPr lang="fr-FR" dirty="0" err="1" smtClean="0"/>
              <a:t>mod</a:t>
            </a:r>
            <a:r>
              <a:rPr lang="fr-FR" dirty="0" smtClean="0"/>
              <a:t> </a:t>
            </a:r>
            <a:r>
              <a:rPr lang="fr-FR" i="1" dirty="0" smtClean="0"/>
              <a:t>p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</a:t>
            </a:r>
            <a:r>
              <a:rPr lang="fr-FR" dirty="0" smtClean="0">
                <a:sym typeface="Symbol"/>
              </a:rPr>
              <a:t></a:t>
            </a:r>
            <a:r>
              <a:rPr lang="fr-FR" dirty="0" smtClean="0"/>
              <a:t> </a:t>
            </a:r>
            <a:r>
              <a:rPr lang="fr-FR" i="1" dirty="0" smtClean="0"/>
              <a:t>p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divise (</a:t>
            </a:r>
            <a:r>
              <a:rPr lang="fr-FR" i="1" dirty="0" smtClean="0"/>
              <a:t>q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– </a:t>
            </a:r>
            <a:r>
              <a:rPr lang="fr-FR" i="1" dirty="0" smtClean="0"/>
              <a:t>r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entiers aux polynômes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2000240"/>
            <a:ext cx="8458200" cy="4857760"/>
          </a:xfrm>
        </p:spPr>
        <p:txBody>
          <a:bodyPr>
            <a:noAutofit/>
          </a:bodyPr>
          <a:lstStyle/>
          <a:p>
            <a:pPr lvl="0"/>
            <a:r>
              <a:rPr lang="fr-FR" dirty="0" smtClean="0"/>
              <a:t>Démonstration: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Soit q(x), p(x) et r(x) tel que q(x) ≡r(x)</a:t>
            </a:r>
            <a:r>
              <a:rPr lang="fr-FR" dirty="0" err="1" smtClean="0"/>
              <a:t>mod</a:t>
            </a:r>
            <a:r>
              <a:rPr lang="fr-FR" dirty="0" smtClean="0"/>
              <a:t> p(x).</a:t>
            </a:r>
            <a:br>
              <a:rPr lang="fr-FR" dirty="0" smtClean="0"/>
            </a:br>
            <a:r>
              <a:rPr lang="fr-FR" dirty="0" smtClean="0"/>
              <a:t>La division euclidienne de  q(x) par p(x) est donc q(x)=p(x)*s(x)+r(x) avec s(x) quotient de la division.</a:t>
            </a:r>
            <a:br>
              <a:rPr lang="fr-FR" dirty="0" smtClean="0"/>
            </a:br>
            <a:r>
              <a:rPr lang="fr-FR" dirty="0" smtClean="0"/>
              <a:t>Alors q(x)-r(x)=p(x)*s(x) et donc p(x) divise (q(x)-r(x)).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Soit q(x), p(x) et r(x) tel que on a  p(x) divise (q(x)-r(x)).</a:t>
            </a:r>
            <a:br>
              <a:rPr lang="fr-FR" dirty="0" smtClean="0"/>
            </a:br>
            <a:r>
              <a:rPr lang="fr-FR" dirty="0" smtClean="0"/>
              <a:t>Il existe donc s(x) tels que q(x)-r(x)=p(x)*s(x) .</a:t>
            </a:r>
            <a:br>
              <a:rPr lang="fr-FR" dirty="0" smtClean="0"/>
            </a:br>
            <a:r>
              <a:rPr lang="fr-FR" dirty="0" smtClean="0"/>
              <a:t>On a alors : q(x)=p(x)*s(x)+r(x) et donc q(x) ≡r(x)</a:t>
            </a:r>
            <a:r>
              <a:rPr lang="fr-FR" dirty="0" err="1" smtClean="0"/>
              <a:t>mod</a:t>
            </a:r>
            <a:r>
              <a:rPr lang="fr-FR" dirty="0" smtClean="0"/>
              <a:t> p(x).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-Donc </a:t>
            </a:r>
            <a:r>
              <a:rPr lang="fr-FR" i="1" dirty="0" smtClean="0"/>
              <a:t>q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≡ </a:t>
            </a:r>
            <a:r>
              <a:rPr lang="fr-FR" i="1" dirty="0" smtClean="0"/>
              <a:t>r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</a:t>
            </a:r>
            <a:r>
              <a:rPr lang="fr-FR" dirty="0" err="1" smtClean="0"/>
              <a:t>mod</a:t>
            </a:r>
            <a:r>
              <a:rPr lang="fr-FR" dirty="0" smtClean="0"/>
              <a:t> </a:t>
            </a:r>
            <a:r>
              <a:rPr lang="fr-FR" i="1" dirty="0" smtClean="0"/>
              <a:t>p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</a:t>
            </a:r>
            <a:r>
              <a:rPr lang="fr-FR" dirty="0" smtClean="0">
                <a:sym typeface="Symbol"/>
              </a:rPr>
              <a:t></a:t>
            </a:r>
            <a:r>
              <a:rPr lang="fr-FR" dirty="0" smtClean="0"/>
              <a:t> </a:t>
            </a:r>
            <a:r>
              <a:rPr lang="fr-FR" i="1" dirty="0" smtClean="0"/>
              <a:t>p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divise (</a:t>
            </a:r>
            <a:r>
              <a:rPr lang="fr-FR" i="1" dirty="0" smtClean="0"/>
              <a:t>q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 – </a:t>
            </a:r>
            <a:r>
              <a:rPr lang="fr-FR" i="1" dirty="0" smtClean="0"/>
              <a:t>r</a:t>
            </a:r>
            <a:r>
              <a:rPr lang="fr-FR" dirty="0" smtClean="0"/>
              <a:t>(</a:t>
            </a:r>
            <a:r>
              <a:rPr lang="fr-FR" i="1" dirty="0" smtClean="0"/>
              <a:t>x</a:t>
            </a:r>
            <a:r>
              <a:rPr lang="fr-FR" dirty="0" smtClean="0"/>
              <a:t>))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7236"/>
            <a:ext cx="9144000" cy="1371600"/>
          </a:xfrm>
        </p:spPr>
        <p:txBody>
          <a:bodyPr/>
          <a:lstStyle/>
          <a:p>
            <a:r>
              <a:rPr lang="fr-FR" sz="4400" dirty="0" smtClean="0"/>
              <a:t>Des polynômes aux nombres idéaux</a:t>
            </a:r>
            <a:endParaRPr lang="fr-FR" sz="4400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571472" y="2000240"/>
            <a:ext cx="8572528" cy="485776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fr-FR" dirty="0" smtClean="0"/>
              <a:t>Racines p-</a:t>
            </a:r>
            <a:r>
              <a:rPr lang="fr-FR" dirty="0" err="1" smtClean="0"/>
              <a:t>ièmes</a:t>
            </a:r>
            <a:r>
              <a:rPr lang="fr-FR" dirty="0" smtClean="0"/>
              <a:t> de l’unité  démonstration :</a:t>
            </a:r>
          </a:p>
          <a:p>
            <a:pPr lvl="0">
              <a:spcBef>
                <a:spcPts val="1200"/>
              </a:spcBef>
              <a:buNone/>
            </a:pPr>
            <a:r>
              <a:rPr lang="fr-FR" dirty="0" smtClean="0"/>
              <a:t>      </a:t>
            </a:r>
            <a:r>
              <a:rPr lang="fr-FR" i="1" dirty="0" smtClean="0"/>
              <a:t>x</a:t>
            </a:r>
            <a:r>
              <a:rPr lang="fr-FR" i="1" baseline="30000" dirty="0" smtClean="0"/>
              <a:t>p</a:t>
            </a:r>
            <a:r>
              <a:rPr lang="fr-FR" dirty="0" smtClean="0"/>
              <a:t> + </a:t>
            </a:r>
            <a:r>
              <a:rPr lang="fr-FR" i="1" dirty="0" smtClean="0"/>
              <a:t>y</a:t>
            </a:r>
            <a:r>
              <a:rPr lang="fr-FR" i="1" baseline="30000" dirty="0" smtClean="0"/>
              <a:t>p</a:t>
            </a:r>
            <a:r>
              <a:rPr lang="fr-FR" i="1" dirty="0" smtClean="0"/>
              <a:t> = ?</a:t>
            </a:r>
            <a:endParaRPr lang="fr-FR" dirty="0" smtClean="0"/>
          </a:p>
          <a:p>
            <a:pPr lvl="0">
              <a:spcBef>
                <a:spcPts val="1200"/>
              </a:spcBef>
              <a:buNone/>
            </a:pPr>
            <a:r>
              <a:rPr lang="fr-FR" dirty="0" smtClean="0"/>
              <a:t>      </a:t>
            </a:r>
            <a:r>
              <a:rPr lang="fr-FR" i="1" dirty="0" smtClean="0"/>
              <a:t>e</a:t>
            </a:r>
            <a:r>
              <a:rPr lang="fr-FR" i="1" baseline="30000" dirty="0" smtClean="0"/>
              <a:t>i2π</a:t>
            </a:r>
            <a:r>
              <a:rPr lang="fr-FR" dirty="0" smtClean="0"/>
              <a:t> = 1</a:t>
            </a:r>
          </a:p>
          <a:p>
            <a:pPr lvl="0">
              <a:spcBef>
                <a:spcPts val="1200"/>
              </a:spcBef>
              <a:buNone/>
            </a:pPr>
            <a:r>
              <a:rPr lang="fr-FR" dirty="0" smtClean="0"/>
              <a:t>      </a:t>
            </a:r>
            <a:r>
              <a:rPr lang="fr-FR" i="1" dirty="0" err="1" smtClean="0"/>
              <a:t>α</a:t>
            </a:r>
            <a:r>
              <a:rPr lang="fr-FR" i="1" baseline="-25000" dirty="0" err="1" smtClean="0"/>
              <a:t>n</a:t>
            </a:r>
            <a:r>
              <a:rPr lang="fr-FR" dirty="0" smtClean="0"/>
              <a:t> la racine </a:t>
            </a:r>
            <a:r>
              <a:rPr lang="fr-FR" dirty="0" err="1" smtClean="0"/>
              <a:t>n-ième</a:t>
            </a:r>
            <a:r>
              <a:rPr lang="fr-FR" dirty="0" smtClean="0"/>
              <a:t> de 1 dans ℂ </a:t>
            </a:r>
          </a:p>
          <a:p>
            <a:pPr lvl="0">
              <a:spcBef>
                <a:spcPts val="1200"/>
              </a:spcBef>
              <a:buNone/>
            </a:pPr>
            <a:r>
              <a:rPr lang="fr-FR" dirty="0" smtClean="0"/>
              <a:t>      </a:t>
            </a:r>
            <a:r>
              <a:rPr lang="fr-FR" i="1" dirty="0" err="1" smtClean="0"/>
              <a:t>α</a:t>
            </a:r>
            <a:r>
              <a:rPr lang="fr-FR" i="1" baseline="-25000" dirty="0" err="1" smtClean="0"/>
              <a:t>n</a:t>
            </a:r>
            <a:r>
              <a:rPr lang="fr-FR" dirty="0" smtClean="0"/>
              <a:t> = (</a:t>
            </a:r>
            <a:r>
              <a:rPr lang="fr-FR" i="1" dirty="0" smtClean="0"/>
              <a:t>e</a:t>
            </a:r>
            <a:r>
              <a:rPr lang="fr-FR" i="1" baseline="30000" dirty="0" smtClean="0"/>
              <a:t>i2π</a:t>
            </a:r>
            <a:r>
              <a:rPr lang="fr-FR" dirty="0" smtClean="0"/>
              <a:t>)</a:t>
            </a:r>
            <a:r>
              <a:rPr lang="fr-FR" i="1" baseline="30000" dirty="0" smtClean="0"/>
              <a:t>1/n</a:t>
            </a:r>
            <a:r>
              <a:rPr lang="fr-FR" dirty="0" smtClean="0"/>
              <a:t> = </a:t>
            </a:r>
            <a:r>
              <a:rPr lang="fr-FR" i="1" dirty="0" smtClean="0"/>
              <a:t>e</a:t>
            </a:r>
            <a:r>
              <a:rPr lang="fr-FR" i="1" baseline="30000" dirty="0" smtClean="0"/>
              <a:t>i2π/n</a:t>
            </a:r>
            <a:endParaRPr lang="fr-FR" dirty="0" smtClean="0"/>
          </a:p>
          <a:p>
            <a:pPr>
              <a:spcBef>
                <a:spcPts val="1800"/>
              </a:spcBef>
              <a:buNone/>
            </a:pPr>
            <a:r>
              <a:rPr lang="fr-FR" dirty="0" smtClean="0"/>
              <a:t>     Avec la formule d’Euler </a:t>
            </a:r>
            <a:r>
              <a:rPr lang="fr-FR" i="1" dirty="0" err="1" smtClean="0"/>
              <a:t>α</a:t>
            </a:r>
            <a:r>
              <a:rPr lang="fr-FR" i="1" baseline="-25000" dirty="0" err="1" smtClean="0"/>
              <a:t>n</a:t>
            </a:r>
            <a:r>
              <a:rPr lang="fr-FR" dirty="0" smtClean="0"/>
              <a:t> = cos(2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 / </a:t>
            </a:r>
            <a:r>
              <a:rPr lang="fr-FR" i="1" dirty="0" smtClean="0"/>
              <a:t>n</a:t>
            </a:r>
            <a:r>
              <a:rPr lang="fr-FR" dirty="0" smtClean="0"/>
              <a:t>) + </a:t>
            </a:r>
            <a:r>
              <a:rPr lang="fr-FR" i="1" dirty="0" err="1" smtClean="0"/>
              <a:t>i</a:t>
            </a:r>
            <a:r>
              <a:rPr lang="fr-FR" dirty="0" err="1" smtClean="0"/>
              <a:t>sin</a:t>
            </a:r>
            <a:r>
              <a:rPr lang="fr-FR" dirty="0" smtClean="0"/>
              <a:t>(2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 / </a:t>
            </a:r>
            <a:r>
              <a:rPr lang="fr-FR" i="1" dirty="0" smtClean="0"/>
              <a:t>n</a:t>
            </a:r>
            <a:r>
              <a:rPr lang="fr-FR" dirty="0" smtClean="0"/>
              <a:t>)</a:t>
            </a:r>
          </a:p>
          <a:p>
            <a:pPr>
              <a:spcBef>
                <a:spcPts val="1800"/>
              </a:spcBef>
            </a:pPr>
            <a:r>
              <a:rPr lang="fr-FR" dirty="0" smtClean="0"/>
              <a:t>Tout les </a:t>
            </a:r>
            <a:r>
              <a:rPr lang="fr-FR" i="1" dirty="0" smtClean="0"/>
              <a:t>α </a:t>
            </a:r>
            <a:r>
              <a:rPr lang="fr-FR" dirty="0" smtClean="0"/>
              <a:t>sont des puissances de l’une d’entre elles</a:t>
            </a:r>
          </a:p>
          <a:p>
            <a:pPr>
              <a:spcBef>
                <a:spcPts val="1800"/>
              </a:spcBef>
            </a:pPr>
            <a:r>
              <a:rPr lang="fr-FR" dirty="0" smtClean="0"/>
              <a:t>Si </a:t>
            </a:r>
            <a:r>
              <a:rPr lang="fr-FR" i="1" dirty="0" smtClean="0"/>
              <a:t>p</a:t>
            </a:r>
            <a:r>
              <a:rPr lang="fr-FR" dirty="0" smtClean="0"/>
              <a:t> est premier, toute racine </a:t>
            </a:r>
            <a:r>
              <a:rPr lang="fr-FR" i="1" dirty="0" smtClean="0"/>
              <a:t>p</a:t>
            </a:r>
            <a:r>
              <a:rPr lang="fr-FR" dirty="0" smtClean="0"/>
              <a:t>-</a:t>
            </a:r>
            <a:r>
              <a:rPr lang="fr-FR" dirty="0" err="1" smtClean="0"/>
              <a:t>ième</a:t>
            </a:r>
            <a:r>
              <a:rPr lang="fr-FR" dirty="0" smtClean="0"/>
              <a:t> sauf 1 est racine primitive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7236"/>
            <a:ext cx="9144000" cy="1371600"/>
          </a:xfrm>
        </p:spPr>
        <p:txBody>
          <a:bodyPr/>
          <a:lstStyle/>
          <a:p>
            <a:r>
              <a:rPr lang="fr-FR" sz="4400" dirty="0" smtClean="0"/>
              <a:t>Des polynômes aux nombres idéaux</a:t>
            </a:r>
            <a:endParaRPr lang="fr-FR" sz="4400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685800" y="2000240"/>
            <a:ext cx="8458200" cy="4857760"/>
          </a:xfrm>
        </p:spPr>
        <p:txBody>
          <a:bodyPr>
            <a:noAutofit/>
          </a:bodyPr>
          <a:lstStyle/>
          <a:p>
            <a:pPr lvl="0"/>
            <a:r>
              <a:rPr lang="fr-FR" dirty="0" smtClean="0"/>
              <a:t>Kummer veut démontrer </a:t>
            </a:r>
            <a:r>
              <a:rPr lang="fr-FR" i="1" dirty="0" smtClean="0"/>
              <a:t>x</a:t>
            </a:r>
            <a:r>
              <a:rPr lang="fr-FR" i="1" baseline="30000" dirty="0" smtClean="0"/>
              <a:t>p</a:t>
            </a:r>
            <a:r>
              <a:rPr lang="fr-FR" dirty="0" smtClean="0"/>
              <a:t> + </a:t>
            </a:r>
            <a:r>
              <a:rPr lang="fr-FR" i="1" dirty="0" smtClean="0"/>
              <a:t>y</a:t>
            </a:r>
            <a:r>
              <a:rPr lang="fr-FR" i="1" baseline="30000" dirty="0" smtClean="0"/>
              <a:t>p </a:t>
            </a:r>
            <a:r>
              <a:rPr lang="fr-FR" i="1" dirty="0" smtClean="0"/>
              <a:t> </a:t>
            </a:r>
            <a:r>
              <a:rPr lang="fr-FR" dirty="0" smtClean="0"/>
              <a:t>en facteur premiers ou p est premier</a:t>
            </a:r>
          </a:p>
          <a:p>
            <a:pPr lvl="0">
              <a:buNone/>
            </a:pPr>
            <a:r>
              <a:rPr lang="fr-FR" i="1" dirty="0" smtClean="0"/>
              <a:t>      x</a:t>
            </a:r>
            <a:r>
              <a:rPr lang="fr-FR" i="1" baseline="30000" dirty="0" smtClean="0"/>
              <a:t>p</a:t>
            </a:r>
            <a:r>
              <a:rPr lang="fr-FR" baseline="30000" dirty="0" smtClean="0"/>
              <a:t> </a:t>
            </a:r>
            <a:r>
              <a:rPr lang="fr-FR" dirty="0" smtClean="0"/>
              <a:t>+ </a:t>
            </a:r>
            <a:r>
              <a:rPr lang="fr-FR" i="1" dirty="0" smtClean="0"/>
              <a:t>y</a:t>
            </a:r>
            <a:r>
              <a:rPr lang="fr-FR" i="1" baseline="30000" dirty="0" smtClean="0"/>
              <a:t>p</a:t>
            </a:r>
            <a:r>
              <a:rPr lang="fr-FR" dirty="0" smtClean="0"/>
              <a:t> = (</a:t>
            </a:r>
            <a:r>
              <a:rPr lang="fr-FR" i="1" dirty="0" smtClean="0"/>
              <a:t>x</a:t>
            </a:r>
            <a:r>
              <a:rPr lang="fr-FR" dirty="0" smtClean="0"/>
              <a:t> + </a:t>
            </a:r>
            <a:r>
              <a:rPr lang="fr-FR" i="1" dirty="0" smtClean="0"/>
              <a:t>y</a:t>
            </a:r>
            <a:r>
              <a:rPr lang="fr-FR" dirty="0" smtClean="0"/>
              <a:t>)(</a:t>
            </a:r>
            <a:r>
              <a:rPr lang="fr-FR" i="1" dirty="0" smtClean="0"/>
              <a:t>x</a:t>
            </a:r>
            <a:r>
              <a:rPr lang="fr-FR" dirty="0" smtClean="0"/>
              <a:t> + </a:t>
            </a:r>
            <a:r>
              <a:rPr lang="fr-FR" i="1" dirty="0" smtClean="0">
                <a:sym typeface="Symbol"/>
              </a:rPr>
              <a:t></a:t>
            </a:r>
            <a:r>
              <a:rPr lang="fr-FR" i="1" dirty="0" smtClean="0"/>
              <a:t>y</a:t>
            </a:r>
            <a:r>
              <a:rPr lang="fr-FR" dirty="0" smtClean="0"/>
              <a:t>) … (</a:t>
            </a:r>
            <a:r>
              <a:rPr lang="fr-FR" i="1" dirty="0" smtClean="0"/>
              <a:t>x</a:t>
            </a:r>
            <a:r>
              <a:rPr lang="fr-FR" dirty="0" smtClean="0"/>
              <a:t> + </a:t>
            </a:r>
            <a:r>
              <a:rPr lang="fr-FR" i="1" dirty="0" smtClean="0">
                <a:sym typeface="Symbol"/>
              </a:rPr>
              <a:t></a:t>
            </a:r>
            <a:r>
              <a:rPr lang="fr-FR" i="1" baseline="30000" dirty="0" smtClean="0"/>
              <a:t>p-1</a:t>
            </a:r>
            <a:r>
              <a:rPr lang="fr-FR" i="1" dirty="0" smtClean="0"/>
              <a:t>y</a:t>
            </a:r>
            <a:r>
              <a:rPr lang="fr-FR" dirty="0" smtClean="0"/>
              <a:t>)</a:t>
            </a:r>
          </a:p>
          <a:p>
            <a:pPr lvl="0"/>
            <a:r>
              <a:rPr lang="fr-FR" dirty="0" smtClean="0"/>
              <a:t>Etudes des « entiers complexes »</a:t>
            </a:r>
          </a:p>
          <a:p>
            <a:pPr lvl="0">
              <a:buNone/>
            </a:pPr>
            <a:r>
              <a:rPr lang="fr-FR" dirty="0" smtClean="0"/>
              <a:t>      </a:t>
            </a:r>
            <a:r>
              <a:rPr lang="fr-FR" i="1" dirty="0" smtClean="0"/>
              <a:t>a</a:t>
            </a:r>
            <a:r>
              <a:rPr lang="fr-FR" i="1" baseline="-25000" dirty="0" smtClean="0"/>
              <a:t>0</a:t>
            </a:r>
            <a:r>
              <a:rPr lang="fr-FR" dirty="0" smtClean="0"/>
              <a:t> + </a:t>
            </a:r>
            <a:r>
              <a:rPr lang="fr-FR" i="1" dirty="0" smtClean="0"/>
              <a:t>a</a:t>
            </a:r>
            <a:r>
              <a:rPr lang="fr-FR" i="1" baseline="-25000" dirty="0" smtClean="0"/>
              <a:t>1</a:t>
            </a:r>
            <a:r>
              <a:rPr lang="fr-FR" i="1" dirty="0" smtClean="0">
                <a:sym typeface="Symbol"/>
              </a:rPr>
              <a:t></a:t>
            </a:r>
            <a:r>
              <a:rPr lang="fr-FR" dirty="0" smtClean="0"/>
              <a:t> + </a:t>
            </a:r>
            <a:r>
              <a:rPr lang="fr-FR" i="1" dirty="0" smtClean="0"/>
              <a:t>a</a:t>
            </a:r>
            <a:r>
              <a:rPr lang="fr-FR" i="1" baseline="-25000" dirty="0" smtClean="0"/>
              <a:t>2</a:t>
            </a:r>
            <a:r>
              <a:rPr lang="fr-FR" i="1" dirty="0" smtClean="0">
                <a:sym typeface="Symbol"/>
              </a:rPr>
              <a:t></a:t>
            </a:r>
            <a:r>
              <a:rPr lang="fr-FR" i="1" baseline="30000" dirty="0" smtClean="0"/>
              <a:t>2</a:t>
            </a:r>
            <a:r>
              <a:rPr lang="fr-FR" dirty="0" smtClean="0"/>
              <a:t> + </a:t>
            </a:r>
            <a:r>
              <a:rPr lang="fr-FR" i="1" dirty="0" smtClean="0"/>
              <a:t>a</a:t>
            </a:r>
            <a:r>
              <a:rPr lang="fr-FR" i="1" baseline="-25000" dirty="0" smtClean="0"/>
              <a:t>3</a:t>
            </a:r>
            <a:r>
              <a:rPr lang="fr-FR" i="1" dirty="0" smtClean="0">
                <a:sym typeface="Symbol"/>
              </a:rPr>
              <a:t></a:t>
            </a:r>
            <a:r>
              <a:rPr lang="fr-FR" i="1" baseline="30000" dirty="0" smtClean="0"/>
              <a:t>3</a:t>
            </a:r>
            <a:r>
              <a:rPr lang="fr-FR" dirty="0" smtClean="0"/>
              <a:t> + … + </a:t>
            </a:r>
            <a:r>
              <a:rPr lang="fr-FR" i="1" dirty="0" err="1" smtClean="0"/>
              <a:t>a</a:t>
            </a:r>
            <a:r>
              <a:rPr lang="fr-FR" i="1" baseline="-25000" dirty="0" err="1" smtClean="0"/>
              <a:t>p</a:t>
            </a:r>
            <a:r>
              <a:rPr lang="fr-FR" i="1" baseline="-25000" dirty="0" smtClean="0"/>
              <a:t>-1</a:t>
            </a:r>
            <a:r>
              <a:rPr lang="fr-FR" i="1" dirty="0" smtClean="0">
                <a:sym typeface="Symbol"/>
              </a:rPr>
              <a:t></a:t>
            </a:r>
            <a:r>
              <a:rPr lang="fr-FR" i="1" baseline="30000" dirty="0" smtClean="0"/>
              <a:t>p-1</a:t>
            </a:r>
            <a:endParaRPr lang="fr-FR" dirty="0" smtClean="0"/>
          </a:p>
          <a:p>
            <a:pPr>
              <a:buNone/>
            </a:pPr>
            <a:r>
              <a:rPr lang="fr-FR" smtClean="0"/>
              <a:t>Kummer dit décomposition </a:t>
            </a:r>
            <a:r>
              <a:rPr lang="fr-FR" dirty="0" smtClean="0"/>
              <a:t>en facteur premier est unique</a:t>
            </a:r>
          </a:p>
          <a:p>
            <a:pPr>
              <a:buNone/>
            </a:pPr>
            <a:r>
              <a:rPr lang="fr-FR" dirty="0" smtClean="0"/>
              <a:t>Preuve réfuter par Cauchy pour p=23</a:t>
            </a:r>
          </a:p>
          <a:p>
            <a:pPr>
              <a:buNone/>
            </a:pPr>
            <a:endParaRPr lang="fr-FR" dirty="0" smtClean="0"/>
          </a:p>
          <a:p>
            <a:pPr lvl="0"/>
            <a:endParaRPr lang="fr-FR" dirty="0" smtClean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Annexes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Quelques scripts Python</a:t>
            </a:r>
          </a:p>
          <a:p>
            <a:pPr lvl="1"/>
            <a:r>
              <a:rPr lang="fr-FR" dirty="0" smtClean="0"/>
              <a:t>La suite de Fibonacci</a:t>
            </a:r>
          </a:p>
          <a:p>
            <a:pPr lvl="1"/>
            <a:r>
              <a:rPr lang="fr-FR" dirty="0" smtClean="0"/>
              <a:t>Les nombres premiers</a:t>
            </a:r>
          </a:p>
          <a:p>
            <a:pPr lvl="1"/>
            <a:r>
              <a:rPr lang="fr-FR" dirty="0" smtClean="0"/>
              <a:t>Factorisation d’un entier en facteurs premiers</a:t>
            </a:r>
          </a:p>
          <a:p>
            <a:pPr lvl="1"/>
            <a:r>
              <a:rPr lang="fr-FR" dirty="0" smtClean="0"/>
              <a:t>Les nombres de Smith</a:t>
            </a:r>
          </a:p>
          <a:p>
            <a:pPr lvl="1"/>
            <a:r>
              <a:rPr lang="fr-FR" dirty="0" smtClean="0"/>
              <a:t>Approximation de la racine carrée d’un réel</a:t>
            </a:r>
          </a:p>
          <a:p>
            <a:r>
              <a:rPr lang="fr-FR" dirty="0" smtClean="0"/>
              <a:t>Programme en C</a:t>
            </a:r>
          </a:p>
          <a:p>
            <a:pPr lvl="1"/>
            <a:r>
              <a:rPr lang="fr-FR" dirty="0" smtClean="0"/>
              <a:t>Résolution d’équation du quatrième degré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Feuille">
  <a:themeElements>
    <a:clrScheme name="Feuille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euill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Feuill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Feuille.thmx</Template>
  <TotalTime>275</TotalTime>
  <Words>256</Words>
  <Application>Microsoft Macintosh PowerPoint</Application>
  <PresentationFormat>Affichage à l'écran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Feuille</vt:lpstr>
      <vt:lpstr>Théorie algébrique des nombres</vt:lpstr>
      <vt:lpstr>Grand théorème de Fermat</vt:lpstr>
      <vt:lpstr>Des entiers aux polynômes</vt:lpstr>
      <vt:lpstr>Des entiers aux polynômes</vt:lpstr>
      <vt:lpstr>Des polynômes aux nombres idéaux</vt:lpstr>
      <vt:lpstr>Des polynômes aux nombres idéaux</vt:lpstr>
      <vt:lpstr>Annexes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Théorie algébrique des nombres</dc:title>
  <dc:creator>Antoine Llorca</dc:creator>
  <cp:lastModifiedBy>GB</cp:lastModifiedBy>
  <cp:revision>18</cp:revision>
  <dcterms:created xsi:type="dcterms:W3CDTF">2009-01-19T07:56:42Z</dcterms:created>
  <dcterms:modified xsi:type="dcterms:W3CDTF">2009-01-22T16:47:37Z</dcterms:modified>
</cp:coreProperties>
</file>