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3" r:id="rId6"/>
    <p:sldId id="265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4B"/>
    <a:srgbClr val="323232"/>
    <a:srgbClr val="64646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28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E1C3ACE-E9CD-4F9B-8222-54162D0977A0}" type="datetimeFigureOut">
              <a:rPr lang="fr-FR" smtClean="0"/>
              <a:t>12/05/2014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B583DEA-6BA3-4A8F-97A8-D314316C9BDD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251520" y="5733256"/>
            <a:ext cx="8640960" cy="52322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   Hugo LECURU                              Arthur GAUTIER</a:t>
            </a:r>
            <a:endParaRPr lang="fr-FR" sz="2800" dirty="0"/>
          </a:p>
        </p:txBody>
      </p:sp>
      <p:sp>
        <p:nvSpPr>
          <p:cNvPr id="2" name="ZoneTexte 1"/>
          <p:cNvSpPr txBox="1"/>
          <p:nvPr/>
        </p:nvSpPr>
        <p:spPr>
          <a:xfrm>
            <a:off x="251520" y="2022368"/>
            <a:ext cx="8640960" cy="2308324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Fonctionnement </a:t>
            </a:r>
          </a:p>
          <a:p>
            <a:pPr algn="ctr"/>
            <a:r>
              <a:rPr lang="fr-FR" sz="4800" dirty="0" smtClean="0"/>
              <a:t>des radars </a:t>
            </a:r>
          </a:p>
          <a:p>
            <a:pPr algn="ctr"/>
            <a:r>
              <a:rPr lang="fr-FR" sz="4800" dirty="0" smtClean="0"/>
              <a:t>autoroutes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41456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5768" y="274320"/>
            <a:ext cx="7470648" cy="1143000"/>
          </a:xfrm>
        </p:spPr>
        <p:txBody>
          <a:bodyPr/>
          <a:lstStyle/>
          <a:p>
            <a:pPr algn="ctr"/>
            <a:r>
              <a:rPr lang="fr-FR" u="sng" dirty="0" smtClean="0"/>
              <a:t>Plan</a:t>
            </a:r>
            <a:endParaRPr lang="fr-FR" u="sng" dirty="0"/>
          </a:p>
        </p:txBody>
      </p:sp>
      <p:sp>
        <p:nvSpPr>
          <p:cNvPr id="4" name="ZoneTexte 3"/>
          <p:cNvSpPr txBox="1"/>
          <p:nvPr/>
        </p:nvSpPr>
        <p:spPr>
          <a:xfrm>
            <a:off x="827584" y="1523479"/>
            <a:ext cx="2160240" cy="1384995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800" dirty="0" smtClean="0">
              <a:latin typeface="Calibri" panose="020F0502020204030204" pitchFamily="34" charset="0"/>
            </a:endParaRPr>
          </a:p>
          <a:p>
            <a:pPr algn="ctr"/>
            <a:r>
              <a:rPr lang="fr-FR" sz="2800" dirty="0" smtClean="0">
                <a:latin typeface="Calibri" panose="020F0502020204030204" pitchFamily="34" charset="0"/>
              </a:rPr>
              <a:t>Introduction</a:t>
            </a:r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499992" y="1523479"/>
            <a:ext cx="3154592" cy="1384995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800" dirty="0" smtClean="0">
              <a:latin typeface="Calibri" panose="020F0502020204030204" pitchFamily="34" charset="0"/>
            </a:endParaRPr>
          </a:p>
          <a:p>
            <a:r>
              <a:rPr lang="fr-FR" sz="2800" dirty="0" smtClean="0">
                <a:latin typeface="Calibri" panose="020F0502020204030204" pitchFamily="34" charset="0"/>
              </a:rPr>
              <a:t>Radar à ondes radio</a:t>
            </a:r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05936" y="3719745"/>
            <a:ext cx="2181888" cy="1384995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sz="2800" dirty="0" smtClean="0">
              <a:latin typeface="Calibri" panose="020F0502020204030204" pitchFamily="34" charset="0"/>
            </a:endParaRPr>
          </a:p>
          <a:p>
            <a:pPr algn="ctr"/>
            <a:r>
              <a:rPr lang="fr-FR" sz="2800" dirty="0" smtClean="0">
                <a:latin typeface="Calibri" panose="020F0502020204030204" pitchFamily="34" charset="0"/>
              </a:rPr>
              <a:t>Radar LIDAR</a:t>
            </a:r>
            <a:endParaRPr lang="fr-FR" sz="2800" dirty="0">
              <a:latin typeface="Calibri" panose="020F0502020204030204" pitchFamily="34" charset="0"/>
            </a:endParaRPr>
          </a:p>
          <a:p>
            <a:endParaRPr lang="fr-FR" sz="2800" dirty="0">
              <a:latin typeface="Calibri" panose="020F0502020204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998904" y="4763413"/>
            <a:ext cx="2300784" cy="1384995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800" dirty="0" smtClean="0">
              <a:latin typeface="Calibri" panose="020F0502020204030204" pitchFamily="34" charset="0"/>
            </a:endParaRPr>
          </a:p>
          <a:p>
            <a:pPr algn="ctr"/>
            <a:r>
              <a:rPr lang="fr-FR" sz="2800" dirty="0" smtClean="0">
                <a:latin typeface="Calibri" panose="020F0502020204030204" pitchFamily="34" charset="0"/>
              </a:rPr>
              <a:t>Conclusion</a:t>
            </a:r>
            <a:endParaRPr lang="fr-FR" sz="2800" dirty="0">
              <a:latin typeface="Calibri" panose="020F0502020204030204" pitchFamily="34" charset="0"/>
            </a:endParaRPr>
          </a:p>
          <a:p>
            <a:pPr algn="ctr"/>
            <a:endParaRPr lang="fr-FR" sz="28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4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/>
          <a:lstStyle/>
          <a:p>
            <a:pPr algn="ctr"/>
            <a:r>
              <a:rPr lang="fr-FR" u="sng" dirty="0" smtClean="0"/>
              <a:t>Introduction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483200"/>
            <a:ext cx="7467600" cy="4924800"/>
          </a:xfrm>
          <a:solidFill>
            <a:schemeClr val="bg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endParaRPr lang="fr-FR" sz="2800" dirty="0" smtClean="0">
              <a:latin typeface="Calibri" panose="020F0502020204030204" pitchFamily="34" charset="0"/>
            </a:endParaRPr>
          </a:p>
          <a:p>
            <a:r>
              <a:rPr lang="fr-FR" sz="2800" dirty="0" smtClean="0">
                <a:latin typeface="Calibri" panose="020F0502020204030204" pitchFamily="34" charset="0"/>
              </a:rPr>
              <a:t>Radar : </a:t>
            </a:r>
            <a:r>
              <a:rPr lang="fr-FR" sz="2800" b="1" dirty="0" err="1" smtClean="0">
                <a:latin typeface="Calibri" panose="020F0502020204030204" pitchFamily="34" charset="0"/>
              </a:rPr>
              <a:t>RA</a:t>
            </a:r>
            <a:r>
              <a:rPr lang="fr-FR" sz="2800" dirty="0" err="1" smtClean="0">
                <a:latin typeface="Calibri" panose="020F0502020204030204" pitchFamily="34" charset="0"/>
              </a:rPr>
              <a:t>dio</a:t>
            </a:r>
            <a:r>
              <a:rPr lang="fr-FR" sz="2800" dirty="0" smtClean="0">
                <a:latin typeface="Calibri" panose="020F0502020204030204" pitchFamily="34" charset="0"/>
              </a:rPr>
              <a:t> </a:t>
            </a:r>
            <a:r>
              <a:rPr lang="fr-FR" sz="2800" b="1" dirty="0" err="1" smtClean="0">
                <a:latin typeface="Calibri" panose="020F0502020204030204" pitchFamily="34" charset="0"/>
              </a:rPr>
              <a:t>D</a:t>
            </a:r>
            <a:r>
              <a:rPr lang="fr-FR" sz="2800" dirty="0" err="1" smtClean="0">
                <a:latin typeface="Calibri" panose="020F0502020204030204" pitchFamily="34" charset="0"/>
              </a:rPr>
              <a:t>etection</a:t>
            </a:r>
            <a:r>
              <a:rPr lang="fr-FR" sz="2800" dirty="0" smtClean="0">
                <a:latin typeface="Calibri" panose="020F0502020204030204" pitchFamily="34" charset="0"/>
              </a:rPr>
              <a:t> </a:t>
            </a:r>
            <a:r>
              <a:rPr lang="fr-FR" sz="2800" b="1" dirty="0" smtClean="0">
                <a:latin typeface="Calibri" panose="020F0502020204030204" pitchFamily="34" charset="0"/>
              </a:rPr>
              <a:t>A</a:t>
            </a:r>
            <a:r>
              <a:rPr lang="fr-FR" sz="2800" dirty="0" smtClean="0">
                <a:latin typeface="Calibri" panose="020F0502020204030204" pitchFamily="34" charset="0"/>
              </a:rPr>
              <a:t>nd </a:t>
            </a:r>
            <a:r>
              <a:rPr lang="fr-FR" sz="2800" b="1" dirty="0" err="1" smtClean="0">
                <a:latin typeface="Calibri" panose="020F0502020204030204" pitchFamily="34" charset="0"/>
              </a:rPr>
              <a:t>R</a:t>
            </a:r>
            <a:r>
              <a:rPr lang="fr-FR" sz="2800" dirty="0" err="1" smtClean="0">
                <a:latin typeface="Calibri" panose="020F0502020204030204" pitchFamily="34" charset="0"/>
              </a:rPr>
              <a:t>anging</a:t>
            </a:r>
            <a:r>
              <a:rPr lang="fr-FR" sz="2800" dirty="0" smtClean="0">
                <a:latin typeface="Calibri" panose="020F0502020204030204" pitchFamily="34" charset="0"/>
              </a:rPr>
              <a:t>.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1974 : Limitation de vitesse sur autoroute (130 km/h).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1946 : Premier radar (Mesta 100).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2003 : Mise en place du 1</a:t>
            </a:r>
            <a:r>
              <a:rPr lang="fr-FR" sz="2800" baseline="30000" dirty="0" smtClean="0">
                <a:latin typeface="Calibri" panose="020F0502020204030204" pitchFamily="34" charset="0"/>
              </a:rPr>
              <a:t>er</a:t>
            </a:r>
            <a:r>
              <a:rPr lang="fr-FR" sz="2800" dirty="0" smtClean="0">
                <a:latin typeface="Calibri" panose="020F0502020204030204" pitchFamily="34" charset="0"/>
              </a:rPr>
              <a:t> radar automatique (La Ville-du-Bois, Essonne).</a:t>
            </a:r>
          </a:p>
          <a:p>
            <a:r>
              <a:rPr lang="fr-FR" sz="2800" dirty="0" smtClean="0">
                <a:latin typeface="Calibri" panose="020F0502020204030204" pitchFamily="34" charset="0"/>
              </a:rPr>
              <a:t>A partir de 2004 : Déploiement du parc radar sur les autoroutes en France.</a:t>
            </a:r>
          </a:p>
        </p:txBody>
      </p:sp>
    </p:spTree>
    <p:extLst>
      <p:ext uri="{BB962C8B-B14F-4D97-AF65-F5344CB8AC3E}">
        <p14:creationId xmlns:p14="http://schemas.microsoft.com/office/powerpoint/2010/main" val="20567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467600" cy="1143000"/>
          </a:xfrm>
        </p:spPr>
        <p:txBody>
          <a:bodyPr/>
          <a:lstStyle/>
          <a:p>
            <a:pPr algn="ctr"/>
            <a:r>
              <a:rPr lang="fr-FR" u="sng" dirty="0" smtClean="0"/>
              <a:t>Radars à ondes radio</a:t>
            </a:r>
            <a:endParaRPr lang="fr-FR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1483200"/>
                <a:ext cx="7467600" cy="4924800"/>
              </a:xfrm>
              <a:solidFill>
                <a:schemeClr val="bg1">
                  <a:lumMod val="65000"/>
                  <a:lumOff val="35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>
                <a:normAutofit/>
              </a:bodyPr>
              <a:lstStyle/>
              <a:p>
                <a:r>
                  <a:rPr lang="fr-FR" sz="2800" dirty="0" smtClean="0"/>
                  <a:t>Emission d’une onde radio continue (f = 24 GHz).</a:t>
                </a:r>
              </a:p>
              <a:p>
                <a:r>
                  <a:rPr lang="fr-FR" sz="2800" dirty="0" smtClean="0"/>
                  <a:t>L’onde est réfléchie par le véhicule.</a:t>
                </a:r>
              </a:p>
              <a:p>
                <a:r>
                  <a:rPr lang="fr-FR" sz="2800" dirty="0" smtClean="0"/>
                  <a:t>Par effet Doppler(-</a:t>
                </a:r>
                <a:r>
                  <a:rPr lang="fr-FR" sz="2800" dirty="0" err="1" smtClean="0"/>
                  <a:t>Fizzeau</a:t>
                </a:r>
                <a:r>
                  <a:rPr lang="fr-FR" sz="2800" dirty="0" smtClean="0"/>
                  <a:t>), la fréquence réfléchie est différente.</a:t>
                </a:r>
              </a:p>
              <a:p>
                <a:r>
                  <a:rPr lang="fr-FR" sz="2800" dirty="0" smtClean="0"/>
                  <a:t>Le radar déduit donc la vitesse radiale du véhicule :</a:t>
                </a:r>
                <a:br>
                  <a:rPr lang="fr-FR" sz="2800" dirty="0" smtClean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800" b="0" i="0" smtClean="0">
                        <a:latin typeface="Cambria Math" panose="02040503050406030204" pitchFamily="18" charset="0"/>
                      </a:rPr>
                      <m:t>v</m:t>
                    </m:r>
                    <m:r>
                      <a:rPr lang="fr-FR" sz="2800" b="0" i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fr-FR" sz="2800" b="0" i="0" smtClean="0">
                            <a:latin typeface="Cambria Math" panose="02040503050406030204" pitchFamily="18" charset="0"/>
                          </a:rPr>
                          <m:t>Fr</m:t>
                        </m:r>
                        <m:r>
                          <a:rPr lang="fr-FR" sz="2800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fr-FR" sz="2800" b="0" i="0" smtClean="0">
                            <a:latin typeface="Cambria Math" panose="02040503050406030204" pitchFamily="18" charset="0"/>
                          </a:rPr>
                          <m:t>Ft</m:t>
                        </m:r>
                        <m:r>
                          <a:rPr lang="fr-FR" sz="2800" b="0" i="0" smtClean="0">
                            <a:latin typeface="Cambria Math" panose="02040503050406030204" pitchFamily="18" charset="0"/>
                          </a:rPr>
                          <m:t>) ∗</m:t>
                        </m:r>
                        <m:r>
                          <m:rPr>
                            <m:sty m:val="p"/>
                          </m:rPr>
                          <a:rPr lang="fr-FR" sz="2800" b="0" i="0" smtClean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fr-FR" sz="2800" b="0" i="0" smtClean="0">
                            <a:latin typeface="Cambria Math" panose="02040503050406030204" pitchFamily="18" charset="0"/>
                          </a:rPr>
                          <m:t>′</m:t>
                        </m:r>
                      </m:num>
                      <m:den>
                        <m:r>
                          <a:rPr lang="fr-FR" sz="2800" b="0" i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fr-FR" sz="2800" b="0" i="0" smtClean="0">
                            <a:latin typeface="Cambria Math" panose="02040503050406030204" pitchFamily="18" charset="0"/>
                          </a:rPr>
                          <m:t>Ft</m:t>
                        </m:r>
                      </m:den>
                    </m:f>
                  </m:oMath>
                </a14:m>
                <a:endParaRPr lang="fr-FR" sz="2800" dirty="0" smtClean="0"/>
              </a:p>
              <a:p>
                <a:endParaRPr lang="fr-FR" sz="2800" dirty="0" smtClean="0"/>
              </a:p>
              <a:p>
                <a:endParaRPr lang="fr-FR" sz="2800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483200"/>
                <a:ext cx="7467600" cy="4924800"/>
              </a:xfrm>
              <a:blipFill rotWithShape="1">
                <a:blip r:embed="rId2"/>
                <a:stretch>
                  <a:fillRect l="-326" t="-1111" r="-1548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885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/>
          <a:lstStyle/>
          <a:p>
            <a:pPr algn="ctr"/>
            <a:r>
              <a:rPr lang="fr-FR" u="sng" dirty="0" smtClean="0"/>
              <a:t>Radar LIDAR</a:t>
            </a:r>
            <a:endParaRPr lang="fr-FR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1484784"/>
                <a:ext cx="7467600" cy="4925144"/>
              </a:xfrm>
              <a:solidFill>
                <a:schemeClr val="bg1">
                  <a:lumMod val="65000"/>
                  <a:lumOff val="35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>
                <a:normAutofit/>
              </a:bodyPr>
              <a:lstStyle/>
              <a:p>
                <a:r>
                  <a:rPr lang="fr-FR" sz="2800" dirty="0" smtClean="0">
                    <a:latin typeface="Calibri" panose="020F0502020204030204" pitchFamily="34" charset="0"/>
                  </a:rPr>
                  <a:t>LIDAR = </a:t>
                </a:r>
                <a:r>
                  <a:rPr lang="fr-FR" sz="2800" b="1" dirty="0" err="1" smtClean="0">
                    <a:latin typeface="Calibri" panose="020F0502020204030204" pitchFamily="34" charset="0"/>
                  </a:rPr>
                  <a:t>LI</a:t>
                </a:r>
                <a:r>
                  <a:rPr lang="fr-FR" sz="2800" dirty="0" err="1" smtClean="0">
                    <a:latin typeface="Calibri" panose="020F0502020204030204" pitchFamily="34" charset="0"/>
                  </a:rPr>
                  <a:t>ght</a:t>
                </a:r>
                <a:r>
                  <a:rPr lang="fr-FR" sz="2800" dirty="0" smtClean="0">
                    <a:latin typeface="Calibri" panose="020F0502020204030204" pitchFamily="34" charset="0"/>
                  </a:rPr>
                  <a:t> </a:t>
                </a:r>
                <a:r>
                  <a:rPr lang="fr-FR" sz="2800" b="1" dirty="0" err="1" smtClean="0">
                    <a:latin typeface="Calibri" panose="020F0502020204030204" pitchFamily="34" charset="0"/>
                  </a:rPr>
                  <a:t>D</a:t>
                </a:r>
                <a:r>
                  <a:rPr lang="fr-FR" sz="2800" dirty="0" err="1" smtClean="0">
                    <a:latin typeface="Calibri" panose="020F0502020204030204" pitchFamily="34" charset="0"/>
                  </a:rPr>
                  <a:t>etection</a:t>
                </a:r>
                <a:r>
                  <a:rPr lang="fr-FR" sz="2800" dirty="0" smtClean="0">
                    <a:latin typeface="Calibri" panose="020F0502020204030204" pitchFamily="34" charset="0"/>
                  </a:rPr>
                  <a:t> </a:t>
                </a:r>
                <a:r>
                  <a:rPr lang="fr-FR" sz="2800" b="1" dirty="0" smtClean="0">
                    <a:latin typeface="Calibri" panose="020F0502020204030204" pitchFamily="34" charset="0"/>
                  </a:rPr>
                  <a:t>A</a:t>
                </a:r>
                <a:r>
                  <a:rPr lang="fr-FR" sz="2800" dirty="0" smtClean="0">
                    <a:latin typeface="Calibri" panose="020F0502020204030204" pitchFamily="34" charset="0"/>
                  </a:rPr>
                  <a:t>nd </a:t>
                </a:r>
                <a:r>
                  <a:rPr lang="fr-FR" sz="2800" b="1" dirty="0" err="1" smtClean="0">
                    <a:latin typeface="Calibri" panose="020F0502020204030204" pitchFamily="34" charset="0"/>
                  </a:rPr>
                  <a:t>R</a:t>
                </a:r>
                <a:r>
                  <a:rPr lang="fr-FR" sz="2800" dirty="0" err="1" smtClean="0">
                    <a:latin typeface="Calibri" panose="020F0502020204030204" pitchFamily="34" charset="0"/>
                  </a:rPr>
                  <a:t>anging</a:t>
                </a:r>
                <a:r>
                  <a:rPr lang="fr-FR" sz="2800" dirty="0" smtClean="0">
                    <a:latin typeface="Calibri" panose="020F0502020204030204" pitchFamily="34" charset="0"/>
                  </a:rPr>
                  <a:t>.</a:t>
                </a:r>
              </a:p>
              <a:p>
                <a:r>
                  <a:rPr lang="fr-FR" sz="2800" dirty="0" smtClean="0">
                    <a:latin typeface="Calibri" panose="020F0502020204030204" pitchFamily="34" charset="0"/>
                  </a:rPr>
                  <a:t>Ce radar travaille avec une PRF très élevé (donc une PRT très faible).</a:t>
                </a:r>
              </a:p>
              <a:p>
                <a:r>
                  <a:rPr lang="fr-FR" sz="2800" dirty="0" smtClean="0">
                    <a:latin typeface="Calibri" panose="020F0502020204030204" pitchFamily="34" charset="0"/>
                  </a:rPr>
                  <a:t>Emission d’un laser, réfléchi par le véhicule et retourné au radar.</a:t>
                </a:r>
              </a:p>
              <a:p>
                <a:r>
                  <a:rPr lang="fr-FR" sz="2800" dirty="0" smtClean="0">
                    <a:latin typeface="Calibri" panose="020F0502020204030204" pitchFamily="34" charset="0"/>
                  </a:rPr>
                  <a:t>Puis émission d’un 2</a:t>
                </a:r>
                <a:r>
                  <a:rPr lang="fr-FR" sz="2800" baseline="30000" dirty="0" smtClean="0">
                    <a:latin typeface="Calibri" panose="020F0502020204030204" pitchFamily="34" charset="0"/>
                  </a:rPr>
                  <a:t>nd</a:t>
                </a:r>
                <a:r>
                  <a:rPr lang="fr-FR" sz="2800" dirty="0" smtClean="0">
                    <a:latin typeface="Calibri" panose="020F0502020204030204" pitchFamily="34" charset="0"/>
                  </a:rPr>
                  <a:t> laser qui suit le même parcours, puis un 3</a:t>
                </a:r>
                <a:r>
                  <a:rPr lang="fr-FR" sz="2800" baseline="30000" dirty="0" smtClean="0">
                    <a:latin typeface="Calibri" panose="020F0502020204030204" pitchFamily="34" charset="0"/>
                  </a:rPr>
                  <a:t>ème</a:t>
                </a:r>
                <a:r>
                  <a:rPr lang="fr-FR" sz="2800" dirty="0" smtClean="0">
                    <a:latin typeface="Calibri" panose="020F0502020204030204" pitchFamily="34" charset="0"/>
                  </a:rPr>
                  <a:t> </a:t>
                </a:r>
                <a:r>
                  <a:rPr lang="fr-FR" sz="2800" dirty="0" err="1" smtClean="0">
                    <a:latin typeface="Calibri" panose="020F0502020204030204" pitchFamily="34" charset="0"/>
                  </a:rPr>
                  <a:t>etc</a:t>
                </a:r>
                <a:r>
                  <a:rPr lang="fr-FR" sz="2800" dirty="0" smtClean="0">
                    <a:latin typeface="Calibri" panose="020F0502020204030204" pitchFamily="34" charset="0"/>
                  </a:rPr>
                  <a:t> … </a:t>
                </a:r>
              </a:p>
              <a:p>
                <a:r>
                  <a:rPr lang="fr-FR" sz="2800" dirty="0" smtClean="0">
                    <a:latin typeface="Calibri" panose="020F0502020204030204" pitchFamily="34" charset="0"/>
                  </a:rPr>
                  <a:t>La vitesse radiale sera :</a:t>
                </a:r>
                <a:r>
                  <a:rPr lang="fr-FR" sz="2400" dirty="0">
                    <a:latin typeface="Calibri" panose="020F0502020204030204" pitchFamily="34" charset="0"/>
                  </a:rPr>
                  <a:t/>
                </a:r>
                <a:br>
                  <a:rPr lang="fr-FR" sz="2400" dirty="0">
                    <a:latin typeface="Calibri" panose="020F0502020204030204" pitchFamily="34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400" b="0" i="0" smtClean="0">
                        <a:latin typeface="Cambria Math" panose="02040503050406030204" pitchFamily="18" charset="0"/>
                      </a:rPr>
                      <m:t>v</m:t>
                    </m:r>
                    <m:r>
                      <a:rPr lang="fr-FR" sz="2400" b="0" i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400" b="0" i="0" smtClean="0">
                            <a:latin typeface="Cambria Math" panose="02040503050406030204" pitchFamily="18" charset="0"/>
                          </a:rPr>
                          <m:t>Δθ</m:t>
                        </m:r>
                        <m:r>
                          <a:rPr lang="fr-FR" sz="2400" b="0" i="0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m:rPr>
                            <m:sty m:val="p"/>
                          </m:rPr>
                          <a:rPr lang="fr-FR" sz="2400" b="0" i="0" smtClean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a:rPr lang="fr-FR" sz="2400" b="0" i="0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m:rPr>
                            <m:sty m:val="p"/>
                          </m:rPr>
                          <a:rPr lang="fr-FR" sz="2400" b="0" i="0" smtClean="0">
                            <a:latin typeface="Cambria Math" panose="02040503050406030204" pitchFamily="18" charset="0"/>
                          </a:rPr>
                          <m:t>PRF</m:t>
                        </m:r>
                      </m:num>
                      <m:den>
                        <m:r>
                          <a:rPr lang="fr-FR" sz="24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l-GR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  <m:r>
                          <a:rPr lang="fr-FR" sz="2400" b="0" i="0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m:rPr>
                            <m:sty m:val="p"/>
                          </m:rPr>
                          <a:rPr lang="fr-FR" sz="2400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den>
                    </m:f>
                  </m:oMath>
                </a14:m>
                <a:endParaRPr lang="fr-FR" sz="2800" dirty="0" smtClean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484784"/>
                <a:ext cx="7467600" cy="4925144"/>
              </a:xfrm>
              <a:blipFill rotWithShape="0">
                <a:blip r:embed="rId2"/>
                <a:stretch>
                  <a:fillRect l="-326" t="-1112" r="-179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511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8816" y="274638"/>
            <a:ext cx="7467600" cy="1143000"/>
          </a:xfrm>
        </p:spPr>
        <p:txBody>
          <a:bodyPr/>
          <a:lstStyle/>
          <a:p>
            <a:pPr algn="ctr"/>
            <a:r>
              <a:rPr lang="fr-FR" u="sng" dirty="0" smtClean="0"/>
              <a:t>Conclusion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  <a:solidFill>
            <a:schemeClr val="bg1">
              <a:lumMod val="65000"/>
              <a:lumOff val="35000"/>
            </a:schemeClr>
          </a:solidFill>
          <a:ln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r>
              <a:rPr lang="fr-FR" dirty="0">
                <a:latin typeface="Calibri" panose="020F0502020204030204" pitchFamily="34" charset="0"/>
              </a:rPr>
              <a:t>Depuis 2003, près de 2200 radars installés en France.</a:t>
            </a:r>
          </a:p>
          <a:p>
            <a:r>
              <a:rPr lang="fr-FR" dirty="0">
                <a:latin typeface="Calibri" panose="020F0502020204030204" pitchFamily="34" charset="0"/>
              </a:rPr>
              <a:t>Les amendes peuvent aller de 68€ à 1500€.</a:t>
            </a:r>
          </a:p>
          <a:p>
            <a:r>
              <a:rPr lang="fr-FR" dirty="0">
                <a:latin typeface="Calibri" panose="020F0502020204030204" pitchFamily="34" charset="0"/>
              </a:rPr>
              <a:t>Un gain d’environ 208k € par an pour un radar.</a:t>
            </a:r>
          </a:p>
          <a:p>
            <a:r>
              <a:rPr lang="fr-FR" dirty="0">
                <a:latin typeface="Calibri" panose="020F0502020204030204" pitchFamily="34" charset="0"/>
              </a:rPr>
              <a:t>Par rapport à 2003, on compte environ 30 000 accidents de moins.</a:t>
            </a:r>
          </a:p>
          <a:p>
            <a:endParaRPr lang="fr-FR" dirty="0">
              <a:latin typeface="Calibri" panose="020F0502020204030204" pitchFamily="34" charset="0"/>
            </a:endParaRPr>
          </a:p>
          <a:p>
            <a:pPr algn="ctr"/>
            <a:r>
              <a:rPr lang="fr-FR" dirty="0">
                <a:latin typeface="Calibri" panose="020F0502020204030204" pitchFamily="34" charset="0"/>
              </a:rPr>
              <a:t>Quand vous </a:t>
            </a:r>
            <a:r>
              <a:rPr lang="fr-FR" dirty="0" smtClean="0">
                <a:latin typeface="Calibri" panose="020F0502020204030204" pitchFamily="34" charset="0"/>
              </a:rPr>
              <a:t>roulez trop vite, </a:t>
            </a:r>
            <a:r>
              <a:rPr lang="fr-FR" dirty="0">
                <a:latin typeface="Calibri" panose="020F0502020204030204" pitchFamily="34" charset="0"/>
              </a:rPr>
              <a:t>souriez, vous êtes </a:t>
            </a:r>
            <a:r>
              <a:rPr lang="fr-FR" dirty="0" smtClean="0">
                <a:latin typeface="Calibri" panose="020F0502020204030204" pitchFamily="34" charset="0"/>
              </a:rPr>
              <a:t>filmé.</a:t>
            </a:r>
            <a:endParaRPr lang="fr-FR" dirty="0">
              <a:latin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37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que">
  <a:themeElements>
    <a:clrScheme name="Techniqu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que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qu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738</TotalTime>
  <Words>237</Words>
  <Application>Microsoft Office PowerPoint</Application>
  <PresentationFormat>Affichage à l'écran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Cambria Math</vt:lpstr>
      <vt:lpstr>Franklin Gothic Book</vt:lpstr>
      <vt:lpstr>Wingdings 2</vt:lpstr>
      <vt:lpstr>Technique</vt:lpstr>
      <vt:lpstr>Présentation PowerPoint</vt:lpstr>
      <vt:lpstr>Plan</vt:lpstr>
      <vt:lpstr>Introduction</vt:lpstr>
      <vt:lpstr>Radars à ondes radio</vt:lpstr>
      <vt:lpstr>Radar LIDAR</vt:lpstr>
      <vt:lpstr>Conclusion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hugo</dc:creator>
  <cp:lastModifiedBy>Arthur G.</cp:lastModifiedBy>
  <cp:revision>54</cp:revision>
  <dcterms:created xsi:type="dcterms:W3CDTF">2014-04-29T16:13:38Z</dcterms:created>
  <dcterms:modified xsi:type="dcterms:W3CDTF">2014-05-12T12:32:37Z</dcterms:modified>
</cp:coreProperties>
</file>