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4" d="100"/>
          <a:sy n="74" d="100"/>
        </p:scale>
        <p:origin x="732" y="60"/>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71312F-FDA4-4FF3-B559-9377F5ED9629}" type="datetimeFigureOut">
              <a:rPr lang="fr-FR" smtClean="0"/>
              <a:t>12/06/2015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BFE5214-A16D-487B-9C77-E3F499D8C54D}" type="slidenum">
              <a:rPr lang="fr-FR" smtClean="0"/>
              <a:t>‹N°›</a:t>
            </a:fld>
            <a:endParaRPr lang="fr-FR"/>
          </a:p>
        </p:txBody>
      </p:sp>
    </p:spTree>
    <p:extLst>
      <p:ext uri="{BB962C8B-B14F-4D97-AF65-F5344CB8AC3E}">
        <p14:creationId xmlns:p14="http://schemas.microsoft.com/office/powerpoint/2010/main" val="11248401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BBFE5214-A16D-487B-9C77-E3F499D8C54D}" type="slidenum">
              <a:rPr lang="fr-FR" smtClean="0"/>
              <a:t>2</a:t>
            </a:fld>
            <a:endParaRPr lang="fr-FR"/>
          </a:p>
        </p:txBody>
      </p:sp>
    </p:spTree>
    <p:extLst>
      <p:ext uri="{BB962C8B-B14F-4D97-AF65-F5344CB8AC3E}">
        <p14:creationId xmlns:p14="http://schemas.microsoft.com/office/powerpoint/2010/main" val="330466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fr-FR" smtClean="0"/>
              <a:t>Modifiez le style du titre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en-US" dirty="0"/>
          </a:p>
        </p:txBody>
      </p:sp>
      <p:sp>
        <p:nvSpPr>
          <p:cNvPr id="4" name="Date Placeholder 3"/>
          <p:cNvSpPr>
            <a:spLocks noGrp="1"/>
          </p:cNvSpPr>
          <p:nvPr>
            <p:ph type="dt" sz="half" idx="10"/>
          </p:nvPr>
        </p:nvSpPr>
        <p:spPr/>
        <p:txBody>
          <a:bodyPr/>
          <a:lstStyle/>
          <a:p>
            <a:fld id="{774C1B0A-A897-4368-8D82-666523F75678}" type="datetime1">
              <a:rPr lang="fr-FR" smtClean="0"/>
              <a:t>12/06/2015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EA9F4C51-9251-4C52-B239-AB5C5E4D7B7B}" type="slidenum">
              <a:rPr lang="fr-FR" smtClean="0"/>
              <a:t>‹N°›</a:t>
            </a:fld>
            <a:endParaRPr lang="fr-FR"/>
          </a:p>
        </p:txBody>
      </p:sp>
    </p:spTree>
    <p:extLst>
      <p:ext uri="{BB962C8B-B14F-4D97-AF65-F5344CB8AC3E}">
        <p14:creationId xmlns:p14="http://schemas.microsoft.com/office/powerpoint/2010/main" val="14389170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3"/>
          <p:cNvSpPr>
            <a:spLocks noGrp="1"/>
          </p:cNvSpPr>
          <p:nvPr>
            <p:ph type="dt" sz="half" idx="10"/>
          </p:nvPr>
        </p:nvSpPr>
        <p:spPr/>
        <p:txBody>
          <a:bodyPr/>
          <a:lstStyle/>
          <a:p>
            <a:fld id="{BEBE9EA5-029B-43DD-81BA-1E1323BEB93B}" type="datetime1">
              <a:rPr lang="fr-FR" smtClean="0"/>
              <a:t>12/06/2015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EA9F4C51-9251-4C52-B239-AB5C5E4D7B7B}" type="slidenum">
              <a:rPr lang="fr-FR" smtClean="0"/>
              <a:t>‹N°›</a:t>
            </a:fld>
            <a:endParaRPr lang="fr-FR"/>
          </a:p>
        </p:txBody>
      </p:sp>
    </p:spTree>
    <p:extLst>
      <p:ext uri="{BB962C8B-B14F-4D97-AF65-F5344CB8AC3E}">
        <p14:creationId xmlns:p14="http://schemas.microsoft.com/office/powerpoint/2010/main" val="25463237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fr-FR" smtClean="0"/>
              <a:t>Modifiez le style du titre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1D5D9785-A82D-4FD0-8DAB-0D26FC0901CE}" type="datetime1">
              <a:rPr lang="fr-FR" smtClean="0"/>
              <a:t>12/06/2015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EA9F4C51-9251-4C52-B239-AB5C5E4D7B7B}" type="slidenum">
              <a:rPr lang="fr-FR" smtClean="0"/>
              <a:t>‹N°›</a:t>
            </a:fld>
            <a:endParaRPr lang="fr-FR"/>
          </a:p>
        </p:txBody>
      </p:sp>
    </p:spTree>
    <p:extLst>
      <p:ext uri="{BB962C8B-B14F-4D97-AF65-F5344CB8AC3E}">
        <p14:creationId xmlns:p14="http://schemas.microsoft.com/office/powerpoint/2010/main" val="30674059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A8113CD4-CB20-4755-9344-74CA6DEC4B59}" type="datetime1">
              <a:rPr lang="fr-FR" smtClean="0"/>
              <a:t>12/06/2015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EA9F4C51-9251-4C52-B239-AB5C5E4D7B7B}" type="slidenum">
              <a:rPr lang="fr-FR" smtClean="0"/>
              <a:t>‹N°›</a:t>
            </a:fld>
            <a:endParaRPr lang="fr-FR"/>
          </a:p>
        </p:txBody>
      </p:sp>
    </p:spTree>
    <p:extLst>
      <p:ext uri="{BB962C8B-B14F-4D97-AF65-F5344CB8AC3E}">
        <p14:creationId xmlns:p14="http://schemas.microsoft.com/office/powerpoint/2010/main" val="25727532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smtClean="0"/>
              <a:t>Modifiez le style du titre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D8CC144D-88E4-4531-89AB-547FC93C5ACF}" type="datetime1">
              <a:rPr lang="fr-FR" smtClean="0"/>
              <a:t>12/06/2015</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EA9F4C51-9251-4C52-B239-AB5C5E4D7B7B}" type="slidenum">
              <a:rPr lang="fr-FR" smtClean="0"/>
              <a:t>‹N°›</a:t>
            </a:fld>
            <a:endParaRPr lang="fr-FR"/>
          </a:p>
        </p:txBody>
      </p:sp>
    </p:spTree>
    <p:extLst>
      <p:ext uri="{BB962C8B-B14F-4D97-AF65-F5344CB8AC3E}">
        <p14:creationId xmlns:p14="http://schemas.microsoft.com/office/powerpoint/2010/main" val="1776741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7" name="Date Placeholder 2"/>
          <p:cNvSpPr>
            <a:spLocks noGrp="1"/>
          </p:cNvSpPr>
          <p:nvPr>
            <p:ph type="dt" sz="half" idx="10"/>
          </p:nvPr>
        </p:nvSpPr>
        <p:spPr/>
        <p:txBody>
          <a:bodyPr/>
          <a:lstStyle/>
          <a:p>
            <a:fld id="{8FF3EB04-FEBA-4459-9C3A-DA46D2950EBA}" type="datetime1">
              <a:rPr lang="fr-FR" smtClean="0"/>
              <a:t>12/06/2015</a:t>
            </a:fld>
            <a:endParaRPr lang="fr-FR"/>
          </a:p>
        </p:txBody>
      </p:sp>
      <p:sp>
        <p:nvSpPr>
          <p:cNvPr id="5" name="Footer Placeholder 3"/>
          <p:cNvSpPr>
            <a:spLocks noGrp="1"/>
          </p:cNvSpPr>
          <p:nvPr>
            <p:ph type="ftr" sz="quarter" idx="11"/>
          </p:nvPr>
        </p:nvSpPr>
        <p:spPr/>
        <p:txBody>
          <a:bodyPr/>
          <a:lstStyle/>
          <a:p>
            <a:endParaRPr lang="fr-FR"/>
          </a:p>
        </p:txBody>
      </p:sp>
      <p:sp>
        <p:nvSpPr>
          <p:cNvPr id="6" name="Slide Number Placeholder 4"/>
          <p:cNvSpPr>
            <a:spLocks noGrp="1"/>
          </p:cNvSpPr>
          <p:nvPr>
            <p:ph type="sldNum" sz="quarter" idx="12"/>
          </p:nvPr>
        </p:nvSpPr>
        <p:spPr/>
        <p:txBody>
          <a:bodyPr/>
          <a:lstStyle/>
          <a:p>
            <a:fld id="{EA9F4C51-9251-4C52-B239-AB5C5E4D7B7B}" type="slidenum">
              <a:rPr lang="fr-FR" smtClean="0"/>
              <a:t>‹N°›</a:t>
            </a:fld>
            <a:endParaRPr lang="fr-FR"/>
          </a:p>
        </p:txBody>
      </p:sp>
    </p:spTree>
    <p:extLst>
      <p:ext uri="{BB962C8B-B14F-4D97-AF65-F5344CB8AC3E}">
        <p14:creationId xmlns:p14="http://schemas.microsoft.com/office/powerpoint/2010/main" val="20376760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7B61CE87-9B03-4A73-9B14-AC5DF6A4AA8D}" type="datetime1">
              <a:rPr lang="fr-FR" smtClean="0"/>
              <a:t>12/06/2015</a:t>
            </a:fld>
            <a:endParaRPr lang="fr-FR"/>
          </a:p>
        </p:txBody>
      </p:sp>
      <p:sp>
        <p:nvSpPr>
          <p:cNvPr id="5" name="Footer Placeholder 2"/>
          <p:cNvSpPr>
            <a:spLocks noGrp="1"/>
          </p:cNvSpPr>
          <p:nvPr>
            <p:ph type="ftr" sz="quarter" idx="11"/>
          </p:nvPr>
        </p:nvSpPr>
        <p:spPr/>
        <p:txBody>
          <a:bodyPr/>
          <a:lstStyle/>
          <a:p>
            <a:endParaRPr lang="fr-FR"/>
          </a:p>
        </p:txBody>
      </p:sp>
      <p:sp>
        <p:nvSpPr>
          <p:cNvPr id="6" name="Slide Number Placeholder 3"/>
          <p:cNvSpPr>
            <a:spLocks noGrp="1"/>
          </p:cNvSpPr>
          <p:nvPr>
            <p:ph type="sldNum" sz="quarter" idx="12"/>
          </p:nvPr>
        </p:nvSpPr>
        <p:spPr/>
        <p:txBody>
          <a:bodyPr/>
          <a:lstStyle/>
          <a:p>
            <a:fld id="{EA9F4C51-9251-4C52-B239-AB5C5E4D7B7B}" type="slidenum">
              <a:rPr lang="fr-FR" smtClean="0"/>
              <a:t>‹N°›</a:t>
            </a:fld>
            <a:endParaRPr lang="fr-FR"/>
          </a:p>
        </p:txBody>
      </p:sp>
    </p:spTree>
    <p:extLst>
      <p:ext uri="{BB962C8B-B14F-4D97-AF65-F5344CB8AC3E}">
        <p14:creationId xmlns:p14="http://schemas.microsoft.com/office/powerpoint/2010/main" val="14128815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fr-FR" smtClean="0"/>
              <a:t>Modifiez le style du titre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7" name="Date Placeholder 4"/>
          <p:cNvSpPr>
            <a:spLocks noGrp="1"/>
          </p:cNvSpPr>
          <p:nvPr>
            <p:ph type="dt" sz="half" idx="10"/>
          </p:nvPr>
        </p:nvSpPr>
        <p:spPr/>
        <p:txBody>
          <a:bodyPr/>
          <a:lstStyle/>
          <a:p>
            <a:fld id="{A0190FDF-9289-4526-98D5-33FA86C0FEFF}" type="datetime1">
              <a:rPr lang="fr-FR" smtClean="0"/>
              <a:t>12/06/2015</a:t>
            </a:fld>
            <a:endParaRPr lang="fr-FR"/>
          </a:p>
        </p:txBody>
      </p:sp>
      <p:sp>
        <p:nvSpPr>
          <p:cNvPr id="5" name="Footer Placeholder 5"/>
          <p:cNvSpPr>
            <a:spLocks noGrp="1"/>
          </p:cNvSpPr>
          <p:nvPr>
            <p:ph type="ftr" sz="quarter" idx="11"/>
          </p:nvPr>
        </p:nvSpPr>
        <p:spPr/>
        <p:txBody>
          <a:bodyPr/>
          <a:lstStyle/>
          <a:p>
            <a:endParaRPr lang="fr-FR"/>
          </a:p>
        </p:txBody>
      </p:sp>
      <p:sp>
        <p:nvSpPr>
          <p:cNvPr id="6" name="Slide Number Placeholder 6"/>
          <p:cNvSpPr>
            <a:spLocks noGrp="1"/>
          </p:cNvSpPr>
          <p:nvPr>
            <p:ph type="sldNum" sz="quarter" idx="12"/>
          </p:nvPr>
        </p:nvSpPr>
        <p:spPr/>
        <p:txBody>
          <a:bodyPr/>
          <a:lstStyle/>
          <a:p>
            <a:fld id="{EA9F4C51-9251-4C52-B239-AB5C5E4D7B7B}" type="slidenum">
              <a:rPr lang="fr-FR" smtClean="0"/>
              <a:t>‹N°›</a:t>
            </a:fld>
            <a:endParaRPr lang="fr-FR"/>
          </a:p>
        </p:txBody>
      </p:sp>
    </p:spTree>
    <p:extLst>
      <p:ext uri="{BB962C8B-B14F-4D97-AF65-F5344CB8AC3E}">
        <p14:creationId xmlns:p14="http://schemas.microsoft.com/office/powerpoint/2010/main" val="5729850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36760811-52D3-41A1-BBE1-5EE7DAF0C5A1}" type="datetime1">
              <a:rPr lang="fr-FR" smtClean="0"/>
              <a:t>12/06/2015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EA9F4C51-9251-4C52-B239-AB5C5E4D7B7B}" type="slidenum">
              <a:rPr lang="fr-FR" smtClean="0"/>
              <a:t>‹N°›</a:t>
            </a:fld>
            <a:endParaRPr lang="fr-FR"/>
          </a:p>
        </p:txBody>
      </p:sp>
    </p:spTree>
    <p:extLst>
      <p:ext uri="{BB962C8B-B14F-4D97-AF65-F5344CB8AC3E}">
        <p14:creationId xmlns:p14="http://schemas.microsoft.com/office/powerpoint/2010/main" val="16954761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8E0B0320-F65D-4D68-B211-7B03B828624E}" type="datetime1">
              <a:rPr lang="fr-FR" smtClean="0"/>
              <a:t>12/06/2015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EA9F4C51-9251-4C52-B239-AB5C5E4D7B7B}" type="slidenum">
              <a:rPr lang="fr-FR" smtClean="0"/>
              <a:t>‹N°›</a:t>
            </a:fld>
            <a:endParaRPr lang="fr-FR"/>
          </a:p>
        </p:txBody>
      </p:sp>
    </p:spTree>
    <p:extLst>
      <p:ext uri="{BB962C8B-B14F-4D97-AF65-F5344CB8AC3E}">
        <p14:creationId xmlns:p14="http://schemas.microsoft.com/office/powerpoint/2010/main" val="26707406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fr-FR" smtClean="0"/>
              <a:t>Modifiez le style du titre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889C4081-7371-4FA8-A5A3-A9F1425C9D85}" type="datetime1">
              <a:rPr lang="fr-FR" smtClean="0"/>
              <a:t>12/06/2015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EA9F4C51-9251-4C52-B239-AB5C5E4D7B7B}" type="slidenum">
              <a:rPr lang="fr-FR" smtClean="0"/>
              <a:t>‹N°›</a:t>
            </a:fld>
            <a:endParaRPr lang="fr-FR"/>
          </a:p>
        </p:txBody>
      </p:sp>
    </p:spTree>
    <p:extLst>
      <p:ext uri="{BB962C8B-B14F-4D97-AF65-F5344CB8AC3E}">
        <p14:creationId xmlns:p14="http://schemas.microsoft.com/office/powerpoint/2010/main" val="30848149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fr-FR" smtClean="0"/>
              <a:t>Modifiez le style du titre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fr-FR" smtClean="0"/>
              <a:t>Modifiez les styles du texte du masque</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AF030B13-4E38-44F0-BC01-8CB34A67EE0C}" type="datetime1">
              <a:rPr lang="fr-FR" smtClean="0"/>
              <a:t>12/06/2015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EA9F4C51-9251-4C52-B239-AB5C5E4D7B7B}" type="slidenum">
              <a:rPr lang="fr-FR" smtClean="0"/>
              <a:t>‹N°›</a:t>
            </a:fld>
            <a:endParaRPr lang="fr-FR"/>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31562912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fr-FR" smtClean="0"/>
              <a:t>Modifiez le style du titre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AF30AF52-0AD2-4327-A7FD-6D7EA4C6587E}" type="datetime1">
              <a:rPr lang="fr-FR" smtClean="0"/>
              <a:t>12/06/2015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EA9F4C51-9251-4C52-B239-AB5C5E4D7B7B}" type="slidenum">
              <a:rPr lang="fr-FR" smtClean="0"/>
              <a:t>‹N°›</a:t>
            </a:fld>
            <a:endParaRPr lang="fr-FR"/>
          </a:p>
        </p:txBody>
      </p:sp>
    </p:spTree>
    <p:extLst>
      <p:ext uri="{BB962C8B-B14F-4D97-AF65-F5344CB8AC3E}">
        <p14:creationId xmlns:p14="http://schemas.microsoft.com/office/powerpoint/2010/main" val="1586638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onn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fr-FR" smtClean="0"/>
              <a:t>Modifiez le style du titre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38856CAA-D0B4-427F-AE5B-23332CC8C81E}" type="datetime1">
              <a:rPr lang="fr-FR" smtClean="0"/>
              <a:t>12/06/2015</a:t>
            </a:fld>
            <a:endParaRPr lang="fr-FR"/>
          </a:p>
        </p:txBody>
      </p:sp>
      <p:sp>
        <p:nvSpPr>
          <p:cNvPr id="4"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EA9F4C51-9251-4C52-B239-AB5C5E4D7B7B}" type="slidenum">
              <a:rPr lang="fr-FR" smtClean="0"/>
              <a:t>‹N°›</a:t>
            </a:fld>
            <a:endParaRPr lang="fr-FR"/>
          </a:p>
        </p:txBody>
      </p:sp>
    </p:spTree>
    <p:extLst>
      <p:ext uri="{BB962C8B-B14F-4D97-AF65-F5344CB8AC3E}">
        <p14:creationId xmlns:p14="http://schemas.microsoft.com/office/powerpoint/2010/main" val="3415521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onnes d’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fr-FR" smtClean="0"/>
              <a:t>Modifiez le style du titre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54B15DB5-735B-4669-AABB-0E05E62247B2}" type="datetime1">
              <a:rPr lang="fr-FR" smtClean="0"/>
              <a:t>12/06/2015</a:t>
            </a:fld>
            <a:endParaRPr lang="fr-FR"/>
          </a:p>
        </p:txBody>
      </p:sp>
      <p:sp>
        <p:nvSpPr>
          <p:cNvPr id="4"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EA9F4C51-9251-4C52-B239-AB5C5E4D7B7B}" type="slidenum">
              <a:rPr lang="fr-FR" smtClean="0"/>
              <a:t>‹N°›</a:t>
            </a:fld>
            <a:endParaRPr lang="fr-FR"/>
          </a:p>
        </p:txBody>
      </p:sp>
    </p:spTree>
    <p:extLst>
      <p:ext uri="{BB962C8B-B14F-4D97-AF65-F5344CB8AC3E}">
        <p14:creationId xmlns:p14="http://schemas.microsoft.com/office/powerpoint/2010/main" val="25462316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anchor="t" anchorCtr="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AE68E481-DE26-435A-9FB0-3166E2647E4E}" type="datetime1">
              <a:rPr lang="fr-FR" smtClean="0"/>
              <a:t>12/06/2015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EA9F4C51-9251-4C52-B239-AB5C5E4D7B7B}" type="slidenum">
              <a:rPr lang="fr-FR" smtClean="0"/>
              <a:t>‹N°›</a:t>
            </a:fld>
            <a:endParaRPr lang="fr-FR"/>
          </a:p>
        </p:txBody>
      </p:sp>
    </p:spTree>
    <p:extLst>
      <p:ext uri="{BB962C8B-B14F-4D97-AF65-F5344CB8AC3E}">
        <p14:creationId xmlns:p14="http://schemas.microsoft.com/office/powerpoint/2010/main" val="6716240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fr-FR" smtClean="0"/>
              <a:t>Modifiez le style du titre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D2C10E27-2078-4DA5-86A0-B38050251434}" type="datetime1">
              <a:rPr lang="fr-FR" smtClean="0"/>
              <a:t>12/06/2015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EA9F4C51-9251-4C52-B239-AB5C5E4D7B7B}" type="slidenum">
              <a:rPr lang="fr-FR" smtClean="0"/>
              <a:t>‹N°›</a:t>
            </a:fld>
            <a:endParaRPr lang="fr-FR"/>
          </a:p>
        </p:txBody>
      </p:sp>
    </p:spTree>
    <p:extLst>
      <p:ext uri="{BB962C8B-B14F-4D97-AF65-F5344CB8AC3E}">
        <p14:creationId xmlns:p14="http://schemas.microsoft.com/office/powerpoint/2010/main" val="20036083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fr-FR" smtClean="0"/>
              <a:t>Modifiez le style du titre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B7574B91-1394-4E36-BBCD-F466142BA619}" type="datetime1">
              <a:rPr lang="fr-FR" smtClean="0"/>
              <a:t>12/06/2015</a:t>
            </a:fld>
            <a:endParaRPr lang="fr-FR"/>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fr-FR"/>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EA9F4C51-9251-4C52-B239-AB5C5E4D7B7B}" type="slidenum">
              <a:rPr lang="fr-FR" smtClean="0"/>
              <a:t>‹N°›</a:t>
            </a:fld>
            <a:endParaRPr lang="fr-FR"/>
          </a:p>
        </p:txBody>
      </p:sp>
    </p:spTree>
    <p:extLst>
      <p:ext uri="{BB962C8B-B14F-4D97-AF65-F5344CB8AC3E}">
        <p14:creationId xmlns:p14="http://schemas.microsoft.com/office/powerpoint/2010/main" val="1330506881"/>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hf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smtClean="0">
                <a:effectLst>
                  <a:outerShdw blurRad="38100" dist="38100" dir="2700000" algn="tl">
                    <a:srgbClr val="000000">
                      <a:alpha val="43137"/>
                    </a:srgbClr>
                  </a:outerShdw>
                </a:effectLst>
              </a:rPr>
              <a:t>TAI D’ANALYSE DE DONNÉE</a:t>
            </a:r>
            <a:br>
              <a:rPr lang="fr-FR" dirty="0" smtClean="0">
                <a:effectLst>
                  <a:outerShdw blurRad="38100" dist="38100" dir="2700000" algn="tl">
                    <a:srgbClr val="000000">
                      <a:alpha val="43137"/>
                    </a:srgbClr>
                  </a:outerShdw>
                </a:effectLst>
              </a:rPr>
            </a:br>
            <a:endParaRPr lang="fr-FR" dirty="0">
              <a:effectLst>
                <a:outerShdw blurRad="38100" dist="38100" dir="2700000" algn="tl">
                  <a:srgbClr val="000000">
                    <a:alpha val="43137"/>
                  </a:srgbClr>
                </a:outerShdw>
              </a:effectLst>
            </a:endParaRPr>
          </a:p>
        </p:txBody>
      </p:sp>
      <p:sp>
        <p:nvSpPr>
          <p:cNvPr id="3" name="Sous-titre 2"/>
          <p:cNvSpPr>
            <a:spLocks noGrp="1"/>
          </p:cNvSpPr>
          <p:nvPr>
            <p:ph type="subTitle" idx="1"/>
          </p:nvPr>
        </p:nvSpPr>
        <p:spPr>
          <a:xfrm>
            <a:off x="1154955" y="4777379"/>
            <a:ext cx="8825658" cy="1510209"/>
          </a:xfrm>
        </p:spPr>
        <p:txBody>
          <a:bodyPr>
            <a:normAutofit fontScale="92500" lnSpcReduction="20000"/>
          </a:bodyPr>
          <a:lstStyle/>
          <a:p>
            <a:endParaRPr lang="fr-FR" dirty="0" smtClean="0">
              <a:effectLst>
                <a:outerShdw blurRad="38100" dist="38100" dir="2700000" algn="tl">
                  <a:srgbClr val="000000">
                    <a:alpha val="43137"/>
                  </a:srgbClr>
                </a:outerShdw>
              </a:effectLst>
            </a:endParaRPr>
          </a:p>
          <a:p>
            <a:r>
              <a:rPr lang="fr-FR" dirty="0" smtClean="0">
                <a:effectLst>
                  <a:outerShdw blurRad="38100" dist="38100" dir="2700000" algn="tl">
                    <a:srgbClr val="000000">
                      <a:alpha val="43137"/>
                    </a:srgbClr>
                  </a:outerShdw>
                </a:effectLst>
              </a:rPr>
              <a:t>Martin Prieur / Antoine Decoster / Abel Derderian</a:t>
            </a:r>
          </a:p>
          <a:p>
            <a:r>
              <a:rPr lang="fr-FR" dirty="0" smtClean="0">
                <a:effectLst>
                  <a:outerShdw blurRad="38100" dist="38100" dir="2700000" algn="tl">
                    <a:srgbClr val="000000">
                      <a:alpha val="43137"/>
                    </a:srgbClr>
                  </a:outerShdw>
                </a:effectLst>
              </a:rPr>
              <a:t>12/06/2015</a:t>
            </a:r>
          </a:p>
          <a:p>
            <a:r>
              <a:rPr lang="fr-FR" dirty="0" smtClean="0">
                <a:effectLst>
                  <a:outerShdw blurRad="38100" dist="38100" dir="2700000" algn="tl">
                    <a:srgbClr val="000000">
                      <a:alpha val="43137"/>
                    </a:srgbClr>
                  </a:outerShdw>
                </a:effectLst>
              </a:rPr>
              <a:t>Efrei – pl2 – m. Bertrand</a:t>
            </a:r>
            <a:endParaRPr lang="fr-FR" dirty="0">
              <a:effectLst>
                <a:outerShdw blurRad="38100" dist="38100" dir="2700000" algn="tl">
                  <a:srgbClr val="000000">
                    <a:alpha val="43137"/>
                  </a:srgbClr>
                </a:outerShdw>
              </a:effectLst>
            </a:endParaRPr>
          </a:p>
        </p:txBody>
      </p:sp>
      <p:sp>
        <p:nvSpPr>
          <p:cNvPr id="4" name="Espace réservé du numéro de diapositive 3"/>
          <p:cNvSpPr>
            <a:spLocks noGrp="1"/>
          </p:cNvSpPr>
          <p:nvPr>
            <p:ph type="sldNum" sz="quarter" idx="12"/>
          </p:nvPr>
        </p:nvSpPr>
        <p:spPr/>
        <p:txBody>
          <a:bodyPr/>
          <a:lstStyle/>
          <a:p>
            <a:fld id="{EA9F4C51-9251-4C52-B239-AB5C5E4D7B7B}" type="slidenum">
              <a:rPr lang="fr-FR" smtClean="0"/>
              <a:t>1</a:t>
            </a:fld>
            <a:endParaRPr lang="fr-FR"/>
          </a:p>
        </p:txBody>
      </p:sp>
    </p:spTree>
    <p:extLst>
      <p:ext uri="{BB962C8B-B14F-4D97-AF65-F5344CB8AC3E}">
        <p14:creationId xmlns:p14="http://schemas.microsoft.com/office/powerpoint/2010/main" val="35586192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effectLst>
                  <a:outerShdw blurRad="38100" dist="38100" dir="2700000" algn="tl">
                    <a:srgbClr val="000000">
                      <a:alpha val="43137"/>
                    </a:srgbClr>
                  </a:outerShdw>
                </a:effectLst>
              </a:rPr>
              <a:t>Index</a:t>
            </a:r>
            <a:endParaRPr lang="fr-FR" dirty="0">
              <a:effectLst>
                <a:outerShdw blurRad="38100" dist="38100" dir="2700000" algn="tl">
                  <a:srgbClr val="000000">
                    <a:alpha val="43137"/>
                  </a:srgbClr>
                </a:outerShdw>
              </a:effectLst>
            </a:endParaRPr>
          </a:p>
        </p:txBody>
      </p:sp>
      <p:sp>
        <p:nvSpPr>
          <p:cNvPr id="3" name="Espace réservé du contenu 2"/>
          <p:cNvSpPr>
            <a:spLocks noGrp="1"/>
          </p:cNvSpPr>
          <p:nvPr>
            <p:ph idx="1"/>
          </p:nvPr>
        </p:nvSpPr>
        <p:spPr/>
        <p:txBody>
          <a:bodyPr>
            <a:normAutofit/>
          </a:bodyPr>
          <a:lstStyle/>
          <a:p>
            <a:pPr marL="457200" indent="-457200">
              <a:buFont typeface="+mj-lt"/>
              <a:buAutoNum type="arabicPeriod"/>
            </a:pPr>
            <a:r>
              <a:rPr lang="fr-FR" sz="2400" dirty="0" smtClean="0">
                <a:effectLst>
                  <a:outerShdw blurRad="38100" dist="38100" dir="2700000" algn="tl">
                    <a:srgbClr val="000000">
                      <a:alpha val="43137"/>
                    </a:srgbClr>
                  </a:outerShdw>
                </a:effectLst>
              </a:rPr>
              <a:t>Introduction</a:t>
            </a:r>
            <a:r>
              <a:rPr lang="fr-FR" sz="2000" dirty="0" smtClean="0">
                <a:effectLst>
                  <a:outerShdw blurRad="38100" dist="38100" dir="2700000" algn="tl">
                    <a:srgbClr val="000000">
                      <a:alpha val="43137"/>
                    </a:srgbClr>
                  </a:outerShdw>
                </a:effectLst>
              </a:rPr>
              <a:t/>
            </a:r>
            <a:br>
              <a:rPr lang="fr-FR" sz="2000" dirty="0" smtClean="0">
                <a:effectLst>
                  <a:outerShdw blurRad="38100" dist="38100" dir="2700000" algn="tl">
                    <a:srgbClr val="000000">
                      <a:alpha val="43137"/>
                    </a:srgbClr>
                  </a:outerShdw>
                </a:effectLst>
              </a:rPr>
            </a:br>
            <a:endParaRPr lang="fr-FR" sz="2000" dirty="0" smtClean="0">
              <a:effectLst>
                <a:outerShdw blurRad="38100" dist="38100" dir="2700000" algn="tl">
                  <a:srgbClr val="000000">
                    <a:alpha val="43137"/>
                  </a:srgbClr>
                </a:outerShdw>
              </a:effectLst>
            </a:endParaRPr>
          </a:p>
          <a:p>
            <a:pPr marL="457200" indent="-457200">
              <a:buFont typeface="+mj-lt"/>
              <a:buAutoNum type="arabicPeriod"/>
            </a:pPr>
            <a:r>
              <a:rPr lang="fr-FR" sz="2400" dirty="0" smtClean="0">
                <a:effectLst>
                  <a:outerShdw blurRad="38100" dist="38100" dir="2700000" algn="tl">
                    <a:srgbClr val="000000">
                      <a:alpha val="43137"/>
                    </a:srgbClr>
                  </a:outerShdw>
                </a:effectLst>
              </a:rPr>
              <a:t>Calcul de l’Analyse en Composante Principale</a:t>
            </a:r>
            <a:br>
              <a:rPr lang="fr-FR" sz="2400" dirty="0" smtClean="0">
                <a:effectLst>
                  <a:outerShdw blurRad="38100" dist="38100" dir="2700000" algn="tl">
                    <a:srgbClr val="000000">
                      <a:alpha val="43137"/>
                    </a:srgbClr>
                  </a:outerShdw>
                </a:effectLst>
              </a:rPr>
            </a:br>
            <a:endParaRPr lang="fr-FR" sz="2400" dirty="0" smtClean="0">
              <a:effectLst>
                <a:outerShdw blurRad="38100" dist="38100" dir="2700000" algn="tl">
                  <a:srgbClr val="000000">
                    <a:alpha val="43137"/>
                  </a:srgbClr>
                </a:outerShdw>
              </a:effectLst>
            </a:endParaRPr>
          </a:p>
          <a:p>
            <a:pPr marL="457200" indent="-457200">
              <a:buFont typeface="+mj-lt"/>
              <a:buAutoNum type="arabicPeriod"/>
            </a:pPr>
            <a:r>
              <a:rPr lang="fr-FR" sz="2400" dirty="0" smtClean="0">
                <a:effectLst>
                  <a:outerShdw blurRad="38100" dist="38100" dir="2700000" algn="tl">
                    <a:srgbClr val="000000">
                      <a:alpha val="43137"/>
                    </a:srgbClr>
                  </a:outerShdw>
                </a:effectLst>
              </a:rPr>
              <a:t>Représentation graphique</a:t>
            </a:r>
            <a:br>
              <a:rPr lang="fr-FR" sz="2400" dirty="0" smtClean="0">
                <a:effectLst>
                  <a:outerShdw blurRad="38100" dist="38100" dir="2700000" algn="tl">
                    <a:srgbClr val="000000">
                      <a:alpha val="43137"/>
                    </a:srgbClr>
                  </a:outerShdw>
                </a:effectLst>
              </a:rPr>
            </a:br>
            <a:endParaRPr lang="fr-FR" sz="2400" dirty="0" smtClean="0">
              <a:effectLst>
                <a:outerShdw blurRad="38100" dist="38100" dir="2700000" algn="tl">
                  <a:srgbClr val="000000">
                    <a:alpha val="43137"/>
                  </a:srgbClr>
                </a:outerShdw>
              </a:effectLst>
            </a:endParaRPr>
          </a:p>
          <a:p>
            <a:pPr marL="457200" indent="-457200">
              <a:buFont typeface="+mj-lt"/>
              <a:buAutoNum type="arabicPeriod"/>
            </a:pPr>
            <a:r>
              <a:rPr lang="fr-FR" sz="2400" dirty="0" smtClean="0">
                <a:effectLst>
                  <a:outerShdw blurRad="38100" dist="38100" dir="2700000" algn="tl">
                    <a:srgbClr val="000000">
                      <a:alpha val="43137"/>
                    </a:srgbClr>
                  </a:outerShdw>
                </a:effectLst>
              </a:rPr>
              <a:t>Analyse</a:t>
            </a:r>
            <a:br>
              <a:rPr lang="fr-FR" sz="2400" dirty="0" smtClean="0">
                <a:effectLst>
                  <a:outerShdw blurRad="38100" dist="38100" dir="2700000" algn="tl">
                    <a:srgbClr val="000000">
                      <a:alpha val="43137"/>
                    </a:srgbClr>
                  </a:outerShdw>
                </a:effectLst>
              </a:rPr>
            </a:br>
            <a:endParaRPr lang="fr-FR" sz="2400" dirty="0" smtClean="0">
              <a:effectLst>
                <a:outerShdw blurRad="38100" dist="38100" dir="2700000" algn="tl">
                  <a:srgbClr val="000000">
                    <a:alpha val="43137"/>
                  </a:srgbClr>
                </a:outerShdw>
              </a:effectLst>
            </a:endParaRPr>
          </a:p>
          <a:p>
            <a:pPr marL="457200" indent="-457200">
              <a:buFont typeface="+mj-lt"/>
              <a:buAutoNum type="arabicPeriod"/>
            </a:pPr>
            <a:r>
              <a:rPr lang="fr-FR" sz="2400" dirty="0" smtClean="0">
                <a:effectLst>
                  <a:outerShdw blurRad="38100" dist="38100" dir="2700000" algn="tl">
                    <a:srgbClr val="000000">
                      <a:alpha val="43137"/>
                    </a:srgbClr>
                  </a:outerShdw>
                </a:effectLst>
              </a:rPr>
              <a:t>Conclusion et bilan personnel</a:t>
            </a:r>
            <a:endParaRPr lang="fr-FR" sz="2400" dirty="0">
              <a:effectLst>
                <a:outerShdw blurRad="38100" dist="38100" dir="2700000" algn="tl">
                  <a:srgbClr val="000000">
                    <a:alpha val="43137"/>
                  </a:srgbClr>
                </a:outerShdw>
              </a:effectLst>
            </a:endParaRPr>
          </a:p>
          <a:p>
            <a:pPr marL="857250" lvl="1" indent="-457200">
              <a:buFont typeface="+mj-lt"/>
              <a:buAutoNum type="arabicPeriod"/>
            </a:pPr>
            <a:endParaRPr lang="fr-FR" dirty="0"/>
          </a:p>
          <a:p>
            <a:pPr marL="857250" lvl="1" indent="-457200">
              <a:buFont typeface="+mj-lt"/>
              <a:buAutoNum type="arabicPeriod"/>
            </a:pPr>
            <a:endParaRPr lang="fr-FR" dirty="0" smtClean="0"/>
          </a:p>
        </p:txBody>
      </p:sp>
      <p:sp>
        <p:nvSpPr>
          <p:cNvPr id="4" name="Espace réservé du numéro de diapositive 3"/>
          <p:cNvSpPr>
            <a:spLocks noGrp="1"/>
          </p:cNvSpPr>
          <p:nvPr>
            <p:ph type="sldNum" sz="quarter" idx="12"/>
          </p:nvPr>
        </p:nvSpPr>
        <p:spPr/>
        <p:txBody>
          <a:bodyPr/>
          <a:lstStyle/>
          <a:p>
            <a:fld id="{EA9F4C51-9251-4C52-B239-AB5C5E4D7B7B}" type="slidenum">
              <a:rPr lang="fr-FR" smtClean="0"/>
              <a:t>2</a:t>
            </a:fld>
            <a:endParaRPr lang="fr-FR"/>
          </a:p>
        </p:txBody>
      </p:sp>
    </p:spTree>
    <p:extLst>
      <p:ext uri="{BB962C8B-B14F-4D97-AF65-F5344CB8AC3E}">
        <p14:creationId xmlns:p14="http://schemas.microsoft.com/office/powerpoint/2010/main" val="147325017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effectLst>
                  <a:outerShdw blurRad="38100" dist="38100" dir="2700000" algn="tl">
                    <a:srgbClr val="000000">
                      <a:alpha val="43137"/>
                    </a:srgbClr>
                  </a:outerShdw>
                </a:effectLst>
              </a:rPr>
              <a:t>Introduction</a:t>
            </a:r>
            <a:endParaRPr lang="fr-FR" dirty="0">
              <a:effectLst>
                <a:outerShdw blurRad="38100" dist="38100" dir="2700000" algn="tl">
                  <a:srgbClr val="000000">
                    <a:alpha val="43137"/>
                  </a:srgbClr>
                </a:outerShdw>
              </a:effectLst>
            </a:endParaRPr>
          </a:p>
        </p:txBody>
      </p:sp>
      <p:sp>
        <p:nvSpPr>
          <p:cNvPr id="3" name="Espace réservé du contenu 2"/>
          <p:cNvSpPr>
            <a:spLocks noGrp="1"/>
          </p:cNvSpPr>
          <p:nvPr>
            <p:ph idx="1"/>
          </p:nvPr>
        </p:nvSpPr>
        <p:spPr/>
        <p:txBody>
          <a:bodyPr/>
          <a:lstStyle/>
          <a:p>
            <a:r>
              <a:rPr lang="fr-FR" dirty="0" smtClean="0">
                <a:effectLst>
                  <a:outerShdw blurRad="38100" dist="38100" dir="2700000" algn="tl">
                    <a:srgbClr val="000000">
                      <a:alpha val="43137"/>
                    </a:srgbClr>
                  </a:outerShdw>
                </a:effectLst>
              </a:rPr>
              <a:t>Présentation du projet</a:t>
            </a:r>
            <a:br>
              <a:rPr lang="fr-FR" dirty="0" smtClean="0">
                <a:effectLst>
                  <a:outerShdw blurRad="38100" dist="38100" dir="2700000" algn="tl">
                    <a:srgbClr val="000000">
                      <a:alpha val="43137"/>
                    </a:srgbClr>
                  </a:outerShdw>
                </a:effectLst>
              </a:rPr>
            </a:br>
            <a:endParaRPr lang="fr-FR" dirty="0" smtClean="0">
              <a:effectLst>
                <a:outerShdw blurRad="38100" dist="38100" dir="2700000" algn="tl">
                  <a:srgbClr val="000000">
                    <a:alpha val="43137"/>
                  </a:srgbClr>
                </a:outerShdw>
              </a:effectLst>
            </a:endParaRPr>
          </a:p>
          <a:p>
            <a:r>
              <a:rPr lang="fr-FR" dirty="0" smtClean="0">
                <a:effectLst>
                  <a:outerShdw blurRad="38100" dist="38100" dir="2700000" algn="tl">
                    <a:srgbClr val="000000">
                      <a:alpha val="43137"/>
                    </a:srgbClr>
                  </a:outerShdw>
                </a:effectLst>
              </a:rPr>
              <a:t>Choix de notre étude : « Taux d’emploi par âge dans l’Union européenne de 2013 ».</a:t>
            </a:r>
            <a:r>
              <a:rPr lang="fr-FR" dirty="0">
                <a:effectLst>
                  <a:outerShdw blurRad="38100" dist="38100" dir="2700000" algn="tl">
                    <a:srgbClr val="000000">
                      <a:alpha val="43137"/>
                    </a:srgbClr>
                  </a:outerShdw>
                </a:effectLst>
              </a:rPr>
              <a:t/>
            </a:r>
            <a:br>
              <a:rPr lang="fr-FR" dirty="0">
                <a:effectLst>
                  <a:outerShdw blurRad="38100" dist="38100" dir="2700000" algn="tl">
                    <a:srgbClr val="000000">
                      <a:alpha val="43137"/>
                    </a:srgbClr>
                  </a:outerShdw>
                </a:effectLst>
              </a:rPr>
            </a:br>
            <a:endParaRPr lang="fr-FR" dirty="0" smtClean="0">
              <a:effectLst>
                <a:outerShdw blurRad="38100" dist="38100" dir="2700000" algn="tl">
                  <a:srgbClr val="000000">
                    <a:alpha val="43137"/>
                  </a:srgbClr>
                </a:outerShdw>
              </a:effectLst>
            </a:endParaRPr>
          </a:p>
          <a:p>
            <a:r>
              <a:rPr lang="fr-FR" dirty="0" smtClean="0">
                <a:effectLst>
                  <a:outerShdw blurRad="38100" dist="38100" dir="2700000" algn="tl">
                    <a:srgbClr val="000000">
                      <a:alpha val="43137"/>
                    </a:srgbClr>
                  </a:outerShdw>
                </a:effectLst>
              </a:rPr>
              <a:t>Choix de faire une ACP</a:t>
            </a:r>
          </a:p>
          <a:p>
            <a:pPr lvl="1"/>
            <a:r>
              <a:rPr lang="fr-FR" dirty="0" smtClean="0">
                <a:effectLst>
                  <a:outerShdw blurRad="38100" dist="38100" dir="2700000" algn="tl">
                    <a:srgbClr val="000000">
                      <a:alpha val="43137"/>
                    </a:srgbClr>
                  </a:outerShdw>
                </a:effectLst>
              </a:rPr>
              <a:t>Variables quantitatives</a:t>
            </a:r>
          </a:p>
          <a:p>
            <a:pPr lvl="1"/>
            <a:r>
              <a:rPr lang="fr-FR" dirty="0" smtClean="0">
                <a:effectLst>
                  <a:outerShdw blurRad="38100" dist="38100" dir="2700000" algn="tl">
                    <a:srgbClr val="000000">
                      <a:alpha val="43137"/>
                    </a:srgbClr>
                  </a:outerShdw>
                </a:effectLst>
              </a:rPr>
              <a:t>Variable d’importances similaire</a:t>
            </a:r>
          </a:p>
          <a:p>
            <a:pPr lvl="1"/>
            <a:endParaRPr lang="fr-FR" dirty="0" smtClean="0">
              <a:effectLst>
                <a:outerShdw blurRad="38100" dist="38100" dir="2700000" algn="tl">
                  <a:srgbClr val="000000">
                    <a:alpha val="43137"/>
                  </a:srgbClr>
                </a:outerShdw>
              </a:effectLst>
            </a:endParaRPr>
          </a:p>
          <a:p>
            <a:pPr marL="400050"/>
            <a:r>
              <a:rPr lang="fr-FR" dirty="0" smtClean="0">
                <a:effectLst>
                  <a:outerShdw blurRad="38100" dist="38100" dir="2700000" algn="tl">
                    <a:srgbClr val="000000">
                      <a:alpha val="43137"/>
                    </a:srgbClr>
                  </a:outerShdw>
                </a:effectLst>
              </a:rPr>
              <a:t>Source INSEE : 2010 à 2013</a:t>
            </a:r>
            <a:endParaRPr lang="fr-FR" dirty="0">
              <a:effectLst>
                <a:outerShdw blurRad="38100" dist="38100" dir="2700000" algn="tl">
                  <a:srgbClr val="000000">
                    <a:alpha val="43137"/>
                  </a:srgbClr>
                </a:outerShdw>
              </a:effectLst>
            </a:endParaRPr>
          </a:p>
          <a:p>
            <a:pPr marL="457200" lvl="1" indent="0">
              <a:buNone/>
            </a:pPr>
            <a:endParaRPr lang="fr-FR" dirty="0">
              <a:effectLst>
                <a:outerShdw blurRad="38100" dist="38100" dir="2700000" algn="tl">
                  <a:srgbClr val="000000">
                    <a:alpha val="43137"/>
                  </a:srgbClr>
                </a:outerShdw>
              </a:effectLst>
            </a:endParaRPr>
          </a:p>
        </p:txBody>
      </p:sp>
      <p:sp>
        <p:nvSpPr>
          <p:cNvPr id="4" name="Espace réservé du numéro de diapositive 3"/>
          <p:cNvSpPr>
            <a:spLocks noGrp="1"/>
          </p:cNvSpPr>
          <p:nvPr>
            <p:ph type="sldNum" sz="quarter" idx="12"/>
          </p:nvPr>
        </p:nvSpPr>
        <p:spPr/>
        <p:txBody>
          <a:bodyPr/>
          <a:lstStyle/>
          <a:p>
            <a:fld id="{EA9F4C51-9251-4C52-B239-AB5C5E4D7B7B}" type="slidenum">
              <a:rPr lang="fr-FR" smtClean="0"/>
              <a:t>3</a:t>
            </a:fld>
            <a:endParaRPr lang="fr-FR"/>
          </a:p>
        </p:txBody>
      </p:sp>
    </p:spTree>
    <p:extLst>
      <p:ext uri="{BB962C8B-B14F-4D97-AF65-F5344CB8AC3E}">
        <p14:creationId xmlns:p14="http://schemas.microsoft.com/office/powerpoint/2010/main" val="245592651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effectLst>
                  <a:outerShdw blurRad="38100" dist="38100" dir="2700000" algn="tl">
                    <a:srgbClr val="000000">
                      <a:alpha val="43137"/>
                    </a:srgbClr>
                  </a:outerShdw>
                </a:effectLst>
              </a:rPr>
              <a:t>Notre tableau</a:t>
            </a:r>
            <a:endParaRPr lang="fr-FR" dirty="0">
              <a:effectLst>
                <a:outerShdw blurRad="38100" dist="38100" dir="2700000" algn="tl">
                  <a:srgbClr val="000000">
                    <a:alpha val="43137"/>
                  </a:srgbClr>
                </a:outerShdw>
              </a:effectLst>
            </a:endParaRPr>
          </a:p>
        </p:txBody>
      </p:sp>
      <p:sp>
        <p:nvSpPr>
          <p:cNvPr id="3" name="Espace réservé du contenu 2"/>
          <p:cNvSpPr>
            <a:spLocks noGrp="1"/>
          </p:cNvSpPr>
          <p:nvPr>
            <p:ph idx="1"/>
          </p:nvPr>
        </p:nvSpPr>
        <p:spPr/>
        <p:txBody>
          <a:bodyPr/>
          <a:lstStyle/>
          <a:p>
            <a:r>
              <a:rPr lang="fr-FR" dirty="0" smtClean="0"/>
              <a:t>Cf. page </a:t>
            </a:r>
            <a:endParaRPr lang="fr-FR" dirty="0"/>
          </a:p>
        </p:txBody>
      </p:sp>
      <p:sp>
        <p:nvSpPr>
          <p:cNvPr id="4" name="Espace réservé du numéro de diapositive 3"/>
          <p:cNvSpPr>
            <a:spLocks noGrp="1"/>
          </p:cNvSpPr>
          <p:nvPr>
            <p:ph type="sldNum" sz="quarter" idx="12"/>
          </p:nvPr>
        </p:nvSpPr>
        <p:spPr/>
        <p:txBody>
          <a:bodyPr/>
          <a:lstStyle/>
          <a:p>
            <a:fld id="{EA9F4C51-9251-4C52-B239-AB5C5E4D7B7B}" type="slidenum">
              <a:rPr lang="fr-FR" smtClean="0"/>
              <a:t>4</a:t>
            </a:fld>
            <a:endParaRPr lang="fr-FR"/>
          </a:p>
        </p:txBody>
      </p:sp>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578" y="1489994"/>
            <a:ext cx="12007502" cy="525044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93301688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effectLst>
                  <a:outerShdw blurRad="38100" dist="38100" dir="2700000" algn="tl">
                    <a:srgbClr val="000000">
                      <a:alpha val="43137"/>
                    </a:srgbClr>
                  </a:outerShdw>
                </a:effectLst>
              </a:rPr>
              <a:t>Matrice de corrélation</a:t>
            </a:r>
            <a:endParaRPr lang="fr-FR" dirty="0">
              <a:effectLst>
                <a:outerShdw blurRad="38100" dist="38100" dir="2700000" algn="tl">
                  <a:srgbClr val="000000">
                    <a:alpha val="43137"/>
                  </a:srgbClr>
                </a:outerShdw>
              </a:effectLst>
            </a:endParaRPr>
          </a:p>
        </p:txBody>
      </p:sp>
      <p:pic>
        <p:nvPicPr>
          <p:cNvPr id="5" name="Espace réservé du contenu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8377" y="1497873"/>
            <a:ext cx="12026537" cy="5272945"/>
          </a:xfrm>
        </p:spPr>
      </p:pic>
      <p:sp>
        <p:nvSpPr>
          <p:cNvPr id="4" name="Espace réservé du numéro de diapositive 3"/>
          <p:cNvSpPr>
            <a:spLocks noGrp="1"/>
          </p:cNvSpPr>
          <p:nvPr>
            <p:ph type="sldNum" sz="quarter" idx="12"/>
          </p:nvPr>
        </p:nvSpPr>
        <p:spPr/>
        <p:txBody>
          <a:bodyPr/>
          <a:lstStyle/>
          <a:p>
            <a:fld id="{EA9F4C51-9251-4C52-B239-AB5C5E4D7B7B}" type="slidenum">
              <a:rPr lang="fr-FR" smtClean="0"/>
              <a:t>5</a:t>
            </a:fld>
            <a:endParaRPr lang="fr-FR"/>
          </a:p>
        </p:txBody>
      </p:sp>
    </p:spTree>
    <p:extLst>
      <p:ext uri="{BB962C8B-B14F-4D97-AF65-F5344CB8AC3E}">
        <p14:creationId xmlns:p14="http://schemas.microsoft.com/office/powerpoint/2010/main" val="325615375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effectLst>
                  <a:outerShdw blurRad="38100" dist="38100" dir="2700000" algn="tl">
                    <a:srgbClr val="000000">
                      <a:alpha val="43137"/>
                    </a:srgbClr>
                  </a:outerShdw>
                </a:effectLst>
              </a:rPr>
              <a:t>Calcul des valeurs propres</a:t>
            </a:r>
            <a:endParaRPr lang="fr-FR" dirty="0">
              <a:effectLst>
                <a:outerShdw blurRad="38100" dist="38100" dir="2700000" algn="tl">
                  <a:srgbClr val="000000">
                    <a:alpha val="43137"/>
                  </a:srgbClr>
                </a:outerShdw>
              </a:effectLst>
            </a:endParaRPr>
          </a:p>
        </p:txBody>
      </p:sp>
      <p:pic>
        <p:nvPicPr>
          <p:cNvPr id="5" name="Espace réservé du contenu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3150" y="2020389"/>
            <a:ext cx="11857935" cy="4589417"/>
          </a:xfrm>
          <a:prstGeom prst="rect">
            <a:avLst/>
          </a:prstGeom>
          <a:ln>
            <a:noFill/>
          </a:ln>
          <a:effectLst>
            <a:outerShdw blurRad="190500" algn="tl" rotWithShape="0">
              <a:srgbClr val="000000">
                <a:alpha val="70000"/>
              </a:srgbClr>
            </a:outerShdw>
          </a:effectLst>
        </p:spPr>
      </p:pic>
      <p:sp>
        <p:nvSpPr>
          <p:cNvPr id="4" name="Espace réservé du numéro de diapositive 3"/>
          <p:cNvSpPr>
            <a:spLocks noGrp="1"/>
          </p:cNvSpPr>
          <p:nvPr>
            <p:ph type="sldNum" sz="quarter" idx="12"/>
          </p:nvPr>
        </p:nvSpPr>
        <p:spPr/>
        <p:txBody>
          <a:bodyPr/>
          <a:lstStyle/>
          <a:p>
            <a:fld id="{EA9F4C51-9251-4C52-B239-AB5C5E4D7B7B}" type="slidenum">
              <a:rPr lang="fr-FR" smtClean="0"/>
              <a:t>6</a:t>
            </a:fld>
            <a:endParaRPr lang="fr-FR"/>
          </a:p>
        </p:txBody>
      </p:sp>
    </p:spTree>
    <p:extLst>
      <p:ext uri="{BB962C8B-B14F-4D97-AF65-F5344CB8AC3E}">
        <p14:creationId xmlns:p14="http://schemas.microsoft.com/office/powerpoint/2010/main" val="158605770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effectLst>
                  <a:outerShdw blurRad="38100" dist="38100" dir="2700000" algn="tl">
                    <a:srgbClr val="000000">
                      <a:alpha val="43137"/>
                    </a:srgbClr>
                  </a:outerShdw>
                </a:effectLst>
              </a:rPr>
              <a:t>Calcul des valeurs propres</a:t>
            </a:r>
            <a:endParaRPr lang="fr-FR" dirty="0">
              <a:effectLst>
                <a:outerShdw blurRad="38100" dist="38100" dir="2700000" algn="tl">
                  <a:srgbClr val="000000">
                    <a:alpha val="43137"/>
                  </a:srgbClr>
                </a:outerShdw>
              </a:effectLst>
            </a:endParaRPr>
          </a:p>
        </p:txBody>
      </p:sp>
      <p:sp>
        <p:nvSpPr>
          <p:cNvPr id="4" name="Espace réservé du numéro de diapositive 3"/>
          <p:cNvSpPr>
            <a:spLocks noGrp="1"/>
          </p:cNvSpPr>
          <p:nvPr>
            <p:ph type="sldNum" sz="quarter" idx="12"/>
          </p:nvPr>
        </p:nvSpPr>
        <p:spPr/>
        <p:txBody>
          <a:bodyPr/>
          <a:lstStyle/>
          <a:p>
            <a:fld id="{EA9F4C51-9251-4C52-B239-AB5C5E4D7B7B}" type="slidenum">
              <a:rPr lang="fr-FR" smtClean="0"/>
              <a:t>7</a:t>
            </a:fld>
            <a:endParaRPr lang="fr-FR"/>
          </a:p>
        </p:txBody>
      </p:sp>
      <p:pic>
        <p:nvPicPr>
          <p:cNvPr id="7" name="Espace réservé du contenu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46111" y="3151219"/>
            <a:ext cx="11306402" cy="2056508"/>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97944881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effectLst>
                  <a:outerShdw blurRad="38100" dist="38100" dir="2700000" algn="tl">
                    <a:srgbClr val="000000">
                      <a:alpha val="43137"/>
                    </a:srgbClr>
                  </a:outerShdw>
                </a:effectLst>
              </a:rPr>
              <a:t>Calcul des vecteurs propres</a:t>
            </a:r>
            <a:endParaRPr lang="fr-FR" dirty="0">
              <a:effectLst>
                <a:outerShdw blurRad="38100" dist="38100" dir="2700000" algn="tl">
                  <a:srgbClr val="000000">
                    <a:alpha val="43137"/>
                  </a:srgbClr>
                </a:outerShdw>
              </a:effectLst>
            </a:endParaRPr>
          </a:p>
        </p:txBody>
      </p:sp>
      <p:pic>
        <p:nvPicPr>
          <p:cNvPr id="5" name="Espace réservé du contenu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8958" y="1985554"/>
            <a:ext cx="11739792" cy="4101737"/>
          </a:xfrm>
          <a:prstGeom prst="rect">
            <a:avLst/>
          </a:prstGeom>
          <a:ln>
            <a:noFill/>
          </a:ln>
          <a:effectLst>
            <a:outerShdw blurRad="190500" algn="tl" rotWithShape="0">
              <a:srgbClr val="000000">
                <a:alpha val="70000"/>
              </a:srgbClr>
            </a:outerShdw>
          </a:effectLst>
        </p:spPr>
      </p:pic>
      <p:sp>
        <p:nvSpPr>
          <p:cNvPr id="4" name="Espace réservé du numéro de diapositive 3"/>
          <p:cNvSpPr>
            <a:spLocks noGrp="1"/>
          </p:cNvSpPr>
          <p:nvPr>
            <p:ph type="sldNum" sz="quarter" idx="12"/>
          </p:nvPr>
        </p:nvSpPr>
        <p:spPr/>
        <p:txBody>
          <a:bodyPr/>
          <a:lstStyle/>
          <a:p>
            <a:fld id="{EA9F4C51-9251-4C52-B239-AB5C5E4D7B7B}" type="slidenum">
              <a:rPr lang="fr-FR" smtClean="0"/>
              <a:t>8</a:t>
            </a:fld>
            <a:endParaRPr lang="fr-FR"/>
          </a:p>
        </p:txBody>
      </p:sp>
    </p:spTree>
    <p:extLst>
      <p:ext uri="{BB962C8B-B14F-4D97-AF65-F5344CB8AC3E}">
        <p14:creationId xmlns:p14="http://schemas.microsoft.com/office/powerpoint/2010/main" val="167504363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effectLst>
                  <a:outerShdw blurRad="38100" dist="38100" dir="2700000" algn="tl">
                    <a:srgbClr val="000000">
                      <a:alpha val="43137"/>
                    </a:srgbClr>
                  </a:outerShdw>
                </a:effectLst>
              </a:rPr>
              <a:t>Calcul des coordonnées des points</a:t>
            </a:r>
            <a:endParaRPr lang="fr-FR" dirty="0">
              <a:effectLst>
                <a:outerShdw blurRad="38100" dist="38100" dir="2700000" algn="tl">
                  <a:srgbClr val="000000">
                    <a:alpha val="43137"/>
                  </a:srgbClr>
                </a:outerShdw>
              </a:effectLst>
            </a:endParaRPr>
          </a:p>
        </p:txBody>
      </p:sp>
      <p:pic>
        <p:nvPicPr>
          <p:cNvPr id="5" name="Espace réservé du contenu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6093" y="2360023"/>
            <a:ext cx="11460082" cy="4119154"/>
          </a:xfrm>
        </p:spPr>
      </p:pic>
      <p:sp>
        <p:nvSpPr>
          <p:cNvPr id="4" name="Espace réservé du numéro de diapositive 3"/>
          <p:cNvSpPr>
            <a:spLocks noGrp="1"/>
          </p:cNvSpPr>
          <p:nvPr>
            <p:ph type="sldNum" sz="quarter" idx="12"/>
          </p:nvPr>
        </p:nvSpPr>
        <p:spPr/>
        <p:txBody>
          <a:bodyPr/>
          <a:lstStyle/>
          <a:p>
            <a:fld id="{EA9F4C51-9251-4C52-B239-AB5C5E4D7B7B}" type="slidenum">
              <a:rPr lang="fr-FR" smtClean="0"/>
              <a:t>9</a:t>
            </a:fld>
            <a:endParaRPr lang="fr-FR"/>
          </a:p>
        </p:txBody>
      </p:sp>
    </p:spTree>
    <p:extLst>
      <p:ext uri="{BB962C8B-B14F-4D97-AF65-F5344CB8AC3E}">
        <p14:creationId xmlns:p14="http://schemas.microsoft.com/office/powerpoint/2010/main" val="207713509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effectLst>
                  <a:outerShdw blurRad="38100" dist="38100" dir="2700000" algn="tl">
                    <a:srgbClr val="000000">
                      <a:alpha val="43137"/>
                    </a:srgbClr>
                  </a:outerShdw>
                </a:effectLst>
              </a:rPr>
              <a:t>Obtention des coordonnées</a:t>
            </a:r>
            <a:endParaRPr lang="fr-FR" dirty="0">
              <a:effectLst>
                <a:outerShdw blurRad="38100" dist="38100" dir="2700000" algn="tl">
                  <a:srgbClr val="000000">
                    <a:alpha val="43137"/>
                  </a:srgbClr>
                </a:outerShdw>
              </a:effectLst>
            </a:endParaRPr>
          </a:p>
        </p:txBody>
      </p:sp>
      <p:pic>
        <p:nvPicPr>
          <p:cNvPr id="5" name="Espace réservé du contenu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63540" y="2525486"/>
            <a:ext cx="5756957" cy="3211167"/>
          </a:xfrm>
          <a:prstGeom prst="rect">
            <a:avLst/>
          </a:prstGeom>
          <a:ln>
            <a:noFill/>
          </a:ln>
          <a:effectLst>
            <a:outerShdw blurRad="190500" algn="tl" rotWithShape="0">
              <a:srgbClr val="000000">
                <a:alpha val="70000"/>
              </a:srgbClr>
            </a:outerShdw>
          </a:effectLst>
        </p:spPr>
      </p:pic>
      <p:sp>
        <p:nvSpPr>
          <p:cNvPr id="4" name="Espace réservé du numéro de diapositive 3"/>
          <p:cNvSpPr>
            <a:spLocks noGrp="1"/>
          </p:cNvSpPr>
          <p:nvPr>
            <p:ph type="sldNum" sz="quarter" idx="12"/>
          </p:nvPr>
        </p:nvSpPr>
        <p:spPr/>
        <p:txBody>
          <a:bodyPr/>
          <a:lstStyle/>
          <a:p>
            <a:fld id="{EA9F4C51-9251-4C52-B239-AB5C5E4D7B7B}" type="slidenum">
              <a:rPr lang="fr-FR" smtClean="0"/>
              <a:t>10</a:t>
            </a:fld>
            <a:endParaRPr lang="fr-FR"/>
          </a:p>
        </p:txBody>
      </p:sp>
    </p:spTree>
    <p:extLst>
      <p:ext uri="{BB962C8B-B14F-4D97-AF65-F5344CB8AC3E}">
        <p14:creationId xmlns:p14="http://schemas.microsoft.com/office/powerpoint/2010/main" val="214280265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effectLst>
                  <a:outerShdw blurRad="38100" dist="38100" dir="2700000" algn="tl">
                    <a:srgbClr val="000000">
                      <a:alpha val="43137"/>
                    </a:srgbClr>
                  </a:outerShdw>
                </a:effectLst>
              </a:rPr>
              <a:t>Représentation graphique</a:t>
            </a:r>
            <a:endParaRPr lang="fr-FR" dirty="0">
              <a:effectLst>
                <a:outerShdw blurRad="38100" dist="38100" dir="2700000" algn="tl">
                  <a:srgbClr val="000000">
                    <a:alpha val="43137"/>
                  </a:srgbClr>
                </a:outerShdw>
              </a:effectLst>
            </a:endParaRPr>
          </a:p>
        </p:txBody>
      </p:sp>
      <p:pic>
        <p:nvPicPr>
          <p:cNvPr id="5" name="Espace réservé du contenu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557678" y="2148891"/>
            <a:ext cx="4038420" cy="4195762"/>
          </a:xfrm>
          <a:prstGeom prst="rect">
            <a:avLst/>
          </a:prstGeom>
          <a:ln>
            <a:noFill/>
          </a:ln>
          <a:effectLst>
            <a:outerShdw blurRad="292100" dist="139700" dir="2700000" algn="tl" rotWithShape="0">
              <a:srgbClr val="333333">
                <a:alpha val="65000"/>
              </a:srgbClr>
            </a:outerShdw>
          </a:effectLst>
        </p:spPr>
      </p:pic>
      <p:sp>
        <p:nvSpPr>
          <p:cNvPr id="4" name="Espace réservé du numéro de diapositive 3"/>
          <p:cNvSpPr>
            <a:spLocks noGrp="1"/>
          </p:cNvSpPr>
          <p:nvPr>
            <p:ph type="sldNum" sz="quarter" idx="12"/>
          </p:nvPr>
        </p:nvSpPr>
        <p:spPr/>
        <p:txBody>
          <a:bodyPr/>
          <a:lstStyle/>
          <a:p>
            <a:fld id="{EA9F4C51-9251-4C52-B239-AB5C5E4D7B7B}" type="slidenum">
              <a:rPr lang="fr-FR" smtClean="0"/>
              <a:t>11</a:t>
            </a:fld>
            <a:endParaRPr lang="fr-FR"/>
          </a:p>
        </p:txBody>
      </p:sp>
    </p:spTree>
    <p:extLst>
      <p:ext uri="{BB962C8B-B14F-4D97-AF65-F5344CB8AC3E}">
        <p14:creationId xmlns:p14="http://schemas.microsoft.com/office/powerpoint/2010/main" val="2108004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effectLst>
                  <a:outerShdw blurRad="38100" dist="38100" dir="2700000" algn="tl">
                    <a:srgbClr val="000000">
                      <a:alpha val="43137"/>
                    </a:srgbClr>
                  </a:outerShdw>
                </a:effectLst>
              </a:rPr>
              <a:t>Matrice des coordonnées</a:t>
            </a:r>
            <a:endParaRPr lang="fr-FR" dirty="0">
              <a:effectLst>
                <a:outerShdw blurRad="38100" dist="38100" dir="2700000" algn="tl">
                  <a:srgbClr val="000000">
                    <a:alpha val="43137"/>
                  </a:srgbClr>
                </a:outerShdw>
              </a:effectLst>
            </a:endParaRPr>
          </a:p>
        </p:txBody>
      </p:sp>
      <p:pic>
        <p:nvPicPr>
          <p:cNvPr id="5" name="Espace réservé du contenu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03313" y="2331874"/>
            <a:ext cx="8947150" cy="3637290"/>
          </a:xfrm>
          <a:prstGeom prst="rect">
            <a:avLst/>
          </a:prstGeom>
          <a:ln>
            <a:noFill/>
          </a:ln>
          <a:effectLst>
            <a:outerShdw blurRad="190500" algn="tl" rotWithShape="0">
              <a:srgbClr val="000000">
                <a:alpha val="70000"/>
              </a:srgbClr>
            </a:outerShdw>
          </a:effectLst>
        </p:spPr>
      </p:pic>
      <p:sp>
        <p:nvSpPr>
          <p:cNvPr id="4" name="Espace réservé du numéro de diapositive 3"/>
          <p:cNvSpPr>
            <a:spLocks noGrp="1"/>
          </p:cNvSpPr>
          <p:nvPr>
            <p:ph type="sldNum" sz="quarter" idx="12"/>
          </p:nvPr>
        </p:nvSpPr>
        <p:spPr/>
        <p:txBody>
          <a:bodyPr/>
          <a:lstStyle/>
          <a:p>
            <a:fld id="{EA9F4C51-9251-4C52-B239-AB5C5E4D7B7B}" type="slidenum">
              <a:rPr lang="fr-FR" smtClean="0"/>
              <a:t>12</a:t>
            </a:fld>
            <a:endParaRPr lang="fr-FR"/>
          </a:p>
        </p:txBody>
      </p:sp>
    </p:spTree>
    <p:extLst>
      <p:ext uri="{BB962C8B-B14F-4D97-AF65-F5344CB8AC3E}">
        <p14:creationId xmlns:p14="http://schemas.microsoft.com/office/powerpoint/2010/main" val="117910023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effectLst>
                  <a:outerShdw blurRad="38100" dist="38100" dir="2700000" algn="tl">
                    <a:srgbClr val="000000">
                      <a:alpha val="43137"/>
                    </a:srgbClr>
                  </a:outerShdw>
                </a:effectLst>
              </a:rPr>
              <a:t>Représentations graphiques</a:t>
            </a:r>
            <a:endParaRPr lang="fr-FR" dirty="0">
              <a:effectLst>
                <a:outerShdw blurRad="38100" dist="38100" dir="2700000" algn="tl">
                  <a:srgbClr val="000000">
                    <a:alpha val="43137"/>
                  </a:srgbClr>
                </a:outerShdw>
              </a:effectLst>
            </a:endParaRPr>
          </a:p>
        </p:txBody>
      </p:sp>
      <p:pic>
        <p:nvPicPr>
          <p:cNvPr id="5" name="Espace réservé du contenu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46111" y="1962486"/>
            <a:ext cx="4934580" cy="4195762"/>
          </a:xfrm>
          <a:prstGeom prst="rect">
            <a:avLst/>
          </a:prstGeom>
          <a:ln>
            <a:noFill/>
          </a:ln>
          <a:effectLst>
            <a:outerShdw blurRad="292100" dist="139700" dir="2700000" algn="tl" rotWithShape="0">
              <a:srgbClr val="333333">
                <a:alpha val="65000"/>
              </a:srgbClr>
            </a:outerShdw>
          </a:effectLst>
        </p:spPr>
      </p:pic>
      <p:sp>
        <p:nvSpPr>
          <p:cNvPr id="4" name="Espace réservé du numéro de diapositive 3"/>
          <p:cNvSpPr>
            <a:spLocks noGrp="1"/>
          </p:cNvSpPr>
          <p:nvPr>
            <p:ph type="sldNum" sz="quarter" idx="12"/>
          </p:nvPr>
        </p:nvSpPr>
        <p:spPr/>
        <p:txBody>
          <a:bodyPr/>
          <a:lstStyle/>
          <a:p>
            <a:fld id="{EA9F4C51-9251-4C52-B239-AB5C5E4D7B7B}" type="slidenum">
              <a:rPr lang="fr-FR" smtClean="0"/>
              <a:t>13</a:t>
            </a:fld>
            <a:endParaRPr lang="fr-FR"/>
          </a:p>
        </p:txBody>
      </p:sp>
      <p:pic>
        <p:nvPicPr>
          <p:cNvPr id="6" name="Imag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03674" y="1962487"/>
            <a:ext cx="5134692" cy="419576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30533793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effectLst>
                  <a:outerShdw blurRad="38100" dist="38100" dir="2700000" algn="tl">
                    <a:srgbClr val="000000">
                      <a:alpha val="43137"/>
                    </a:srgbClr>
                  </a:outerShdw>
                </a:effectLst>
              </a:rPr>
              <a:t>Interprétation</a:t>
            </a:r>
            <a:endParaRPr lang="fr-FR" dirty="0">
              <a:effectLst>
                <a:outerShdw blurRad="38100" dist="38100" dir="2700000" algn="tl">
                  <a:srgbClr val="000000">
                    <a:alpha val="43137"/>
                  </a:srgbClr>
                </a:outerShdw>
              </a:effectLst>
            </a:endParaRPr>
          </a:p>
        </p:txBody>
      </p:sp>
      <p:sp>
        <p:nvSpPr>
          <p:cNvPr id="3" name="Espace réservé du contenu 2"/>
          <p:cNvSpPr>
            <a:spLocks noGrp="1"/>
          </p:cNvSpPr>
          <p:nvPr>
            <p:ph idx="1"/>
          </p:nvPr>
        </p:nvSpPr>
        <p:spPr>
          <a:xfrm>
            <a:off x="167425" y="2052918"/>
            <a:ext cx="11835685" cy="4195481"/>
          </a:xfrm>
        </p:spPr>
        <p:txBody>
          <a:bodyPr>
            <a:noAutofit/>
          </a:bodyPr>
          <a:lstStyle/>
          <a:p>
            <a:r>
              <a:rPr lang="fr-FR" sz="2400" b="1" dirty="0" smtClean="0">
                <a:solidFill>
                  <a:schemeClr val="accent4">
                    <a:lumMod val="60000"/>
                    <a:lumOff val="40000"/>
                  </a:schemeClr>
                </a:solidFill>
                <a:effectLst>
                  <a:outerShdw blurRad="38100" dist="38100" dir="2700000" algn="tl">
                    <a:srgbClr val="000000">
                      <a:alpha val="43137"/>
                    </a:srgbClr>
                  </a:outerShdw>
                </a:effectLst>
              </a:rPr>
              <a:t>Axe 2 :</a:t>
            </a:r>
            <a:r>
              <a:rPr lang="fr-FR" sz="2400" dirty="0" smtClean="0">
                <a:effectLst>
                  <a:outerShdw blurRad="38100" dist="38100" dir="2700000" algn="tl">
                    <a:srgbClr val="000000">
                      <a:alpha val="43137"/>
                    </a:srgbClr>
                  </a:outerShdw>
                </a:effectLst>
              </a:rPr>
              <a:t/>
            </a:r>
            <a:br>
              <a:rPr lang="fr-FR" sz="2400" dirty="0" smtClean="0">
                <a:effectLst>
                  <a:outerShdw blurRad="38100" dist="38100" dir="2700000" algn="tl">
                    <a:srgbClr val="000000">
                      <a:alpha val="43137"/>
                    </a:srgbClr>
                  </a:outerShdw>
                </a:effectLst>
              </a:rPr>
            </a:br>
            <a:r>
              <a:rPr lang="fr-FR" sz="2400" dirty="0" smtClean="0">
                <a:effectLst>
                  <a:outerShdw blurRad="38100" dist="38100" dir="2700000" algn="tl">
                    <a:srgbClr val="000000">
                      <a:alpha val="43137"/>
                    </a:srgbClr>
                  </a:outerShdw>
                </a:effectLst>
              </a:rPr>
              <a:t>L’axe </a:t>
            </a:r>
            <a:r>
              <a:rPr lang="fr-FR" sz="2400" dirty="0">
                <a:effectLst>
                  <a:outerShdw blurRad="38100" dist="38100" dir="2700000" algn="tl">
                    <a:srgbClr val="000000">
                      <a:alpha val="43137"/>
                    </a:srgbClr>
                  </a:outerShdw>
                </a:effectLst>
              </a:rPr>
              <a:t>2 oppose les pays d’Europe centrale, où le taux d’embauche des personnes entre 25 et 54 ans est élevé, aux pays comme la Suède, où les 55-64 sont très largement embauchés. </a:t>
            </a:r>
            <a:r>
              <a:rPr lang="fr-FR" sz="2400" dirty="0" smtClean="0">
                <a:effectLst>
                  <a:outerShdw blurRad="38100" dist="38100" dir="2700000" algn="tl">
                    <a:srgbClr val="000000">
                      <a:alpha val="43137"/>
                    </a:srgbClr>
                  </a:outerShdw>
                </a:effectLst>
              </a:rPr>
              <a:t/>
            </a:r>
            <a:br>
              <a:rPr lang="fr-FR" sz="2400" dirty="0" smtClean="0">
                <a:effectLst>
                  <a:outerShdw blurRad="38100" dist="38100" dir="2700000" algn="tl">
                    <a:srgbClr val="000000">
                      <a:alpha val="43137"/>
                    </a:srgbClr>
                  </a:outerShdw>
                </a:effectLst>
              </a:rPr>
            </a:br>
            <a:endParaRPr lang="fr-FR" sz="2400" dirty="0" smtClean="0">
              <a:effectLst>
                <a:outerShdw blurRad="38100" dist="38100" dir="2700000" algn="tl">
                  <a:srgbClr val="000000">
                    <a:alpha val="43137"/>
                  </a:srgbClr>
                </a:outerShdw>
              </a:effectLst>
            </a:endParaRPr>
          </a:p>
          <a:p>
            <a:r>
              <a:rPr lang="fr-FR" sz="2400" b="1" dirty="0" smtClean="0">
                <a:solidFill>
                  <a:schemeClr val="accent4">
                    <a:lumMod val="60000"/>
                    <a:lumOff val="40000"/>
                  </a:schemeClr>
                </a:solidFill>
                <a:effectLst>
                  <a:outerShdw blurRad="38100" dist="38100" dir="2700000" algn="tl">
                    <a:srgbClr val="000000">
                      <a:alpha val="43137"/>
                    </a:srgbClr>
                  </a:outerShdw>
                </a:effectLst>
              </a:rPr>
              <a:t>Axe 3 :</a:t>
            </a:r>
            <a:r>
              <a:rPr lang="fr-FR" sz="2400" dirty="0" smtClean="0">
                <a:effectLst>
                  <a:outerShdw blurRad="38100" dist="38100" dir="2700000" algn="tl">
                    <a:srgbClr val="000000">
                      <a:alpha val="43137"/>
                    </a:srgbClr>
                  </a:outerShdw>
                </a:effectLst>
              </a:rPr>
              <a:t/>
            </a:r>
            <a:br>
              <a:rPr lang="fr-FR" sz="2400" dirty="0" smtClean="0">
                <a:effectLst>
                  <a:outerShdw blurRad="38100" dist="38100" dir="2700000" algn="tl">
                    <a:srgbClr val="000000">
                      <a:alpha val="43137"/>
                    </a:srgbClr>
                  </a:outerShdw>
                </a:effectLst>
              </a:rPr>
            </a:br>
            <a:r>
              <a:rPr lang="fr-FR" sz="2400" dirty="0" smtClean="0">
                <a:effectLst>
                  <a:outerShdw blurRad="38100" dist="38100" dir="2700000" algn="tl">
                    <a:srgbClr val="000000">
                      <a:alpha val="43137"/>
                    </a:srgbClr>
                  </a:outerShdw>
                </a:effectLst>
              </a:rPr>
              <a:t>L’axe 3 </a:t>
            </a:r>
            <a:r>
              <a:rPr lang="fr-FR" sz="2400" dirty="0">
                <a:effectLst>
                  <a:outerShdw blurRad="38100" dist="38100" dir="2700000" algn="tl">
                    <a:srgbClr val="000000">
                      <a:alpha val="43137"/>
                    </a:srgbClr>
                  </a:outerShdw>
                </a:effectLst>
              </a:rPr>
              <a:t>oppose les pays où l’embauche des gens de 25 à 54 ans est très présente (comme la Suède, la République Tchèque et le Luxembourg), aux pays où le taux d’embauche des 15-24 ans est le plus fort en Europe. </a:t>
            </a:r>
            <a:endParaRPr lang="fr-FR" sz="2400" dirty="0">
              <a:effectLst>
                <a:outerShdw blurRad="38100" dist="38100" dir="2700000" algn="tl">
                  <a:srgbClr val="000000">
                    <a:alpha val="43137"/>
                  </a:srgbClr>
                </a:outerShdw>
              </a:effectLst>
            </a:endParaRPr>
          </a:p>
        </p:txBody>
      </p:sp>
      <p:sp>
        <p:nvSpPr>
          <p:cNvPr id="4" name="Espace réservé du numéro de diapositive 3"/>
          <p:cNvSpPr>
            <a:spLocks noGrp="1"/>
          </p:cNvSpPr>
          <p:nvPr>
            <p:ph type="sldNum" sz="quarter" idx="12"/>
          </p:nvPr>
        </p:nvSpPr>
        <p:spPr/>
        <p:txBody>
          <a:bodyPr/>
          <a:lstStyle/>
          <a:p>
            <a:fld id="{EA9F4C51-9251-4C52-B239-AB5C5E4D7B7B}" type="slidenum">
              <a:rPr lang="fr-FR" smtClean="0"/>
              <a:t>14</a:t>
            </a:fld>
            <a:endParaRPr lang="fr-FR"/>
          </a:p>
        </p:txBody>
      </p:sp>
    </p:spTree>
    <p:extLst>
      <p:ext uri="{BB962C8B-B14F-4D97-AF65-F5344CB8AC3E}">
        <p14:creationId xmlns:p14="http://schemas.microsoft.com/office/powerpoint/2010/main" val="126820208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effectLst>
                  <a:outerShdw blurRad="38100" dist="38100" dir="2700000" algn="tl">
                    <a:srgbClr val="000000">
                      <a:alpha val="43137"/>
                    </a:srgbClr>
                  </a:outerShdw>
                </a:effectLst>
              </a:rPr>
              <a:t>Bilan personnel et conclusion</a:t>
            </a:r>
            <a:endParaRPr lang="fr-FR" dirty="0">
              <a:effectLst>
                <a:outerShdw blurRad="38100" dist="38100" dir="2700000" algn="tl">
                  <a:srgbClr val="000000">
                    <a:alpha val="43137"/>
                  </a:srgbClr>
                </a:outerShdw>
              </a:effectLst>
            </a:endParaRPr>
          </a:p>
        </p:txBody>
      </p:sp>
      <p:sp>
        <p:nvSpPr>
          <p:cNvPr id="3" name="Espace réservé du contenu 2"/>
          <p:cNvSpPr>
            <a:spLocks noGrp="1"/>
          </p:cNvSpPr>
          <p:nvPr>
            <p:ph idx="1"/>
          </p:nvPr>
        </p:nvSpPr>
        <p:spPr/>
        <p:txBody>
          <a:bodyPr>
            <a:normAutofit/>
          </a:bodyPr>
          <a:lstStyle/>
          <a:p>
            <a:pPr marL="0" indent="0" algn="ctr">
              <a:buNone/>
            </a:pPr>
            <a:r>
              <a:rPr lang="fr-FR" sz="2400" dirty="0">
                <a:effectLst>
                  <a:outerShdw blurRad="38100" dist="38100" dir="2700000" algn="tl">
                    <a:srgbClr val="000000">
                      <a:alpha val="43137"/>
                    </a:srgbClr>
                  </a:outerShdw>
                </a:effectLst>
              </a:rPr>
              <a:t>Ce TAI nous aura permis de voir plus concrètement les cas d’utilisation d’une ACP sur des données réelles et l’utilité que peuvent en avoir les statisticiens afin de tirer des conclusions sur des analyses sociologiques / géographiques</a:t>
            </a:r>
            <a:r>
              <a:rPr lang="fr-FR" sz="2400" dirty="0" smtClean="0">
                <a:effectLst>
                  <a:outerShdw blurRad="38100" dist="38100" dir="2700000" algn="tl">
                    <a:srgbClr val="000000">
                      <a:alpha val="43137"/>
                    </a:srgbClr>
                  </a:outerShdw>
                </a:effectLst>
              </a:rPr>
              <a:t>.</a:t>
            </a:r>
          </a:p>
          <a:p>
            <a:pPr marL="0" indent="0" algn="ctr">
              <a:buNone/>
            </a:pPr>
            <a:endParaRPr lang="fr-FR" sz="2400" dirty="0" smtClean="0">
              <a:effectLst>
                <a:outerShdw blurRad="38100" dist="38100" dir="2700000" algn="tl">
                  <a:srgbClr val="000000">
                    <a:alpha val="43137"/>
                  </a:srgbClr>
                </a:outerShdw>
              </a:effectLst>
            </a:endParaRPr>
          </a:p>
          <a:p>
            <a:pPr marL="0" indent="0" algn="ctr">
              <a:buNone/>
            </a:pPr>
            <a:endParaRPr lang="fr-FR" sz="2400" dirty="0">
              <a:effectLst>
                <a:outerShdw blurRad="38100" dist="38100" dir="2700000" algn="tl">
                  <a:srgbClr val="000000">
                    <a:alpha val="43137"/>
                  </a:srgbClr>
                </a:outerShdw>
              </a:effectLst>
            </a:endParaRPr>
          </a:p>
          <a:p>
            <a:pPr marL="0" indent="0" algn="ctr">
              <a:buNone/>
            </a:pPr>
            <a:r>
              <a:rPr lang="fr-FR" sz="2400" dirty="0" smtClean="0">
                <a:effectLst>
                  <a:outerShdw blurRad="38100" dist="38100" dir="2700000" algn="tl">
                    <a:srgbClr val="000000">
                      <a:alpha val="43137"/>
                    </a:srgbClr>
                  </a:outerShdw>
                </a:effectLst>
              </a:rPr>
              <a:t>Si vous avez  des questions, nous serions heureux d’y répondre</a:t>
            </a:r>
            <a:endParaRPr lang="fr-FR" sz="2400" dirty="0">
              <a:effectLst>
                <a:outerShdw blurRad="38100" dist="38100" dir="2700000" algn="tl">
                  <a:srgbClr val="000000">
                    <a:alpha val="43137"/>
                  </a:srgbClr>
                </a:outerShdw>
              </a:effectLst>
            </a:endParaRPr>
          </a:p>
        </p:txBody>
      </p:sp>
      <p:sp>
        <p:nvSpPr>
          <p:cNvPr id="4" name="Espace réservé du numéro de diapositive 3"/>
          <p:cNvSpPr>
            <a:spLocks noGrp="1"/>
          </p:cNvSpPr>
          <p:nvPr>
            <p:ph type="sldNum" sz="quarter" idx="12"/>
          </p:nvPr>
        </p:nvSpPr>
        <p:spPr/>
        <p:txBody>
          <a:bodyPr/>
          <a:lstStyle/>
          <a:p>
            <a:fld id="{EA9F4C51-9251-4C52-B239-AB5C5E4D7B7B}" type="slidenum">
              <a:rPr lang="fr-FR" smtClean="0"/>
              <a:t>15</a:t>
            </a:fld>
            <a:endParaRPr lang="fr-FR"/>
          </a:p>
        </p:txBody>
      </p:sp>
    </p:spTree>
    <p:extLst>
      <p:ext uri="{BB962C8B-B14F-4D97-AF65-F5344CB8AC3E}">
        <p14:creationId xmlns:p14="http://schemas.microsoft.com/office/powerpoint/2010/main" val="30661980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46</TotalTime>
  <Words>134</Words>
  <Application>Microsoft Office PowerPoint</Application>
  <PresentationFormat>Grand écran</PresentationFormat>
  <Paragraphs>54</Paragraphs>
  <Slides>15</Slides>
  <Notes>1</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15</vt:i4>
      </vt:variant>
    </vt:vector>
  </HeadingPairs>
  <TitlesOfParts>
    <vt:vector size="20" baseType="lpstr">
      <vt:lpstr>Arial</vt:lpstr>
      <vt:lpstr>Calibri</vt:lpstr>
      <vt:lpstr>Century Gothic</vt:lpstr>
      <vt:lpstr>Wingdings 3</vt:lpstr>
      <vt:lpstr>Ion</vt:lpstr>
      <vt:lpstr>TAI D’ANALYSE DE DONNÉE </vt:lpstr>
      <vt:lpstr>Index</vt:lpstr>
      <vt:lpstr>Introduction</vt:lpstr>
      <vt:lpstr>Notre tableau</vt:lpstr>
      <vt:lpstr>Matrice de corrélation</vt:lpstr>
      <vt:lpstr>Calcul des valeurs propres</vt:lpstr>
      <vt:lpstr>Calcul des valeurs propres</vt:lpstr>
      <vt:lpstr>Calcul des vecteurs propres</vt:lpstr>
      <vt:lpstr>Calcul des coordonnées des points</vt:lpstr>
      <vt:lpstr>Obtention des coordonnées</vt:lpstr>
      <vt:lpstr>Représentation graphique</vt:lpstr>
      <vt:lpstr>Matrice des coordonnées</vt:lpstr>
      <vt:lpstr>Représentations graphiques</vt:lpstr>
      <vt:lpstr>Interprétation</vt:lpstr>
      <vt:lpstr>Bilan personnel et conclusion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TAI D’ANALYSE DE DONNÉE </dc:title>
  <dc:creator>Abel Derderian</dc:creator>
  <cp:lastModifiedBy>Abel Derderian</cp:lastModifiedBy>
  <cp:revision>7</cp:revision>
  <dcterms:created xsi:type="dcterms:W3CDTF">2015-06-11T22:28:50Z</dcterms:created>
  <dcterms:modified xsi:type="dcterms:W3CDTF">2015-06-11T23:17:49Z</dcterms:modified>
</cp:coreProperties>
</file>