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160" autoAdjust="0"/>
  </p:normalViewPr>
  <p:slideViewPr>
    <p:cSldViewPr>
      <p:cViewPr varScale="1">
        <p:scale>
          <a:sx n="77" d="100"/>
          <a:sy n="77" d="100"/>
        </p:scale>
        <p:origin x="-102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BB17C-BEF6-402C-B359-B4D049A62ACC}" type="datetimeFigureOut">
              <a:rPr lang="fr-FR" smtClean="0"/>
              <a:t>04/06/2016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A4FAF-8D0A-4776-ACC6-08984CBCE9FE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Introduction basique « Dans le cadre de… »</a:t>
            </a:r>
          </a:p>
          <a:p>
            <a:r>
              <a:rPr lang="fr-FR" dirty="0" smtClean="0"/>
              <a:t>Analyse complète de données statistiques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4FAF-8D0A-4776-ACC6-08984CBCE9FE}" type="slidenum">
              <a:rPr lang="fr-FR" smtClean="0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Présenter le sommaire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4FAF-8D0A-4776-ACC6-08984CBCE9FE}" type="slidenum">
              <a:rPr lang="fr-FR" smtClean="0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Exposer le sujet de l’analyse</a:t>
            </a:r>
          </a:p>
          <a:p>
            <a:r>
              <a:rPr lang="fr-FR" dirty="0" smtClean="0"/>
              <a:t>Ipsos : important institut de sondages français</a:t>
            </a:r>
          </a:p>
          <a:p>
            <a:r>
              <a:rPr lang="fr-FR" dirty="0" smtClean="0"/>
              <a:t>Utilisation</a:t>
            </a:r>
            <a:r>
              <a:rPr lang="fr-FR" baseline="0" dirty="0" smtClean="0"/>
              <a:t> de </a:t>
            </a:r>
            <a:r>
              <a:rPr lang="fr-FR" baseline="0" dirty="0" err="1" smtClean="0"/>
              <a:t>XLStat</a:t>
            </a:r>
            <a:r>
              <a:rPr lang="fr-FR" baseline="0" dirty="0" smtClean="0"/>
              <a:t> pour simplifier et être certain de ne pas faire d’erreur de calcul dans les calculs de matrices</a:t>
            </a:r>
          </a:p>
          <a:p>
            <a:r>
              <a:rPr lang="fr-FR" baseline="0" dirty="0" err="1" smtClean="0"/>
              <a:t>XLStat</a:t>
            </a:r>
            <a:r>
              <a:rPr lang="fr-FR" baseline="0" dirty="0" smtClean="0"/>
              <a:t> : logiciel d’analyse de données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4FAF-8D0A-4776-ACC6-08984CBCE9FE}" type="slidenum">
              <a:rPr lang="fr-FR" smtClean="0"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Nos données sont uniquement</a:t>
            </a:r>
            <a:r>
              <a:rPr lang="fr-FR" baseline="0" dirty="0" smtClean="0"/>
              <a:t> des pourcentages.</a:t>
            </a:r>
          </a:p>
          <a:p>
            <a:r>
              <a:rPr lang="fr-FR" baseline="0" dirty="0" smtClean="0"/>
              <a:t>Présenter les classes et les variables.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4FAF-8D0A-4776-ACC6-08984CBCE9FE}" type="slidenum">
              <a:rPr lang="fr-FR" smtClean="0"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Avant de commencer, il faut savoir</a:t>
            </a:r>
            <a:r>
              <a:rPr lang="fr-FR" baseline="0" dirty="0" smtClean="0"/>
              <a:t> quel type d’analyse faire.</a:t>
            </a:r>
          </a:p>
          <a:p>
            <a:endParaRPr lang="fr-FR" baseline="0" dirty="0" smtClean="0"/>
          </a:p>
          <a:p>
            <a:r>
              <a:rPr lang="fr-FR" dirty="0" smtClean="0"/>
              <a:t>ACP : Analyse en Composantes Principales</a:t>
            </a:r>
          </a:p>
          <a:p>
            <a:r>
              <a:rPr lang="fr-FR" dirty="0" smtClean="0"/>
              <a:t>-&gt; variables quantitatives de même importance</a:t>
            </a:r>
          </a:p>
          <a:p>
            <a:r>
              <a:rPr lang="fr-FR" dirty="0" smtClean="0"/>
              <a:t>AFC : Analyse Factorielle des Correspondances</a:t>
            </a:r>
          </a:p>
          <a:p>
            <a:r>
              <a:rPr lang="fr-FR" dirty="0" smtClean="0"/>
              <a:t>-&gt;</a:t>
            </a:r>
            <a:r>
              <a:rPr lang="fr-FR" baseline="0" dirty="0" smtClean="0"/>
              <a:t> 2 variables quelconques</a:t>
            </a:r>
          </a:p>
          <a:p>
            <a:r>
              <a:rPr lang="fr-FR" baseline="0" dirty="0" smtClean="0"/>
              <a:t>ACM : Analyse des Correspondances Multiples</a:t>
            </a:r>
          </a:p>
          <a:p>
            <a:r>
              <a:rPr lang="fr-FR" baseline="0" dirty="0" smtClean="0"/>
              <a:t>-&gt; variables qualitatives</a:t>
            </a:r>
          </a:p>
          <a:p>
            <a:endParaRPr lang="fr-FR" baseline="0" dirty="0" smtClean="0"/>
          </a:p>
          <a:p>
            <a:r>
              <a:rPr lang="fr-FR" baseline="0" dirty="0" smtClean="0"/>
              <a:t>ACP centrées réduites quand les unités sont différentes, ou les ordres de grandeurs sont différents, ou les écarts-type sont trop différents. Ici, que des pourcentages donc pas besoin.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4FAF-8D0A-4776-ACC6-08984CBCE9FE}" type="slidenum">
              <a:rPr lang="fr-FR" smtClean="0"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Présenter les statistiques descriptives.</a:t>
            </a:r>
          </a:p>
          <a:p>
            <a:endParaRPr lang="fr-FR" dirty="0" smtClean="0"/>
          </a:p>
          <a:p>
            <a:r>
              <a:rPr lang="fr-FR" dirty="0" smtClean="0"/>
              <a:t>Que</a:t>
            </a:r>
            <a:r>
              <a:rPr lang="fr-FR" baseline="0" dirty="0" smtClean="0"/>
              <a:t> représente un écart type ? (concrètement, pas mathématiquement)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4FAF-8D0A-4776-ACC6-08984CBCE9FE}" type="slidenum">
              <a:rPr lang="fr-FR" smtClean="0"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Analysons tout d’abord les corrélations entre les variables.</a:t>
            </a:r>
          </a:p>
          <a:p>
            <a:r>
              <a:rPr lang="fr-FR" dirty="0" smtClean="0"/>
              <a:t>On a besoin pour cela de la matrice des corrélations.</a:t>
            </a:r>
          </a:p>
          <a:p>
            <a:r>
              <a:rPr lang="fr-FR" dirty="0" smtClean="0"/>
              <a:t>Présenter les composantes de la formule</a:t>
            </a:r>
          </a:p>
          <a:p>
            <a:r>
              <a:rPr lang="fr-FR" dirty="0" smtClean="0"/>
              <a:t>Formule générale : exposant</a:t>
            </a:r>
            <a:r>
              <a:rPr lang="fr-FR" baseline="0" dirty="0" smtClean="0"/>
              <a:t> S = centré réduit : nous ce n’est pas le cas</a:t>
            </a:r>
          </a:p>
          <a:p>
            <a:r>
              <a:rPr lang="fr-FR" baseline="0" dirty="0" smtClean="0"/>
              <a:t>Corrélations &gt; 0.6</a:t>
            </a:r>
          </a:p>
          <a:p>
            <a:r>
              <a:rPr lang="fr-FR" baseline="0" dirty="0" smtClean="0"/>
              <a:t>Anti-corrélations &lt; -0.6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4FAF-8D0A-4776-ACC6-08984CBCE9FE}" type="slidenum">
              <a:rPr lang="fr-FR" smtClean="0"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Présenter les corrélations et anti-corrélations et les commenter :</a:t>
            </a:r>
          </a:p>
          <a:p>
            <a:r>
              <a:rPr lang="fr-FR" dirty="0" smtClean="0"/>
              <a:t>	évidente (FN/PS), surprenante,</a:t>
            </a:r>
            <a:r>
              <a:rPr lang="fr-FR" baseline="0" dirty="0" smtClean="0"/>
              <a:t> amusante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4FAF-8D0A-4776-ACC6-08984CBCE9FE}" type="slidenum">
              <a:rPr lang="fr-FR" smtClean="0"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Choisissons à présent les axes.</a:t>
            </a:r>
          </a:p>
          <a:p>
            <a:r>
              <a:rPr lang="fr-FR" dirty="0" smtClean="0"/>
              <a:t>Nous avons</a:t>
            </a:r>
            <a:r>
              <a:rPr lang="fr-FR" baseline="0" dirty="0" smtClean="0"/>
              <a:t> tout d’abord besoin des valeurs propres.</a:t>
            </a:r>
          </a:p>
          <a:p>
            <a:r>
              <a:rPr lang="fr-FR" baseline="0" dirty="0" smtClean="0"/>
              <a:t>Formule top : sert à trouver les valeurs propres</a:t>
            </a:r>
          </a:p>
          <a:p>
            <a:r>
              <a:rPr lang="fr-FR" baseline="0" dirty="0" smtClean="0"/>
              <a:t>Formule bot : sert à calculer la qualité d’une valeur propre</a:t>
            </a:r>
          </a:p>
          <a:p>
            <a:r>
              <a:rPr lang="fr-FR" baseline="0" dirty="0" smtClean="0"/>
              <a:t>On obtient ainsi le tableau des valeurs propres (avec pour chacune d’elle leur qualités)</a:t>
            </a:r>
          </a:p>
          <a:p>
            <a:r>
              <a:rPr lang="fr-FR" baseline="0" dirty="0" smtClean="0"/>
              <a:t>On a besoin d’un </a:t>
            </a:r>
            <a:r>
              <a:rPr lang="fr-FR" baseline="0" dirty="0" err="1" smtClean="0"/>
              <a:t>qge</a:t>
            </a:r>
            <a:r>
              <a:rPr lang="fr-FR" baseline="0" dirty="0" smtClean="0"/>
              <a:t> &gt; 70% (sinon l’analyse n’est pas fiable)</a:t>
            </a:r>
          </a:p>
          <a:p>
            <a:r>
              <a:rPr lang="fr-FR" baseline="0" dirty="0" smtClean="0"/>
              <a:t>On prend donc 3 axes, ce qui nous donne un </a:t>
            </a:r>
            <a:r>
              <a:rPr lang="fr-FR" baseline="0" dirty="0" err="1" smtClean="0"/>
              <a:t>qge</a:t>
            </a:r>
            <a:r>
              <a:rPr lang="fr-FR" baseline="0" dirty="0" smtClean="0"/>
              <a:t> de 82.582% (montrer le fonctionnement du tableau)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4FAF-8D0A-4776-ACC6-08984CBCE9FE}" type="slidenum">
              <a:rPr lang="fr-FR" smtClean="0"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Pour la suite, notamment la représentation graphique via des cercles de corrélations, on a besoin de la matrice des saturations.</a:t>
            </a:r>
          </a:p>
          <a:p>
            <a:r>
              <a:rPr lang="fr-FR" dirty="0" smtClean="0"/>
              <a:t>Formule top : formule de la matrice des saturations</a:t>
            </a:r>
          </a:p>
          <a:p>
            <a:r>
              <a:rPr lang="el-GR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Λ</a:t>
            </a:r>
            <a:r>
              <a:rPr lang="fr-FR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matrice des valeurs propres : matrice diagonale équivalente à R</a:t>
            </a:r>
          </a:p>
          <a:p>
            <a:r>
              <a:rPr lang="fr-FR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 matrice des composantes principales</a:t>
            </a:r>
          </a:p>
          <a:p>
            <a:endParaRPr lang="fr-FR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a donc besoin de F en premier lieu.</a:t>
            </a:r>
          </a:p>
          <a:p>
            <a:r>
              <a:rPr lang="fr-FR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Formule bot : Formule de F</a:t>
            </a:r>
          </a:p>
          <a:p>
            <a:r>
              <a:rPr lang="fr-FR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notre matrice initiale (non centrée réduite, c’est une formule générale ici)</a:t>
            </a:r>
          </a:p>
          <a:p>
            <a:r>
              <a:rPr lang="fr-FR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 matrice des vecteurs propres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4FAF-8D0A-4776-ACC6-08984CBCE9FE}" type="slidenum">
              <a:rPr lang="fr-FR" smtClean="0"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Expliquer comment on trouve la matrice U des vecteurs propres :</a:t>
            </a:r>
          </a:p>
          <a:p>
            <a:r>
              <a:rPr lang="fr-FR" dirty="0" smtClean="0"/>
              <a:t>A * (</a:t>
            </a:r>
            <a:r>
              <a:rPr lang="fr-FR" dirty="0" err="1" smtClean="0"/>
              <a:t>x,y,z</a:t>
            </a:r>
            <a:r>
              <a:rPr lang="fr-FR" dirty="0" smtClean="0"/>
              <a:t>) = </a:t>
            </a:r>
            <a:r>
              <a:rPr lang="el-GR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λ</a:t>
            </a:r>
            <a:r>
              <a:rPr lang="fr-FR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fr-FR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x,y,z</a:t>
            </a:r>
            <a:r>
              <a:rPr lang="fr-FR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	puis on résout</a:t>
            </a:r>
          </a:p>
          <a:p>
            <a:r>
              <a:rPr lang="fr-FR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fait ça pour chaque </a:t>
            </a:r>
            <a:r>
              <a:rPr lang="el-GR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λ</a:t>
            </a:r>
            <a:r>
              <a:rPr lang="fr-FR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fr-FR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fr-FR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fr-FR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met tout les vecteurs à la suite pour avoir la matrice U.</a:t>
            </a:r>
          </a:p>
          <a:p>
            <a:r>
              <a:rPr lang="fr-FR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Montrer sur le tableau : chaque colonne correspond à un vecteur propre </a:t>
            </a:r>
            <a:r>
              <a:rPr lang="fr-FR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Ui</a:t>
            </a:r>
            <a:r>
              <a:rPr lang="fr-FR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4FAF-8D0A-4776-ACC6-08984CBCE9FE}" type="slidenum">
              <a:rPr lang="fr-FR" smtClean="0"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 partir de là, grâce à la formule précédemment donnée, on trouve la</a:t>
            </a:r>
            <a:r>
              <a:rPr lang="fr-FR" baseline="0" dirty="0" smtClean="0"/>
              <a:t> matrice F des composantes principales.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4FAF-8D0A-4776-ACC6-08984CBCE9FE}" type="slidenum">
              <a:rPr lang="fr-FR" smtClean="0"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Maintenant que l’on a tout ce qu’il nou</a:t>
            </a:r>
            <a:r>
              <a:rPr lang="fr-FR" baseline="0" dirty="0" smtClean="0"/>
              <a:t>s faut</a:t>
            </a:r>
            <a:r>
              <a:rPr lang="fr-FR" dirty="0" smtClean="0"/>
              <a:t>, on peut trouver facilement la matrice des saturations.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4FAF-8D0A-4776-ACC6-08984CBCE9FE}" type="slidenum">
              <a:rPr lang="fr-FR" smtClean="0"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 partir de la matrice des saturations, on relève les variables illustrant le mieux les axes.</a:t>
            </a:r>
          </a:p>
          <a:p>
            <a:r>
              <a:rPr lang="fr-FR" dirty="0" smtClean="0"/>
              <a:t>Notons que "Debout la France" n’est pas présente, car elle est trop peu impliquée pour chacun</a:t>
            </a:r>
            <a:r>
              <a:rPr lang="fr-FR" baseline="0" dirty="0" smtClean="0"/>
              <a:t> des axes.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4FAF-8D0A-4776-ACC6-08984CBCE9FE}" type="slidenum">
              <a:rPr lang="fr-FR" smtClean="0"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On utilise alors les valeurs de la matrice des saturations comme coordonnées pour placer les variables sur les cercles</a:t>
            </a:r>
            <a:r>
              <a:rPr lang="fr-FR" baseline="0" dirty="0" smtClean="0"/>
              <a:t> de corrélations.</a:t>
            </a:r>
          </a:p>
          <a:p>
            <a:r>
              <a:rPr lang="fr-FR" baseline="0" dirty="0" smtClean="0"/>
              <a:t>3 axes donc 2 cercles</a:t>
            </a:r>
          </a:p>
          <a:p>
            <a:r>
              <a:rPr lang="fr-FR" baseline="0" dirty="0" smtClean="0"/>
              <a:t>Présenter les axes des cercles et le pourcentage commun d’information que cela représente (cf. titre des cercles)</a:t>
            </a:r>
          </a:p>
          <a:p>
            <a:r>
              <a:rPr lang="fr-FR" baseline="0" dirty="0" smtClean="0"/>
              <a:t>Relever et commenter des regroupements : évident, surprenant (Extrême gauche et FN proche), </a:t>
            </a:r>
            <a:r>
              <a:rPr lang="fr-FR" baseline="0" dirty="0" err="1" smtClean="0"/>
              <a:t>etc</a:t>
            </a:r>
            <a:r>
              <a:rPr lang="fr-FR" baseline="0" dirty="0" smtClean="0"/>
              <a:t>…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4FAF-8D0A-4776-ACC6-08984CBCE9FE}" type="slidenum">
              <a:rPr lang="fr-FR" smtClean="0"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Choisissons à présent les individus intéressants, c’est-à-dire ceux qui font le mieux ressortir des résultats statistiques.</a:t>
            </a:r>
          </a:p>
          <a:p>
            <a:r>
              <a:rPr lang="fr-FR" dirty="0" smtClean="0"/>
              <a:t>On</a:t>
            </a:r>
            <a:r>
              <a:rPr lang="fr-FR" baseline="0" dirty="0" smtClean="0"/>
              <a:t> détermine les QLT de chacune de nos classes pour chacun des trois axes, et on en fait un tableau.</a:t>
            </a:r>
          </a:p>
          <a:p>
            <a:r>
              <a:rPr lang="fr-FR" baseline="0" dirty="0" smtClean="0"/>
              <a:t>Puis on fait la somme de leur QLT cumulées sur les trois axes.</a:t>
            </a:r>
          </a:p>
          <a:p>
            <a:r>
              <a:rPr lang="fr-FR" baseline="0" dirty="0" smtClean="0"/>
              <a:t>Puis on relève ceux pour lesquels cum. &gt; 0.8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4FAF-8D0A-4776-ACC6-08984CBCE9FE}" type="slidenum">
              <a:rPr lang="fr-FR" smtClean="0"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Il est temps de conclure</a:t>
            </a:r>
            <a:r>
              <a:rPr lang="fr-FR" baseline="0" dirty="0" smtClean="0"/>
              <a:t> l’analyse.</a:t>
            </a:r>
          </a:p>
          <a:p>
            <a:r>
              <a:rPr lang="fr-FR" baseline="0" dirty="0" smtClean="0"/>
              <a:t>Relire la signification des axes.</a:t>
            </a:r>
          </a:p>
          <a:p>
            <a:r>
              <a:rPr lang="fr-FR" baseline="0" dirty="0" smtClean="0"/>
              <a:t>Alt+Tab pour présenter le graphe 3D (en mettant des couleurs bien différenciables), et y relever des groupes, des tendances.</a:t>
            </a:r>
          </a:p>
          <a:p>
            <a:r>
              <a:rPr lang="fr-FR" baseline="0" dirty="0" smtClean="0"/>
              <a:t>Revenir sur le PPT et donner la conclusion de l’analyse :</a:t>
            </a:r>
          </a:p>
          <a:p>
            <a:endParaRPr lang="fr-FR" baseline="0" dirty="0" smtClean="0"/>
          </a:p>
          <a:p>
            <a:r>
              <a:rPr lang="fr-FR" baseline="0" dirty="0" smtClean="0"/>
              <a:t>Etudes élevées &amp; personnes âgées : évitent extrêmes (gauche comme droite).</a:t>
            </a:r>
          </a:p>
          <a:p>
            <a:r>
              <a:rPr lang="fr-FR" baseline="0" dirty="0" smtClean="0"/>
              <a:t>Classe sociale élevée : tendance à voter à droite.</a:t>
            </a:r>
          </a:p>
          <a:p>
            <a:r>
              <a:rPr lang="fr-FR" baseline="0" dirty="0" smtClean="0"/>
              <a:t>Proximité entre personnes votant extrême gauche et extrême droite (étude &lt; bac, ouvrier).</a:t>
            </a:r>
          </a:p>
          <a:p>
            <a:r>
              <a:rPr lang="fr-FR" baseline="0" dirty="0" smtClean="0"/>
              <a:t>Agriculteurs : Forte tendance à éviter l’extrême gauche, et à voter à droite (extrême ou non).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4FAF-8D0A-4776-ACC6-08984CBCE9FE}" type="slidenum">
              <a:rPr lang="fr-FR" smtClean="0"/>
              <a:t>17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81BC-BE6C-41DD-A9FC-B6F49EA62D1A}" type="datetimeFigureOut">
              <a:rPr lang="fr-FR" smtClean="0"/>
              <a:t>04/06/2016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DB2B-EA17-46E5-BB3D-4699852342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81BC-BE6C-41DD-A9FC-B6F49EA62D1A}" type="datetimeFigureOut">
              <a:rPr lang="fr-FR" smtClean="0"/>
              <a:t>04/06/2016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DB2B-EA17-46E5-BB3D-4699852342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81BC-BE6C-41DD-A9FC-B6F49EA62D1A}" type="datetimeFigureOut">
              <a:rPr lang="fr-FR" smtClean="0"/>
              <a:t>04/06/2016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DB2B-EA17-46E5-BB3D-4699852342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81BC-BE6C-41DD-A9FC-B6F49EA62D1A}" type="datetimeFigureOut">
              <a:rPr lang="fr-FR" smtClean="0"/>
              <a:t>04/06/2016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DB2B-EA17-46E5-BB3D-4699852342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81BC-BE6C-41DD-A9FC-B6F49EA62D1A}" type="datetimeFigureOut">
              <a:rPr lang="fr-FR" smtClean="0"/>
              <a:t>04/06/2016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DB2B-EA17-46E5-BB3D-4699852342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81BC-BE6C-41DD-A9FC-B6F49EA62D1A}" type="datetimeFigureOut">
              <a:rPr lang="fr-FR" smtClean="0"/>
              <a:t>04/06/2016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DB2B-EA17-46E5-BB3D-4699852342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81BC-BE6C-41DD-A9FC-B6F49EA62D1A}" type="datetimeFigureOut">
              <a:rPr lang="fr-FR" smtClean="0"/>
              <a:t>04/06/2016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DB2B-EA17-46E5-BB3D-4699852342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81BC-BE6C-41DD-A9FC-B6F49EA62D1A}" type="datetimeFigureOut">
              <a:rPr lang="fr-FR" smtClean="0"/>
              <a:t>04/06/2016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DB2B-EA17-46E5-BB3D-4699852342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81BC-BE6C-41DD-A9FC-B6F49EA62D1A}" type="datetimeFigureOut">
              <a:rPr lang="fr-FR" smtClean="0"/>
              <a:t>04/06/2016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DB2B-EA17-46E5-BB3D-4699852342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81BC-BE6C-41DD-A9FC-B6F49EA62D1A}" type="datetimeFigureOut">
              <a:rPr lang="fr-FR" smtClean="0"/>
              <a:t>04/06/2016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DB2B-EA17-46E5-BB3D-4699852342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81BC-BE6C-41DD-A9FC-B6F49EA62D1A}" type="datetimeFigureOut">
              <a:rPr lang="fr-FR" smtClean="0"/>
              <a:t>04/06/2016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DB2B-EA17-46E5-BB3D-4699852342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181BC-BE6C-41DD-A9FC-B6F49EA62D1A}" type="datetimeFigureOut">
              <a:rPr lang="fr-FR" smtClean="0"/>
              <a:t>04/06/2016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DDB2B-EA17-46E5-BB3D-469985234222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eur\Desktop\ADD\fond opa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098" y="0"/>
            <a:ext cx="9155098" cy="6858000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2051720" y="1988840"/>
            <a:ext cx="4828566" cy="769441"/>
          </a:xfrm>
          <a:prstGeom prst="rect">
            <a:avLst/>
          </a:prstGeom>
          <a:noFill/>
          <a:effectLst>
            <a:outerShdw blurRad="190500" dist="50800" dir="2700000" algn="ctr" rotWithShape="0">
              <a:schemeClr val="tx1"/>
            </a:outerShdw>
          </a:effectLst>
        </p:spPr>
        <p:txBody>
          <a:bodyPr wrap="none" rtlCol="0">
            <a:spAutoFit/>
          </a:bodyPr>
          <a:lstStyle/>
          <a:p>
            <a:r>
              <a:rPr lang="fr-FR" sz="4400" b="1" i="1" dirty="0" smtClean="0"/>
              <a:t>Analyse de données</a:t>
            </a:r>
            <a:endParaRPr lang="fr-FR" sz="2800" b="1" i="1" dirty="0"/>
          </a:p>
        </p:txBody>
      </p:sp>
      <p:sp>
        <p:nvSpPr>
          <p:cNvPr id="4" name="ZoneTexte 3"/>
          <p:cNvSpPr txBox="1"/>
          <p:nvPr/>
        </p:nvSpPr>
        <p:spPr>
          <a:xfrm>
            <a:off x="5220072" y="2708920"/>
            <a:ext cx="916341" cy="769441"/>
          </a:xfrm>
          <a:prstGeom prst="rect">
            <a:avLst/>
          </a:prstGeom>
          <a:noFill/>
          <a:effectLst>
            <a:outerShdw blurRad="190500" dist="50800" dir="2700000" algn="ctr" rotWithShape="0">
              <a:schemeClr val="tx1"/>
            </a:outerShdw>
          </a:effectLst>
        </p:spPr>
        <p:txBody>
          <a:bodyPr wrap="none" rtlCol="0">
            <a:spAutoFit/>
          </a:bodyPr>
          <a:lstStyle/>
          <a:p>
            <a:r>
              <a:rPr lang="fr-FR" sz="4400" b="1" i="1" dirty="0" smtClean="0"/>
              <a:t>TAI</a:t>
            </a:r>
            <a:endParaRPr lang="fr-FR" sz="2800" b="1" i="1" dirty="0"/>
          </a:p>
        </p:txBody>
      </p:sp>
      <p:pic>
        <p:nvPicPr>
          <p:cNvPr id="7170" name="Picture 2" descr="http://www.efrei.fr/wp-content/uploads/2015/06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2000250" cy="723900"/>
          </a:xfrm>
          <a:prstGeom prst="rect">
            <a:avLst/>
          </a:prstGeom>
          <a:noFill/>
        </p:spPr>
      </p:pic>
      <p:pic>
        <p:nvPicPr>
          <p:cNvPr id="7172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312" y="116633"/>
            <a:ext cx="1632595" cy="396582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6958337" y="6211669"/>
            <a:ext cx="21856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i="1" dirty="0" smtClean="0"/>
              <a:t>Antoine DORIAN</a:t>
            </a:r>
          </a:p>
          <a:p>
            <a:pPr algn="r"/>
            <a:r>
              <a:rPr lang="fr-FR" i="1" dirty="0" smtClean="0"/>
              <a:t>Thomas MOUSSEAUX</a:t>
            </a:r>
            <a:endParaRPr lang="fr-FR" i="1" dirty="0"/>
          </a:p>
        </p:txBody>
      </p:sp>
      <p:sp>
        <p:nvSpPr>
          <p:cNvPr id="8" name="ZoneTexte 7"/>
          <p:cNvSpPr txBox="1"/>
          <p:nvPr/>
        </p:nvSpPr>
        <p:spPr>
          <a:xfrm>
            <a:off x="0" y="6211669"/>
            <a:ext cx="18117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CHAZAL Baptiste</a:t>
            </a:r>
          </a:p>
          <a:p>
            <a:r>
              <a:rPr lang="fr-FR" i="1" dirty="0" smtClean="0"/>
              <a:t>ANDRIEUX Simon</a:t>
            </a:r>
            <a:endParaRPr lang="fr-FR" i="1" dirty="0"/>
          </a:p>
        </p:txBody>
      </p:sp>
      <p:sp>
        <p:nvSpPr>
          <p:cNvPr id="9" name="ZoneTexte 8"/>
          <p:cNvSpPr txBox="1"/>
          <p:nvPr/>
        </p:nvSpPr>
        <p:spPr>
          <a:xfrm>
            <a:off x="3923928" y="6388641"/>
            <a:ext cx="1406154" cy="4693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i="1" dirty="0" smtClean="0"/>
              <a:t>L2 – Promo 2019</a:t>
            </a:r>
          </a:p>
          <a:p>
            <a:pPr algn="ctr"/>
            <a:r>
              <a:rPr lang="fr-FR" sz="1000" i="1" dirty="0" smtClean="0"/>
              <a:t>06 juin 2016</a:t>
            </a:r>
            <a:endParaRPr lang="fr-FR" sz="1000" i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eur\Desktop\ADD\fond opa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098" y="0"/>
            <a:ext cx="9155098" cy="6858000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3203848" y="188640"/>
            <a:ext cx="26702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Sommaire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Aharoni" pitchFamily="2" charset="-79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971600" y="1412776"/>
            <a:ext cx="5274393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fr-FR" sz="2400" dirty="0" smtClean="0"/>
              <a:t> Introduction</a:t>
            </a:r>
          </a:p>
          <a:p>
            <a:pPr>
              <a:buFont typeface="Courier New" pitchFamily="49" charset="0"/>
              <a:buChar char="o"/>
            </a:pPr>
            <a:endParaRPr lang="fr-FR" sz="1600" dirty="0"/>
          </a:p>
          <a:p>
            <a:pPr>
              <a:buFont typeface="Courier New" pitchFamily="49" charset="0"/>
              <a:buChar char="o"/>
            </a:pPr>
            <a:r>
              <a:rPr lang="fr-FR" sz="2400" dirty="0" smtClean="0"/>
              <a:t> Quel type d’analyse ?</a:t>
            </a:r>
          </a:p>
          <a:p>
            <a:pPr>
              <a:buFont typeface="Courier New" pitchFamily="49" charset="0"/>
              <a:buChar char="o"/>
            </a:pPr>
            <a:endParaRPr lang="fr-FR" sz="1600" dirty="0"/>
          </a:p>
          <a:p>
            <a:pPr>
              <a:buFont typeface="Courier New" pitchFamily="49" charset="0"/>
              <a:buChar char="o"/>
            </a:pPr>
            <a:r>
              <a:rPr lang="fr-FR" sz="2400" dirty="0" smtClean="0"/>
              <a:t> Analyse de la matrice des corrélations</a:t>
            </a:r>
          </a:p>
          <a:p>
            <a:pPr>
              <a:buFont typeface="Courier New" pitchFamily="49" charset="0"/>
              <a:buChar char="o"/>
            </a:pPr>
            <a:endParaRPr lang="fr-FR" sz="1600" dirty="0"/>
          </a:p>
          <a:p>
            <a:pPr>
              <a:buFont typeface="Courier New" pitchFamily="49" charset="0"/>
              <a:buChar char="o"/>
            </a:pPr>
            <a:r>
              <a:rPr lang="fr-FR" sz="2400" dirty="0" smtClean="0"/>
              <a:t> Choix des axes</a:t>
            </a:r>
          </a:p>
          <a:p>
            <a:pPr>
              <a:buFont typeface="Courier New" pitchFamily="49" charset="0"/>
              <a:buChar char="o"/>
            </a:pPr>
            <a:endParaRPr lang="fr-FR" sz="1600" dirty="0"/>
          </a:p>
          <a:p>
            <a:pPr>
              <a:buFont typeface="Courier New" pitchFamily="49" charset="0"/>
              <a:buChar char="o"/>
            </a:pPr>
            <a:r>
              <a:rPr lang="fr-FR" sz="2400" dirty="0" smtClean="0"/>
              <a:t> Matrice des saturations</a:t>
            </a:r>
          </a:p>
          <a:p>
            <a:pPr>
              <a:buFont typeface="Courier New" pitchFamily="49" charset="0"/>
              <a:buChar char="o"/>
            </a:pPr>
            <a:endParaRPr lang="fr-FR" sz="1600" dirty="0"/>
          </a:p>
          <a:p>
            <a:pPr>
              <a:buFont typeface="Courier New" pitchFamily="49" charset="0"/>
              <a:buChar char="o"/>
            </a:pPr>
            <a:r>
              <a:rPr lang="fr-FR" sz="2400" dirty="0" smtClean="0"/>
              <a:t> Cercles de corrélation</a:t>
            </a:r>
          </a:p>
          <a:p>
            <a:pPr>
              <a:buFont typeface="Courier New" pitchFamily="49" charset="0"/>
              <a:buChar char="o"/>
            </a:pPr>
            <a:endParaRPr lang="fr-FR" sz="1600" dirty="0"/>
          </a:p>
          <a:p>
            <a:pPr>
              <a:buFont typeface="Courier New" pitchFamily="49" charset="0"/>
              <a:buChar char="o"/>
            </a:pPr>
            <a:r>
              <a:rPr lang="fr-FR" sz="2400" dirty="0" smtClean="0"/>
              <a:t> Choix des individus intéressants</a:t>
            </a:r>
          </a:p>
          <a:p>
            <a:pPr>
              <a:buFont typeface="Courier New" pitchFamily="49" charset="0"/>
              <a:buChar char="o"/>
            </a:pPr>
            <a:endParaRPr lang="fr-FR" sz="1600" dirty="0"/>
          </a:p>
          <a:p>
            <a:pPr>
              <a:buFont typeface="Courier New" pitchFamily="49" charset="0"/>
              <a:buChar char="o"/>
            </a:pPr>
            <a:r>
              <a:rPr lang="fr-FR" sz="2400" dirty="0" smtClean="0"/>
              <a:t> Synthèse</a:t>
            </a:r>
            <a:endParaRPr lang="fr-FR" sz="2400" dirty="0"/>
          </a:p>
        </p:txBody>
      </p:sp>
      <p:pic>
        <p:nvPicPr>
          <p:cNvPr id="8" name="Picture 2" descr="http://www.efrei.fr/wp-content/uploads/2015/06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864096" cy="312720"/>
          </a:xfrm>
          <a:prstGeom prst="rect">
            <a:avLst/>
          </a:prstGeom>
          <a:noFill/>
        </p:spPr>
      </p:pic>
      <p:pic>
        <p:nvPicPr>
          <p:cNvPr id="9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16633"/>
            <a:ext cx="912515" cy="22166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eur\Desktop\ADD\fond opa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098" cy="6858000"/>
          </a:xfrm>
          <a:prstGeom prst="rect">
            <a:avLst/>
          </a:prstGeom>
          <a:noFill/>
        </p:spPr>
      </p:pic>
      <p:pic>
        <p:nvPicPr>
          <p:cNvPr id="3" name="Picture 2" descr="http://www.efrei.fr/wp-content/uploads/2015/06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864096" cy="312720"/>
          </a:xfrm>
          <a:prstGeom prst="rect">
            <a:avLst/>
          </a:prstGeom>
          <a:noFill/>
        </p:spPr>
      </p:pic>
      <p:pic>
        <p:nvPicPr>
          <p:cNvPr id="4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16633"/>
            <a:ext cx="912515" cy="2216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2627784" y="188640"/>
            <a:ext cx="3615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Introduction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Aharoni" pitchFamily="2" charset="-79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483768" y="2348880"/>
            <a:ext cx="51735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dirty="0" smtClean="0"/>
              <a:t>Analyse des orientations politiques en fonctions</a:t>
            </a:r>
          </a:p>
          <a:p>
            <a:pPr algn="ctr"/>
            <a:r>
              <a:rPr lang="fr-FR" sz="2000" dirty="0" smtClean="0"/>
              <a:t>des catégories socioprofessionnelles durant les</a:t>
            </a:r>
          </a:p>
          <a:p>
            <a:pPr algn="ctr"/>
            <a:r>
              <a:rPr lang="fr-FR" sz="2000" dirty="0" smtClean="0"/>
              <a:t>dernières élections municipales en France</a:t>
            </a:r>
            <a:endParaRPr lang="fr-FR" sz="2000" dirty="0"/>
          </a:p>
        </p:txBody>
      </p:sp>
      <p:sp>
        <p:nvSpPr>
          <p:cNvPr id="7" name="ZoneTexte 6"/>
          <p:cNvSpPr txBox="1"/>
          <p:nvPr/>
        </p:nvSpPr>
        <p:spPr>
          <a:xfrm>
            <a:off x="467544" y="1844824"/>
            <a:ext cx="2864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Sujet de l’analyse 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539552" y="3975447"/>
            <a:ext cx="4037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Données provenant d’Ipsos</a:t>
            </a:r>
            <a:endParaRPr lang="fr-FR" dirty="0"/>
          </a:p>
        </p:txBody>
      </p:sp>
      <p:pic>
        <p:nvPicPr>
          <p:cNvPr id="6146" name="Picture 2" descr="https://upload.wikimedia.org/wikipedia/en/thumb/a/a6/Ipsos_logo.svg/1111px-Ipsos_logo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3911447"/>
            <a:ext cx="648072" cy="597673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539552" y="5301208"/>
            <a:ext cx="4100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Utilisation du logiciel </a:t>
            </a:r>
            <a:r>
              <a:rPr lang="fr-FR" sz="2400" b="1" i="1" dirty="0" err="1" smtClean="0"/>
              <a:t>XLStat</a:t>
            </a:r>
            <a:endParaRPr lang="fr-FR" dirty="0"/>
          </a:p>
        </p:txBody>
      </p:sp>
      <p:pic>
        <p:nvPicPr>
          <p:cNvPr id="11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032" y="5373216"/>
            <a:ext cx="1185735" cy="2880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eur\Desktop\ADD\fond opa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098" cy="6858000"/>
          </a:xfrm>
          <a:prstGeom prst="rect">
            <a:avLst/>
          </a:prstGeom>
          <a:noFill/>
        </p:spPr>
      </p:pic>
      <p:pic>
        <p:nvPicPr>
          <p:cNvPr id="3" name="Picture 2" descr="http://www.efrei.fr/wp-content/uploads/2015/06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864096" cy="312720"/>
          </a:xfrm>
          <a:prstGeom prst="rect">
            <a:avLst/>
          </a:prstGeom>
          <a:noFill/>
        </p:spPr>
      </p:pic>
      <p:pic>
        <p:nvPicPr>
          <p:cNvPr id="4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16633"/>
            <a:ext cx="912515" cy="2216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2627784" y="188640"/>
            <a:ext cx="3615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Introduction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Aharoni" pitchFamily="2" charset="-79"/>
            </a:endParaRPr>
          </a:p>
        </p:txBody>
      </p:sp>
      <p:pic>
        <p:nvPicPr>
          <p:cNvPr id="20481" name="Picture 1" descr="C:\Users\Administrateur\Desktop\ADD\g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2204864"/>
            <a:ext cx="8964488" cy="3553835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467544" y="1340768"/>
            <a:ext cx="3148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Données à analyser </a:t>
            </a:r>
            <a:r>
              <a:rPr lang="fr-FR" dirty="0" smtClean="0"/>
              <a:t>:</a:t>
            </a:r>
            <a:endParaRPr lang="fr-FR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eur\Desktop\ADD\fond opa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098" cy="6858000"/>
          </a:xfrm>
          <a:prstGeom prst="rect">
            <a:avLst/>
          </a:prstGeom>
          <a:noFill/>
        </p:spPr>
      </p:pic>
      <p:pic>
        <p:nvPicPr>
          <p:cNvPr id="3" name="Picture 2" descr="http://www.efrei.fr/wp-content/uploads/2015/06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864096" cy="312720"/>
          </a:xfrm>
          <a:prstGeom prst="rect">
            <a:avLst/>
          </a:prstGeom>
          <a:noFill/>
        </p:spPr>
      </p:pic>
      <p:pic>
        <p:nvPicPr>
          <p:cNvPr id="4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16633"/>
            <a:ext cx="912515" cy="2216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1691680" y="188640"/>
            <a:ext cx="5697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Quel type d’analyse ?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Aharoni" pitchFamily="2" charset="-79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67544" y="1671191"/>
            <a:ext cx="4661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Trois types d’analyses possibles :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4355976" y="2132856"/>
            <a:ext cx="10318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fr-FR" sz="2400" i="1" dirty="0" smtClean="0"/>
              <a:t> ACP</a:t>
            </a:r>
          </a:p>
          <a:p>
            <a:pPr>
              <a:buFont typeface="Courier New" pitchFamily="49" charset="0"/>
              <a:buChar char="o"/>
            </a:pPr>
            <a:r>
              <a:rPr lang="fr-FR" sz="2400" i="1" dirty="0"/>
              <a:t> </a:t>
            </a:r>
            <a:r>
              <a:rPr lang="fr-FR" sz="2400" i="1" dirty="0" smtClean="0"/>
              <a:t>AFC</a:t>
            </a:r>
          </a:p>
          <a:p>
            <a:pPr>
              <a:buFont typeface="Courier New" pitchFamily="49" charset="0"/>
              <a:buChar char="o"/>
            </a:pPr>
            <a:r>
              <a:rPr lang="fr-FR" sz="2400" i="1" dirty="0"/>
              <a:t> </a:t>
            </a:r>
            <a:r>
              <a:rPr lang="fr-FR" sz="2400" i="1" dirty="0" smtClean="0"/>
              <a:t>ACM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67544" y="4149080"/>
            <a:ext cx="3692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L’ACP est ici plus adaptée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67544" y="5517232"/>
            <a:ext cx="2753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Quel type d’ACP ?</a:t>
            </a:r>
            <a:endParaRPr lang="fr-FR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eur\Desktop\ADD\fond opa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098" cy="6858000"/>
          </a:xfrm>
          <a:prstGeom prst="rect">
            <a:avLst/>
          </a:prstGeom>
          <a:noFill/>
        </p:spPr>
      </p:pic>
      <p:pic>
        <p:nvPicPr>
          <p:cNvPr id="3" name="Picture 2" descr="http://www.efrei.fr/wp-content/uploads/2015/06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864096" cy="312720"/>
          </a:xfrm>
          <a:prstGeom prst="rect">
            <a:avLst/>
          </a:prstGeom>
          <a:noFill/>
        </p:spPr>
      </p:pic>
      <p:pic>
        <p:nvPicPr>
          <p:cNvPr id="4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16633"/>
            <a:ext cx="912515" cy="2216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1691680" y="188640"/>
            <a:ext cx="5697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Quel type d’analyse ?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Aharoni" pitchFamily="2" charset="-79"/>
            </a:endParaRPr>
          </a:p>
        </p:txBody>
      </p:sp>
      <p:pic>
        <p:nvPicPr>
          <p:cNvPr id="18433" name="Picture 1" descr="C:\Users\Administrateur\Desktop\ADD\g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2780928"/>
            <a:ext cx="6018334" cy="2664296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467544" y="1671191"/>
            <a:ext cx="3722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Statistiques descriptives </a:t>
            </a:r>
            <a:r>
              <a:rPr lang="fr-FR" dirty="0" smtClean="0"/>
              <a:t>:</a:t>
            </a:r>
            <a:endParaRPr lang="fr-FR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eur\Desktop\ADD\fond opa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098" cy="6858000"/>
          </a:xfrm>
          <a:prstGeom prst="rect">
            <a:avLst/>
          </a:prstGeom>
          <a:noFill/>
        </p:spPr>
      </p:pic>
      <p:pic>
        <p:nvPicPr>
          <p:cNvPr id="3" name="Picture 2" descr="http://www.efrei.fr/wp-content/uploads/2015/06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864096" cy="312720"/>
          </a:xfrm>
          <a:prstGeom prst="rect">
            <a:avLst/>
          </a:prstGeom>
          <a:noFill/>
        </p:spPr>
      </p:pic>
      <p:pic>
        <p:nvPicPr>
          <p:cNvPr id="4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16633"/>
            <a:ext cx="912515" cy="2216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1691680" y="116632"/>
            <a:ext cx="58874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Analyse de la matrice</a:t>
            </a:r>
          </a:p>
          <a:p>
            <a:pPr algn="ctr"/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des corrélations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Aharoni" pitchFamily="2" charset="-79"/>
            </a:endParaRPr>
          </a:p>
        </p:txBody>
      </p:sp>
      <p:pic>
        <p:nvPicPr>
          <p:cNvPr id="21506" name="Picture 2" descr="C:\Users\Administrateur\Desktop\ADD\f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1814141"/>
            <a:ext cx="2411055" cy="8947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1507" name="Picture 3" descr="C:\Users\Administrateur\Desktop\ADD\g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3356992"/>
            <a:ext cx="8806433" cy="174784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eur\Desktop\ADD\fond opa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098" cy="6858000"/>
          </a:xfrm>
          <a:prstGeom prst="rect">
            <a:avLst/>
          </a:prstGeom>
          <a:noFill/>
        </p:spPr>
      </p:pic>
      <p:pic>
        <p:nvPicPr>
          <p:cNvPr id="3" name="Picture 2" descr="http://www.efrei.fr/wp-content/uploads/2015/06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864096" cy="312720"/>
          </a:xfrm>
          <a:prstGeom prst="rect">
            <a:avLst/>
          </a:prstGeom>
          <a:noFill/>
        </p:spPr>
      </p:pic>
      <p:pic>
        <p:nvPicPr>
          <p:cNvPr id="4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16633"/>
            <a:ext cx="912515" cy="2216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1691680" y="116632"/>
            <a:ext cx="58874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Analyse de la matrice</a:t>
            </a:r>
          </a:p>
          <a:p>
            <a:pPr algn="ctr"/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des corrélations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Aharoni" pitchFamily="2" charset="-79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67544" y="1815207"/>
            <a:ext cx="3032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Fortes corrélations 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467544" y="3573016"/>
            <a:ext cx="3630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Fortes anti-corrélations 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979712" y="2348880"/>
            <a:ext cx="4562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fr-FR" sz="2400" i="1" dirty="0" smtClean="0"/>
              <a:t> PS/PRG	-	EELV et alliés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907704" y="4149080"/>
            <a:ext cx="6141361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fr-FR" sz="2400" i="1" dirty="0" smtClean="0"/>
              <a:t> Extrême gauche	-	LR, UDI et Modem</a:t>
            </a:r>
          </a:p>
          <a:p>
            <a:pPr>
              <a:buFont typeface="Courier New" pitchFamily="49" charset="0"/>
              <a:buChar char="o"/>
            </a:pPr>
            <a:endParaRPr lang="fr-FR" sz="1200" i="1" dirty="0" smtClean="0"/>
          </a:p>
          <a:p>
            <a:pPr>
              <a:buFont typeface="Courier New" pitchFamily="49" charset="0"/>
              <a:buChar char="o"/>
            </a:pPr>
            <a:r>
              <a:rPr lang="fr-FR" sz="2400" i="1" dirty="0"/>
              <a:t> </a:t>
            </a:r>
            <a:r>
              <a:rPr lang="fr-FR" sz="2400" i="1" dirty="0" smtClean="0"/>
              <a:t>EELV et alliés	-	Front national</a:t>
            </a:r>
          </a:p>
          <a:p>
            <a:pPr>
              <a:buFont typeface="Courier New" pitchFamily="49" charset="0"/>
              <a:buChar char="o"/>
            </a:pPr>
            <a:endParaRPr lang="fr-FR" sz="1200" i="1" dirty="0" smtClean="0"/>
          </a:p>
          <a:p>
            <a:pPr>
              <a:buFont typeface="Courier New" pitchFamily="49" charset="0"/>
              <a:buChar char="o"/>
            </a:pPr>
            <a:r>
              <a:rPr lang="fr-FR" sz="2400" i="1" dirty="0"/>
              <a:t> </a:t>
            </a:r>
            <a:r>
              <a:rPr lang="fr-FR" sz="2400" i="1" dirty="0" smtClean="0"/>
              <a:t>PS/PRG		-	Front national</a:t>
            </a:r>
          </a:p>
          <a:p>
            <a:pPr>
              <a:buFont typeface="Courier New" pitchFamily="49" charset="0"/>
              <a:buChar char="o"/>
            </a:pPr>
            <a:endParaRPr lang="fr-FR" sz="1200" i="1" dirty="0" smtClean="0"/>
          </a:p>
          <a:p>
            <a:pPr>
              <a:buFont typeface="Courier New" pitchFamily="49" charset="0"/>
              <a:buChar char="o"/>
            </a:pPr>
            <a:r>
              <a:rPr lang="fr-FR" sz="2400" i="1" dirty="0"/>
              <a:t> </a:t>
            </a:r>
            <a:r>
              <a:rPr lang="fr-FR" sz="2400" i="1" dirty="0" smtClean="0"/>
              <a:t>LR, UDI et Modem	-	Front national</a:t>
            </a:r>
          </a:p>
          <a:p>
            <a:pPr>
              <a:buFont typeface="Courier New" pitchFamily="49" charset="0"/>
              <a:buChar char="o"/>
            </a:pPr>
            <a:endParaRPr lang="fr-FR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eur\Desktop\ADD\fond opa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098" cy="6858000"/>
          </a:xfrm>
          <a:prstGeom prst="rect">
            <a:avLst/>
          </a:prstGeom>
          <a:noFill/>
        </p:spPr>
      </p:pic>
      <p:pic>
        <p:nvPicPr>
          <p:cNvPr id="3" name="Picture 2" descr="http://www.efrei.fr/wp-content/uploads/2015/06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864096" cy="312720"/>
          </a:xfrm>
          <a:prstGeom prst="rect">
            <a:avLst/>
          </a:prstGeom>
          <a:noFill/>
        </p:spPr>
      </p:pic>
      <p:pic>
        <p:nvPicPr>
          <p:cNvPr id="4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16633"/>
            <a:ext cx="912515" cy="2216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2555776" y="188640"/>
            <a:ext cx="39974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Choix des axes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Aharoni" pitchFamily="2" charset="-79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67544" y="2463279"/>
            <a:ext cx="39629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Calcul des valeurs propres </a:t>
            </a:r>
            <a:r>
              <a:rPr lang="fr-FR" dirty="0" smtClean="0"/>
              <a:t>:</a:t>
            </a:r>
            <a:endParaRPr lang="fr-FR" dirty="0"/>
          </a:p>
        </p:txBody>
      </p:sp>
      <p:pic>
        <p:nvPicPr>
          <p:cNvPr id="22530" name="Picture 2" descr="C:\Users\Administrateur\Desktop\ADD\f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1888629"/>
            <a:ext cx="3390900" cy="6762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2531" name="Picture 3" descr="C:\Users\Administrateur\Desktop\ADD\g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509120"/>
            <a:ext cx="8724422" cy="1080120"/>
          </a:xfrm>
          <a:prstGeom prst="rect">
            <a:avLst/>
          </a:prstGeom>
          <a:noFill/>
        </p:spPr>
      </p:pic>
      <p:pic>
        <p:nvPicPr>
          <p:cNvPr id="22532" name="Picture 4" descr="C:\Users\Administrateur\Desktop\ADD\f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8144" y="2852936"/>
            <a:ext cx="1673249" cy="1080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eur\Desktop\ADD\fond opa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098" cy="6858000"/>
          </a:xfrm>
          <a:prstGeom prst="rect">
            <a:avLst/>
          </a:prstGeom>
          <a:noFill/>
        </p:spPr>
      </p:pic>
      <p:pic>
        <p:nvPicPr>
          <p:cNvPr id="3" name="Picture 2" descr="http://www.efrei.fr/wp-content/uploads/2015/06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864096" cy="312720"/>
          </a:xfrm>
          <a:prstGeom prst="rect">
            <a:avLst/>
          </a:prstGeom>
          <a:noFill/>
        </p:spPr>
      </p:pic>
      <p:pic>
        <p:nvPicPr>
          <p:cNvPr id="4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16633"/>
            <a:ext cx="912515" cy="2216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1259632" y="260648"/>
            <a:ext cx="6607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Matrice des saturations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Aharoni" pitchFamily="2" charset="-79"/>
            </a:endParaRPr>
          </a:p>
        </p:txBody>
      </p:sp>
      <p:pic>
        <p:nvPicPr>
          <p:cNvPr id="23554" name="Picture 2" descr="C:\Users\Administrateur\Desktop\ADD\f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5816" y="2101980"/>
            <a:ext cx="3247330" cy="9669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3555" name="Picture 3" descr="C:\Users\Administrateur\Desktop\ADD\f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87824" y="3831537"/>
            <a:ext cx="3024336" cy="6775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eur\Desktop\ADD\fond opa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098" cy="6858000"/>
          </a:xfrm>
          <a:prstGeom prst="rect">
            <a:avLst/>
          </a:prstGeom>
          <a:noFill/>
        </p:spPr>
      </p:pic>
      <p:pic>
        <p:nvPicPr>
          <p:cNvPr id="3" name="Picture 2" descr="http://www.efrei.fr/wp-content/uploads/2015/06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864096" cy="312720"/>
          </a:xfrm>
          <a:prstGeom prst="rect">
            <a:avLst/>
          </a:prstGeom>
          <a:noFill/>
        </p:spPr>
      </p:pic>
      <p:pic>
        <p:nvPicPr>
          <p:cNvPr id="4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16633"/>
            <a:ext cx="912515" cy="2216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467544" y="1988840"/>
            <a:ext cx="4344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Matrice des vecteurs propres 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259632" y="260648"/>
            <a:ext cx="6607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Matrice des saturations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Aharoni" pitchFamily="2" charset="-79"/>
            </a:endParaRPr>
          </a:p>
        </p:txBody>
      </p:sp>
      <p:pic>
        <p:nvPicPr>
          <p:cNvPr id="24578" name="Picture 2" descr="C:\Users\Administrateur\Desktop\ADD\g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996952"/>
            <a:ext cx="8721380" cy="223224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eur\Desktop\ADD\fond opa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098" cy="6858000"/>
          </a:xfrm>
          <a:prstGeom prst="rect">
            <a:avLst/>
          </a:prstGeom>
          <a:noFill/>
        </p:spPr>
      </p:pic>
      <p:pic>
        <p:nvPicPr>
          <p:cNvPr id="3" name="Picture 2" descr="http://www.efrei.fr/wp-content/uploads/2015/06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864096" cy="312720"/>
          </a:xfrm>
          <a:prstGeom prst="rect">
            <a:avLst/>
          </a:prstGeom>
          <a:noFill/>
        </p:spPr>
      </p:pic>
      <p:pic>
        <p:nvPicPr>
          <p:cNvPr id="4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16633"/>
            <a:ext cx="912515" cy="2216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1259632" y="260648"/>
            <a:ext cx="6607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Matrice des saturations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Aharoni" pitchFamily="2" charset="-79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67544" y="1988840"/>
            <a:ext cx="5356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Matrice des composantes principales </a:t>
            </a:r>
            <a:r>
              <a:rPr lang="fr-FR" dirty="0" smtClean="0"/>
              <a:t>:</a:t>
            </a:r>
            <a:endParaRPr lang="fr-FR" dirty="0"/>
          </a:p>
        </p:txBody>
      </p:sp>
      <p:pic>
        <p:nvPicPr>
          <p:cNvPr id="25602" name="Picture 2" descr="C:\Users\Administrateur\Desktop\ADD\g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2677925"/>
            <a:ext cx="8712968" cy="363139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eur\Desktop\ADD\fond opa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098" cy="6858000"/>
          </a:xfrm>
          <a:prstGeom prst="rect">
            <a:avLst/>
          </a:prstGeom>
          <a:noFill/>
        </p:spPr>
      </p:pic>
      <p:pic>
        <p:nvPicPr>
          <p:cNvPr id="3" name="Picture 2" descr="http://www.efrei.fr/wp-content/uploads/2015/06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864096" cy="312720"/>
          </a:xfrm>
          <a:prstGeom prst="rect">
            <a:avLst/>
          </a:prstGeom>
          <a:noFill/>
        </p:spPr>
      </p:pic>
      <p:pic>
        <p:nvPicPr>
          <p:cNvPr id="4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16633"/>
            <a:ext cx="912515" cy="2216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1259632" y="260648"/>
            <a:ext cx="6607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Matrice des saturations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Aharoni" pitchFamily="2" charset="-79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67544" y="2103239"/>
            <a:ext cx="36817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Matrice des saturations </a:t>
            </a:r>
            <a:r>
              <a:rPr lang="fr-FR" dirty="0" smtClean="0"/>
              <a:t>:</a:t>
            </a:r>
            <a:endParaRPr lang="fr-FR" dirty="0"/>
          </a:p>
        </p:txBody>
      </p:sp>
      <p:pic>
        <p:nvPicPr>
          <p:cNvPr id="26626" name="Picture 2" descr="C:\Users\Administrateur\Desktop\ADD\g7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924944"/>
            <a:ext cx="8749856" cy="23042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eur\Desktop\ADD\fond opa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098" cy="6858000"/>
          </a:xfrm>
          <a:prstGeom prst="rect">
            <a:avLst/>
          </a:prstGeom>
          <a:noFill/>
        </p:spPr>
      </p:pic>
      <p:pic>
        <p:nvPicPr>
          <p:cNvPr id="3" name="Picture 2" descr="http://www.efrei.fr/wp-content/uploads/2015/06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864096" cy="312720"/>
          </a:xfrm>
          <a:prstGeom prst="rect">
            <a:avLst/>
          </a:prstGeom>
          <a:noFill/>
        </p:spPr>
      </p:pic>
      <p:pic>
        <p:nvPicPr>
          <p:cNvPr id="4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16633"/>
            <a:ext cx="912515" cy="2216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1259632" y="260648"/>
            <a:ext cx="67213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Cercles de corrélations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Aharoni" pitchFamily="2" charset="-79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496" y="2780928"/>
            <a:ext cx="90113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Axe 1 :	</a:t>
            </a:r>
            <a:r>
              <a:rPr lang="fr-FR" sz="2000" b="1" i="1" dirty="0" smtClean="0"/>
              <a:t>Front national			-	EELV et alliés ; PS/PRG</a:t>
            </a:r>
            <a:endParaRPr lang="fr-FR" sz="2400" b="1" i="1" dirty="0" smtClean="0"/>
          </a:p>
          <a:p>
            <a:pPr>
              <a:buFont typeface="Wingdings" pitchFamily="2" charset="2"/>
              <a:buChar char="v"/>
            </a:pPr>
            <a:endParaRPr lang="fr-FR" sz="2400" b="1" i="1" dirty="0"/>
          </a:p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Axe 2 :	</a:t>
            </a:r>
            <a:r>
              <a:rPr lang="fr-FR" sz="2000" b="1" i="1" dirty="0" smtClean="0"/>
              <a:t>LR, UDI &amp; Modem ; Autres listes	-	Extrême gauche</a:t>
            </a:r>
            <a:endParaRPr lang="fr-FR" sz="2400" b="1" i="1" dirty="0" smtClean="0"/>
          </a:p>
          <a:p>
            <a:pPr>
              <a:buFont typeface="Wingdings" pitchFamily="2" charset="2"/>
              <a:buChar char="v"/>
            </a:pPr>
            <a:endParaRPr lang="fr-FR" sz="2400" b="1" i="1" dirty="0"/>
          </a:p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Axe 3 :	</a:t>
            </a:r>
            <a:r>
              <a:rPr lang="fr-FR" sz="2000" b="1" i="1" dirty="0" smtClean="0"/>
              <a:t>Front de gauche</a:t>
            </a:r>
            <a:endParaRPr lang="fr-FR" b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eur\Desktop\ADD\fond opa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098" cy="6858000"/>
          </a:xfrm>
          <a:prstGeom prst="rect">
            <a:avLst/>
          </a:prstGeom>
          <a:noFill/>
        </p:spPr>
      </p:pic>
      <p:pic>
        <p:nvPicPr>
          <p:cNvPr id="3" name="Picture 2" descr="http://www.efrei.fr/wp-content/uploads/2015/06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864096" cy="312720"/>
          </a:xfrm>
          <a:prstGeom prst="rect">
            <a:avLst/>
          </a:prstGeom>
          <a:noFill/>
        </p:spPr>
      </p:pic>
      <p:pic>
        <p:nvPicPr>
          <p:cNvPr id="4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16633"/>
            <a:ext cx="912515" cy="2216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1259632" y="260648"/>
            <a:ext cx="67213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Cercles de corrélations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Aharoni" pitchFamily="2" charset="-79"/>
            </a:endParaRPr>
          </a:p>
        </p:txBody>
      </p:sp>
      <p:pic>
        <p:nvPicPr>
          <p:cNvPr id="27650" name="Picture 2" descr="C:\Users\Administrateur\Desktop\ADD\c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1" y="1412776"/>
            <a:ext cx="4326181" cy="4464496"/>
          </a:xfrm>
          <a:prstGeom prst="rect">
            <a:avLst/>
          </a:prstGeom>
          <a:noFill/>
        </p:spPr>
      </p:pic>
      <p:pic>
        <p:nvPicPr>
          <p:cNvPr id="27651" name="Picture 3" descr="C:\Users\Administrateur\Desktop\ADD\c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1412776"/>
            <a:ext cx="4316363" cy="447079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eur\Desktop\ADD\fond opa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098" cy="6858000"/>
          </a:xfrm>
          <a:prstGeom prst="rect">
            <a:avLst/>
          </a:prstGeom>
          <a:noFill/>
        </p:spPr>
      </p:pic>
      <p:pic>
        <p:nvPicPr>
          <p:cNvPr id="3" name="Picture 2" descr="http://www.efrei.fr/wp-content/uploads/2015/06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864096" cy="312720"/>
          </a:xfrm>
          <a:prstGeom prst="rect">
            <a:avLst/>
          </a:prstGeom>
          <a:noFill/>
        </p:spPr>
      </p:pic>
      <p:pic>
        <p:nvPicPr>
          <p:cNvPr id="4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16633"/>
            <a:ext cx="912515" cy="2216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2123728" y="140439"/>
            <a:ext cx="50946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Choix des individus</a:t>
            </a:r>
          </a:p>
          <a:p>
            <a:pPr algn="ctr"/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intéressants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Aharoni" pitchFamily="2" charset="-79"/>
            </a:endParaRPr>
          </a:p>
        </p:txBody>
      </p:sp>
      <p:pic>
        <p:nvPicPr>
          <p:cNvPr id="28674" name="Picture 2" descr="C:\Users\Administrateur\Desktop\ADD\g8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1412776"/>
            <a:ext cx="8078787" cy="52292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eur\Desktop\ADD\fond opa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098" cy="6858000"/>
          </a:xfrm>
          <a:prstGeom prst="rect">
            <a:avLst/>
          </a:prstGeom>
          <a:noFill/>
        </p:spPr>
      </p:pic>
      <p:pic>
        <p:nvPicPr>
          <p:cNvPr id="3" name="Picture 2" descr="http://www.efrei.fr/wp-content/uploads/2015/06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864096" cy="312720"/>
          </a:xfrm>
          <a:prstGeom prst="rect">
            <a:avLst/>
          </a:prstGeom>
          <a:noFill/>
        </p:spPr>
      </p:pic>
      <p:pic>
        <p:nvPicPr>
          <p:cNvPr id="4" name="Picture 4" descr="https://www.xlstat.com/bundles/xlstatfrontend/images/logo_xlsta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16633"/>
            <a:ext cx="912515" cy="2216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3419872" y="260648"/>
            <a:ext cx="26129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Aharoni" pitchFamily="2" charset="-79"/>
              </a:rPr>
              <a:t>Synthèse</a:t>
            </a:r>
            <a:endParaRPr lang="fr-FR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itchFamily="34" charset="0"/>
              <a:cs typeface="Aharoni" pitchFamily="2" charset="-79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51520" y="1268760"/>
            <a:ext cx="5090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Rappelons la signification des axes :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043608" y="1772816"/>
            <a:ext cx="780002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b="1" i="1" dirty="0" smtClean="0"/>
              <a:t> Axe 1 :	</a:t>
            </a:r>
            <a:r>
              <a:rPr lang="fr-FR" i="1" dirty="0" smtClean="0"/>
              <a:t>Front national			-	EELV et alliés ; PS/PRG</a:t>
            </a:r>
          </a:p>
          <a:p>
            <a:pPr>
              <a:buFont typeface="Wingdings" pitchFamily="2" charset="2"/>
              <a:buChar char="Ø"/>
            </a:pPr>
            <a:endParaRPr lang="fr-FR" b="1" i="1" dirty="0"/>
          </a:p>
          <a:p>
            <a:pPr>
              <a:buFont typeface="Wingdings" pitchFamily="2" charset="2"/>
              <a:buChar char="Ø"/>
            </a:pPr>
            <a:r>
              <a:rPr lang="fr-FR" b="1" i="1" dirty="0" smtClean="0"/>
              <a:t> Axe 2 :	</a:t>
            </a:r>
            <a:r>
              <a:rPr lang="fr-FR" i="1" dirty="0" smtClean="0"/>
              <a:t>LR, UDI &amp; Modem ; Autres listes	-	Extrême gauche</a:t>
            </a:r>
          </a:p>
          <a:p>
            <a:pPr>
              <a:buFont typeface="Wingdings" pitchFamily="2" charset="2"/>
              <a:buChar char="Ø"/>
            </a:pPr>
            <a:endParaRPr lang="fr-FR" b="1" i="1" dirty="0"/>
          </a:p>
          <a:p>
            <a:pPr>
              <a:buFont typeface="Wingdings" pitchFamily="2" charset="2"/>
              <a:buChar char="Ø"/>
            </a:pPr>
            <a:r>
              <a:rPr lang="fr-FR" b="1" i="1" dirty="0" smtClean="0"/>
              <a:t> Axe 3 :</a:t>
            </a:r>
            <a:r>
              <a:rPr lang="fr-FR" i="1" dirty="0" smtClean="0"/>
              <a:t>	Front de gauche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323528" y="3975447"/>
            <a:ext cx="4721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Représentation sur un graphe 3D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23528" y="5229200"/>
            <a:ext cx="2898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b="1" i="1" dirty="0" smtClean="0"/>
              <a:t> Analyse du graphe</a:t>
            </a:r>
            <a:endParaRPr lang="fr-FR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956</Words>
  <Application>Microsoft Office PowerPoint</Application>
  <PresentationFormat>Affichage à l'écran (4:3)</PresentationFormat>
  <Paragraphs>171</Paragraphs>
  <Slides>17</Slides>
  <Notes>17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Jaden131</dc:creator>
  <cp:lastModifiedBy>Jaden131</cp:lastModifiedBy>
  <cp:revision>26</cp:revision>
  <dcterms:created xsi:type="dcterms:W3CDTF">2016-06-04T15:02:16Z</dcterms:created>
  <dcterms:modified xsi:type="dcterms:W3CDTF">2016-06-04T18:45:19Z</dcterms:modified>
</cp:coreProperties>
</file>