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xmlns:mc="http://schemas.openxmlformats.org/markup-compatibility/2006" xmlns:a14="http://schemas.microsoft.com/office/drawing/2010/main" val="FF0000" mc:Ignorable=""/>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autoAdjust="0"/>
    <p:restoredTop sz="79053" autoAdjust="0"/>
  </p:normalViewPr>
  <p:slideViewPr>
    <p:cSldViewPr>
      <p:cViewPr>
        <p:scale>
          <a:sx n="63" d="100"/>
          <a:sy n="63" d="100"/>
        </p:scale>
        <p:origin x="-1584"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17CF8C-F7A6-4ADA-819F-DC558247EEF7}" type="datetimeFigureOut">
              <a:rPr lang="fr-FR" smtClean="0"/>
              <a:t>12/05/2010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B0A26E-68B7-4A29-B2E3-9EB889DA6674}" type="slidenum">
              <a:rPr lang="fr-FR" smtClean="0"/>
              <a:t>‹N°›</a:t>
            </a:fld>
            <a:endParaRPr lang="fr-FR"/>
          </a:p>
        </p:txBody>
      </p:sp>
    </p:spTree>
    <p:extLst>
      <p:ext uri="{BB962C8B-B14F-4D97-AF65-F5344CB8AC3E}">
        <p14:creationId xmlns:p14="http://schemas.microsoft.com/office/powerpoint/2010/main" val="380918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Bruno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According to Wikipedia, a weapon is a tool used to apply force for the purpose of hurting or killing someone. Weapons were used throughout the ages, and scientists even found very simple weapons among chimpanzees. However, weapons from the Middle Age and weapons from our time are completely different, and like many other fields in our society, weapons largely benefited (and still benefit) of technology advancements. In the first part, we will review some of the new weapons that emerged recently, and then we will focus on the flash-ball, which is a new French weapon mainly used by law enforcement officers.</a:t>
            </a:r>
            <a:endParaRPr lang="fr-FR" dirty="0"/>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2</a:t>
            </a:fld>
            <a:endParaRPr lang="fr-FR"/>
          </a:p>
        </p:txBody>
      </p:sp>
    </p:spTree>
    <p:extLst>
      <p:ext uri="{BB962C8B-B14F-4D97-AF65-F5344CB8AC3E}">
        <p14:creationId xmlns:p14="http://schemas.microsoft.com/office/powerpoint/2010/main" val="1652357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MICHAËL</a:t>
            </a:r>
            <a:r>
              <a:rPr lang="fr-FR" baseline="0" dirty="0" smtClean="0"/>
              <a:t> :</a:t>
            </a:r>
          </a:p>
          <a:p>
            <a:endParaRPr lang="fr-FR" baseline="0" dirty="0" smtClean="0"/>
          </a:p>
          <a:p>
            <a:r>
              <a:rPr lang="en-US" sz="1200" b="0" i="0" kern="1200" dirty="0" smtClean="0">
                <a:solidFill>
                  <a:schemeClr val="tx1"/>
                </a:solidFill>
                <a:effectLst/>
                <a:latin typeface="+mn-lt"/>
                <a:ea typeface="+mn-ea"/>
                <a:cs typeface="+mn-cs"/>
              </a:rPr>
              <a:t>Like we have said before, weapons have evolved a lot. World War II was a turning point (un </a:t>
            </a:r>
            <a:r>
              <a:rPr lang="en-US" sz="1200" b="0" i="0" kern="1200" dirty="0" err="1" smtClean="0">
                <a:solidFill>
                  <a:schemeClr val="tx1"/>
                </a:solidFill>
                <a:effectLst/>
                <a:latin typeface="+mn-lt"/>
                <a:ea typeface="+mn-ea"/>
                <a:cs typeface="+mn-cs"/>
              </a:rPr>
              <a:t>tournant</a:t>
            </a:r>
            <a:r>
              <a:rPr lang="en-US" sz="1200" b="0" i="0" kern="1200" dirty="0" smtClean="0">
                <a:solidFill>
                  <a:schemeClr val="tx1"/>
                </a:solidFill>
                <a:effectLst/>
                <a:latin typeface="+mn-lt"/>
                <a:ea typeface="+mn-ea"/>
                <a:cs typeface="+mn-cs"/>
              </a:rPr>
              <a:t>), because science really helps the creation of new weapons. The atomic bomb is one of the best example. Since then, we all know that we are able to create weapons that can destroy the World. </a:t>
            </a:r>
            <a:endParaRPr lang="fr-FR" dirty="0"/>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3</a:t>
            </a:fld>
            <a:endParaRPr lang="fr-FR"/>
          </a:p>
        </p:txBody>
      </p:sp>
    </p:spTree>
    <p:extLst>
      <p:ext uri="{BB962C8B-B14F-4D97-AF65-F5344CB8AC3E}">
        <p14:creationId xmlns:p14="http://schemas.microsoft.com/office/powerpoint/2010/main" val="2908362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BRUNO :</a:t>
            </a:r>
          </a:p>
          <a:p>
            <a:endParaRPr lang="fr-FR" dirty="0" smtClean="0"/>
          </a:p>
          <a:p>
            <a:r>
              <a:rPr lang="en-US" sz="1200" b="0" i="0" kern="1200" dirty="0" smtClean="0">
                <a:solidFill>
                  <a:schemeClr val="tx1"/>
                </a:solidFill>
                <a:effectLst/>
                <a:latin typeface="+mn-lt"/>
                <a:ea typeface="+mn-ea"/>
                <a:cs typeface="+mn-cs"/>
              </a:rPr>
              <a:t>This weapon is an AS50 and was released in 2006 by Accuracy International. This weapon, for example, really shows how science and weapons meet together. This weapon can use both incendiary and explosive bullets. Furthermore, it can accurately reach targets at nearly two kilometers distance.</a:t>
            </a:r>
            <a:endParaRPr lang="fr-FR" dirty="0"/>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4</a:t>
            </a:fld>
            <a:endParaRPr lang="fr-FR"/>
          </a:p>
        </p:txBody>
      </p:sp>
    </p:spTree>
    <p:extLst>
      <p:ext uri="{BB962C8B-B14F-4D97-AF65-F5344CB8AC3E}">
        <p14:creationId xmlns:p14="http://schemas.microsoft.com/office/powerpoint/2010/main" val="3148220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BRUNO :</a:t>
            </a:r>
          </a:p>
          <a:p>
            <a:endParaRPr lang="fr-FR" dirty="0" smtClean="0"/>
          </a:p>
          <a:p>
            <a:r>
              <a:rPr lang="en-US" sz="1200" b="0" i="0" kern="1200" dirty="0" smtClean="0">
                <a:solidFill>
                  <a:schemeClr val="tx1"/>
                </a:solidFill>
                <a:effectLst/>
                <a:latin typeface="+mn-lt"/>
                <a:ea typeface="+mn-ea"/>
                <a:cs typeface="+mn-cs"/>
              </a:rPr>
              <a:t>This weapon, called the FN FS2000 was </a:t>
            </a:r>
            <a:r>
              <a:rPr lang="en-US" sz="1200" b="0" i="0" kern="1200" dirty="0" err="1" smtClean="0">
                <a:solidFill>
                  <a:schemeClr val="tx1"/>
                </a:solidFill>
                <a:effectLst/>
                <a:latin typeface="+mn-lt"/>
                <a:ea typeface="+mn-ea"/>
                <a:cs typeface="+mn-cs"/>
              </a:rPr>
              <a:t>developped</a:t>
            </a:r>
            <a:r>
              <a:rPr lang="en-US" sz="1200" b="0" i="0" kern="1200" dirty="0" smtClean="0">
                <a:solidFill>
                  <a:schemeClr val="tx1"/>
                </a:solidFill>
                <a:effectLst/>
                <a:latin typeface="+mn-lt"/>
                <a:ea typeface="+mn-ea"/>
                <a:cs typeface="+mn-cs"/>
              </a:rPr>
              <a:t> in 2001 and was thought to be the 21st century weapon. The innovation in this weapon is that it can be hold using only one hand, so soldiers can make something else with their second hand. It has many features like built-in laser sight, halogen lights and even a grenade launcher.</a:t>
            </a:r>
            <a:endParaRPr lang="fr-FR" dirty="0"/>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5</a:t>
            </a:fld>
            <a:endParaRPr lang="fr-FR"/>
          </a:p>
        </p:txBody>
      </p:sp>
    </p:spTree>
    <p:extLst>
      <p:ext uri="{BB962C8B-B14F-4D97-AF65-F5344CB8AC3E}">
        <p14:creationId xmlns:p14="http://schemas.microsoft.com/office/powerpoint/2010/main" val="363682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BRUNO :</a:t>
            </a:r>
          </a:p>
          <a:p>
            <a:endParaRPr lang="fr-FR" dirty="0" smtClean="0"/>
          </a:p>
          <a:p>
            <a:r>
              <a:rPr lang="en-US" sz="1200" b="0" i="0" kern="1200" dirty="0" smtClean="0">
                <a:solidFill>
                  <a:schemeClr val="tx1"/>
                </a:solidFill>
                <a:effectLst/>
                <a:latin typeface="+mn-lt"/>
                <a:ea typeface="+mn-ea"/>
                <a:cs typeface="+mn-cs"/>
              </a:rPr>
              <a:t>But the 21st century also emerged so-called non-lethal weapons, sometimes called "less-lethal weapons", not-so ironically. Those weapons are used in combat situations to limit the escalation of violence, or in some places where policeman are often attacked and can defend themselves without killing people.</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Some weapons are quite funny, like the scent-based weapons. One of those weapons is called the Skunk (in reference of the animal - le </a:t>
            </a:r>
            <a:r>
              <a:rPr lang="en-US" sz="1200" b="0" i="0" kern="1200" dirty="0" err="1" smtClean="0">
                <a:solidFill>
                  <a:schemeClr val="tx1"/>
                </a:solidFill>
                <a:effectLst/>
                <a:latin typeface="+mn-lt"/>
                <a:ea typeface="+mn-ea"/>
                <a:cs typeface="+mn-cs"/>
              </a:rPr>
              <a:t>putois</a:t>
            </a:r>
            <a:r>
              <a:rPr lang="en-US" sz="1200" b="0" i="0" kern="1200" dirty="0" smtClean="0">
                <a:solidFill>
                  <a:schemeClr val="tx1"/>
                </a:solidFill>
                <a:effectLst/>
                <a:latin typeface="+mn-lt"/>
                <a:ea typeface="+mn-ea"/>
                <a:cs typeface="+mn-cs"/>
              </a:rPr>
              <a:t> -), and was first used in 2004 in Israel. This weapon produce smells so horrible that people are forced to leave the area.</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Psychochemical weapons, or drug weapons, are weapons that are based on chemistry (</a:t>
            </a:r>
            <a:r>
              <a:rPr lang="en-US" sz="1200" b="0" i="0" kern="1200" dirty="0" err="1" smtClean="0">
                <a:solidFill>
                  <a:schemeClr val="tx1"/>
                </a:solidFill>
                <a:effectLst/>
                <a:latin typeface="+mn-lt"/>
                <a:ea typeface="+mn-ea"/>
                <a:cs typeface="+mn-cs"/>
              </a:rPr>
              <a:t>chimie</a:t>
            </a:r>
            <a:r>
              <a:rPr lang="en-US" sz="1200" b="0" i="0" kern="1200" dirty="0" smtClean="0">
                <a:solidFill>
                  <a:schemeClr val="tx1"/>
                </a:solidFill>
                <a:effectLst/>
                <a:latin typeface="+mn-lt"/>
                <a:ea typeface="+mn-ea"/>
                <a:cs typeface="+mn-cs"/>
              </a:rPr>
              <a:t>). Some of those weapons use drugs like LSD in order to disorienting people or during interrogation.</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Finally, there is a very famous weapon, because it was created by French people : the flash-ball. The special feature of this weapon is that it uses soft rubber ball. It is mainly used in France by policeman.</a:t>
            </a:r>
            <a:endParaRPr lang="en-US" sz="1200" b="0" i="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6</a:t>
            </a:fld>
            <a:endParaRPr lang="fr-FR"/>
          </a:p>
        </p:txBody>
      </p:sp>
    </p:spTree>
    <p:extLst>
      <p:ext uri="{BB962C8B-B14F-4D97-AF65-F5344CB8AC3E}">
        <p14:creationId xmlns:p14="http://schemas.microsoft.com/office/powerpoint/2010/main" val="1694443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smtClean="0">
                <a:solidFill>
                  <a:schemeClr val="tx1"/>
                </a:solidFill>
                <a:effectLst/>
                <a:latin typeface="+mn-lt"/>
                <a:ea typeface="+mn-ea"/>
                <a:cs typeface="+mn-cs"/>
              </a:rPr>
              <a:t>MICHAËL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First of all, we should ask why those non-lethal weapons were created, like flash-ball. We think that the reason is quite simple : the illegal market of weapon is more and more widespread and, although you need a </a:t>
            </a:r>
            <a:r>
              <a:rPr lang="en-US" sz="1200" b="0" i="0" kern="1200" dirty="0" err="1" smtClean="0">
                <a:solidFill>
                  <a:schemeClr val="tx1"/>
                </a:solidFill>
                <a:effectLst/>
                <a:latin typeface="+mn-lt"/>
                <a:ea typeface="+mn-ea"/>
                <a:cs typeface="+mn-cs"/>
              </a:rPr>
              <a:t>licence</a:t>
            </a:r>
            <a:r>
              <a:rPr lang="en-US" sz="1200" b="0" i="0" kern="1200" dirty="0" smtClean="0">
                <a:solidFill>
                  <a:schemeClr val="tx1"/>
                </a:solidFill>
                <a:effectLst/>
                <a:latin typeface="+mn-lt"/>
                <a:ea typeface="+mn-ea"/>
                <a:cs typeface="+mn-cs"/>
              </a:rPr>
              <a:t> to hold weapons, many people bypass this rule. As a consequence, the violence, in particular in suburbs, is increasing, and they don't hesitate now to shoot on policeman. However, the job of a policeman is not to kill all those people, BUT they have to defend themselves in order not to be killed. And here are non-lethal weapons.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Therefore, we think that non-lethal weapons like </a:t>
            </a:r>
            <a:r>
              <a:rPr lang="en-US" sz="1200" b="0" i="0" kern="1200" dirty="0" err="1" smtClean="0">
                <a:solidFill>
                  <a:schemeClr val="tx1"/>
                </a:solidFill>
                <a:effectLst/>
                <a:latin typeface="+mn-lt"/>
                <a:ea typeface="+mn-ea"/>
                <a:cs typeface="+mn-cs"/>
              </a:rPr>
              <a:t>tazer</a:t>
            </a:r>
            <a:r>
              <a:rPr lang="en-US" sz="1200" b="0" i="0" kern="1200" dirty="0" smtClean="0">
                <a:solidFill>
                  <a:schemeClr val="tx1"/>
                </a:solidFill>
                <a:effectLst/>
                <a:latin typeface="+mn-lt"/>
                <a:ea typeface="+mn-ea"/>
                <a:cs typeface="+mn-cs"/>
              </a:rPr>
              <a:t> or flash-ball is something good, but the main problem is that it's not always as non-lethal as they want. In fact, this weapon is not always well-used. First, flash-ball can't be used within 7 meters, and you can't shoot the head. But some studies showed that the precision of the balls is not very high, and therefore it can reach some parts of the body that should not. Furthermore, this weapon can causes irreversible injury or even death if it is used in less than 5 meters. Of course, when there are a lot of people, that comes with panic, it's rather hard to know if you are within 5, 6 or 7 meters.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In France, since 2005, many people suffered from irreversible injury, especially in the eyes.</a:t>
            </a:r>
          </a:p>
          <a:p>
            <a:endParaRPr lang="fr-FR" dirty="0"/>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7</a:t>
            </a:fld>
            <a:endParaRPr lang="fr-FR"/>
          </a:p>
        </p:txBody>
      </p:sp>
    </p:spTree>
    <p:extLst>
      <p:ext uri="{BB962C8B-B14F-4D97-AF65-F5344CB8AC3E}">
        <p14:creationId xmlns:p14="http://schemas.microsoft.com/office/powerpoint/2010/main" val="3269072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C2B0A26E-68B7-4A29-B2E3-9EB889DA6674}" type="slidenum">
              <a:rPr lang="fr-FR" smtClean="0"/>
              <a:t>8</a:t>
            </a:fld>
            <a:endParaRPr lang="fr-FR"/>
          </a:p>
        </p:txBody>
      </p:sp>
    </p:spTree>
    <p:extLst>
      <p:ext uri="{BB962C8B-B14F-4D97-AF65-F5344CB8AC3E}">
        <p14:creationId xmlns:p14="http://schemas.microsoft.com/office/powerpoint/2010/main" val="3638369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fr-FR" smtClean="0"/>
              <a:t>Cliquez pour modifier le style du titre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7" name="Date Placeholder 6"/>
          <p:cNvSpPr>
            <a:spLocks noGrp="1"/>
          </p:cNvSpPr>
          <p:nvPr>
            <p:ph type="dt" sz="half" idx="10"/>
          </p:nvPr>
        </p:nvSpPr>
        <p:spPr/>
        <p:txBody>
          <a:bodyPr/>
          <a:lstStyle/>
          <a:p>
            <a:fld id="{216C5678-EE20-4FA5-88E2-6E0BD67A2E26}" type="datetime1">
              <a:rPr lang="en-US" smtClean="0"/>
              <a:t>5/12/2010</a:t>
            </a:fld>
            <a:endParaRPr lang="en-US" dirty="0"/>
          </a:p>
        </p:txBody>
      </p:sp>
      <p:sp>
        <p:nvSpPr>
          <p:cNvPr id="8" name="Slide Number Placeholder 7"/>
          <p:cNvSpPr>
            <a:spLocks noGrp="1"/>
          </p:cNvSpPr>
          <p:nvPr>
            <p:ph type="sldNum" sz="quarter" idx="11"/>
          </p:nvPr>
        </p:nvSpPr>
        <p:spPr/>
        <p:txBody>
          <a:bodyPr/>
          <a:lstStyle/>
          <a:p>
            <a:fld id="{BA9B540C-44DA-4F69-89C9-7C84606640D3}" type="slidenum">
              <a:rPr lang="en-US" smtClean="0"/>
              <a:pPr/>
              <a:t>‹N°›</a:t>
            </a:fld>
            <a:endParaRPr lang="en-US" dirty="0"/>
          </a:p>
        </p:txBody>
      </p:sp>
      <p:sp>
        <p:nvSpPr>
          <p:cNvPr id="9" name="Footer Placeholder 8"/>
          <p:cNvSpPr>
            <a:spLocks noGrp="1"/>
          </p:cNvSpPr>
          <p:nvPr>
            <p:ph type="ftr" sz="quarter" idx="12"/>
          </p:nvPr>
        </p:nvSpPr>
        <p:spPr/>
        <p:txBody>
          <a:bodyPr/>
          <a:lstStyle/>
          <a:p>
            <a:r>
              <a:rPr lang="en-US" smtClean="0"/>
              <a:t>Footer Text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
        <p:nvSpPr>
          <p:cNvPr id="4" name="Date Placeholder 3"/>
          <p:cNvSpPr>
            <a:spLocks noGrp="1"/>
          </p:cNvSpPr>
          <p:nvPr>
            <p:ph type="dt" sz="half" idx="10"/>
          </p:nvPr>
        </p:nvSpPr>
        <p:spPr/>
        <p:txBody>
          <a:bodyPr/>
          <a:lstStyle/>
          <a:p>
            <a:fld id="{B11D738E-8962-435F-8C43-147B8DD7E819}" type="datetime1">
              <a:rPr lang="en-US" smtClean="0"/>
              <a:t>5/12/2010</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fr-FR" smtClean="0"/>
              <a:t>Cliquez pour modifier le style du titre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Date Placeholder 3"/>
          <p:cNvSpPr>
            <a:spLocks noGrp="1"/>
          </p:cNvSpPr>
          <p:nvPr>
            <p:ph type="dt" sz="half" idx="10"/>
          </p:nvPr>
        </p:nvSpPr>
        <p:spPr/>
        <p:txBody>
          <a:bodyPr/>
          <a:lstStyle/>
          <a:p>
            <a:fld id="{09CAEA93-55E7-4DA9-90C2-089A26EEFEC4}" type="datetime1">
              <a:rPr lang="en-US" smtClean="0"/>
              <a:t>5/12/2010</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‹N°›</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
        <p:nvSpPr>
          <p:cNvPr id="5" name="Date Placeholder 4"/>
          <p:cNvSpPr>
            <a:spLocks noGrp="1"/>
          </p:cNvSpPr>
          <p:nvPr>
            <p:ph type="dt" sz="half" idx="10"/>
          </p:nvPr>
        </p:nvSpPr>
        <p:spPr/>
        <p:txBody>
          <a:bodyPr/>
          <a:lstStyle/>
          <a:p>
            <a:fld id="{E34CF3C7-6809-4F39-BD67-A75817BDDE0A}" type="datetime1">
              <a:rPr lang="en-US" smtClean="0"/>
              <a:t>5/12/2010</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‹N°›</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pour modifier le style du titre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7" name="Date Placeholder 6"/>
          <p:cNvSpPr>
            <a:spLocks noGrp="1"/>
          </p:cNvSpPr>
          <p:nvPr>
            <p:ph type="dt" sz="half" idx="10"/>
          </p:nvPr>
        </p:nvSpPr>
        <p:spPr/>
        <p:txBody>
          <a:bodyPr/>
          <a:lstStyle/>
          <a:p>
            <a:fld id="{F7EAEB24-CE78-465C-A726-91D0868FA48F}" type="datetime1">
              <a:rPr lang="en-US" smtClean="0"/>
              <a:t>5/12/2010</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‹N°›</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lang="en-US" dirty="0"/>
          </a:p>
        </p:txBody>
      </p:sp>
      <p:sp>
        <p:nvSpPr>
          <p:cNvPr id="3" name="Date Placeholder 2"/>
          <p:cNvSpPr>
            <a:spLocks noGrp="1"/>
          </p:cNvSpPr>
          <p:nvPr>
            <p:ph type="dt" sz="half" idx="10"/>
          </p:nvPr>
        </p:nvSpPr>
        <p:spPr/>
        <p:txBody>
          <a:bodyPr/>
          <a:lstStyle/>
          <a:p>
            <a:fld id="{40BAADF0-1749-4E8B-9691-B44A5F8C0895}" type="datetime1">
              <a:rPr lang="en-US" smtClean="0"/>
              <a:t>5/12/2010</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5/12/2010</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fr-FR" smtClean="0"/>
              <a:t>Cliquez pour modifier le style du titre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118BBB94-68E6-4675-A946-F1C5994EDBD7}" type="datetime1">
              <a:rPr lang="en-US" smtClean="0"/>
              <a:t>5/12/2010</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fr-FR" smtClean="0"/>
              <a:t>Cliquez pour modifier le style du titre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xmlns:mc="http://schemas.openxmlformats.org/markup-compatibility/2006" xmlns:a14="http://schemas.microsoft.com/office/drawing/2010/main" val="000000" mc:Ignorable="">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DC3B8377-21E3-4835-B75D-4E2847E2750F}" type="datetime1">
              <a:rPr lang="en-US" smtClean="0"/>
              <a:t>5/12/2010</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pour modifier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EA051B39-B140-43FE-96DB-472A2B59CE7C}" type="datetime1">
              <a:rPr lang="en-US" smtClean="0"/>
              <a:t>5/12/2010</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5/12/2010</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fr-FR" smtClean="0"/>
              <a:t>Cliquez pour modifier le style du titre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t>5/12/2010</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smtClean="0"/>
              <a:t>Footer Text</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‹N°›</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340768"/>
            <a:ext cx="7772400" cy="2448272"/>
          </a:xfrm>
        </p:spPr>
        <p:txBody>
          <a:bodyPr/>
          <a:lstStyle/>
          <a:p>
            <a:r>
              <a:rPr lang="fr-FR" dirty="0" err="1" smtClean="0"/>
              <a:t>Weapons</a:t>
            </a:r>
            <a:r>
              <a:rPr lang="fr-FR" dirty="0"/>
              <a:t> </a:t>
            </a:r>
            <a:r>
              <a:rPr lang="fr-FR" dirty="0" smtClean="0"/>
              <a:t>in the 21st </a:t>
            </a:r>
            <a:r>
              <a:rPr lang="fr-FR" dirty="0" err="1" smtClean="0"/>
              <a:t>century</a:t>
            </a:r>
            <a:endParaRPr lang="fr-FR" dirty="0"/>
          </a:p>
        </p:txBody>
      </p:sp>
      <p:sp>
        <p:nvSpPr>
          <p:cNvPr id="3" name="Sous-titre 2"/>
          <p:cNvSpPr>
            <a:spLocks noGrp="1"/>
          </p:cNvSpPr>
          <p:nvPr>
            <p:ph type="subTitle" idx="1"/>
          </p:nvPr>
        </p:nvSpPr>
        <p:spPr/>
        <p:txBody>
          <a:bodyPr/>
          <a:lstStyle/>
          <a:p>
            <a:r>
              <a:rPr lang="fr-FR" dirty="0" smtClean="0"/>
              <a:t>Michaël </a:t>
            </a:r>
            <a:r>
              <a:rPr lang="fr-FR" dirty="0" err="1" smtClean="0"/>
              <a:t>Gallego</a:t>
            </a:r>
            <a:endParaRPr lang="fr-FR" dirty="0" smtClean="0"/>
          </a:p>
          <a:p>
            <a:r>
              <a:rPr lang="fr-FR" dirty="0" smtClean="0"/>
              <a:t>Bruno Gabriel</a:t>
            </a:r>
            <a:endParaRPr lang="fr-FR" dirty="0"/>
          </a:p>
        </p:txBody>
      </p:sp>
      <p:sp>
        <p:nvSpPr>
          <p:cNvPr id="5" name="Espace réservé du numéro de diapositive 4"/>
          <p:cNvSpPr>
            <a:spLocks noGrp="1"/>
          </p:cNvSpPr>
          <p:nvPr>
            <p:ph type="sldNum" sz="quarter" idx="11"/>
          </p:nvPr>
        </p:nvSpPr>
        <p:spPr/>
        <p:txBody>
          <a:bodyPr/>
          <a:lstStyle/>
          <a:p>
            <a:fld id="{BA9B540C-44DA-4F69-89C9-7C84606640D3}" type="slidenum">
              <a:rPr lang="en-US" smtClean="0"/>
              <a:pPr/>
              <a:t>1</a:t>
            </a:fld>
            <a:endParaRPr lang="en-US" dirty="0"/>
          </a:p>
        </p:txBody>
      </p:sp>
    </p:spTree>
    <p:extLst>
      <p:ext uri="{BB962C8B-B14F-4D97-AF65-F5344CB8AC3E}">
        <p14:creationId xmlns:p14="http://schemas.microsoft.com/office/powerpoint/2010/main" val="218454240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smtClean="0"/>
              <a:t>What</a:t>
            </a:r>
            <a:r>
              <a:rPr lang="fr-FR" dirty="0" smtClean="0"/>
              <a:t> </a:t>
            </a:r>
            <a:r>
              <a:rPr lang="fr-FR" dirty="0" err="1" smtClean="0"/>
              <a:t>is</a:t>
            </a:r>
            <a:r>
              <a:rPr lang="fr-FR" dirty="0" smtClean="0"/>
              <a:t> a </a:t>
            </a:r>
            <a:r>
              <a:rPr lang="fr-FR" dirty="0" err="1" smtClean="0"/>
              <a:t>weapon</a:t>
            </a:r>
            <a:r>
              <a:rPr lang="fr-FR" dirty="0" smtClean="0"/>
              <a:t> ?</a:t>
            </a:r>
            <a:endParaRPr lang="fr-FR" dirty="0"/>
          </a:p>
        </p:txBody>
      </p:sp>
      <p:sp>
        <p:nvSpPr>
          <p:cNvPr id="3" name="Espace réservé du contenu 2"/>
          <p:cNvSpPr>
            <a:spLocks noGrp="1"/>
          </p:cNvSpPr>
          <p:nvPr>
            <p:ph idx="1"/>
          </p:nvPr>
        </p:nvSpPr>
        <p:spPr/>
        <p:txBody>
          <a:bodyPr/>
          <a:lstStyle/>
          <a:p>
            <a:endParaRPr lang="fr-FR" dirty="0" smtClean="0"/>
          </a:p>
          <a:p>
            <a:r>
              <a:rPr lang="fr-FR" dirty="0" smtClean="0"/>
              <a:t>It </a:t>
            </a:r>
            <a:r>
              <a:rPr lang="fr-FR" dirty="0" err="1" smtClean="0"/>
              <a:t>is</a:t>
            </a:r>
            <a:r>
              <a:rPr lang="fr-FR" dirty="0" smtClean="0"/>
              <a:t> a </a:t>
            </a:r>
            <a:r>
              <a:rPr lang="fr-FR" dirty="0" err="1" smtClean="0"/>
              <a:t>tool</a:t>
            </a:r>
            <a:r>
              <a:rPr lang="fr-FR" dirty="0" smtClean="0"/>
              <a:t>…</a:t>
            </a:r>
          </a:p>
          <a:p>
            <a:r>
              <a:rPr lang="fr-FR" dirty="0" smtClean="0"/>
              <a:t>… to </a:t>
            </a:r>
            <a:r>
              <a:rPr lang="fr-FR" dirty="0" err="1" smtClean="0"/>
              <a:t>apply</a:t>
            </a:r>
            <a:r>
              <a:rPr lang="fr-FR" dirty="0" smtClean="0"/>
              <a:t> force for the </a:t>
            </a:r>
            <a:r>
              <a:rPr lang="fr-FR" dirty="0" err="1" smtClean="0"/>
              <a:t>purpose</a:t>
            </a:r>
            <a:r>
              <a:rPr lang="fr-FR" dirty="0" smtClean="0"/>
              <a:t> of </a:t>
            </a:r>
            <a:r>
              <a:rPr lang="fr-FR" dirty="0" err="1" smtClean="0"/>
              <a:t>hurting</a:t>
            </a:r>
            <a:r>
              <a:rPr lang="fr-FR" dirty="0" smtClean="0"/>
              <a:t> or </a:t>
            </a:r>
            <a:r>
              <a:rPr lang="fr-FR" dirty="0" err="1" smtClean="0"/>
              <a:t>killing</a:t>
            </a:r>
            <a:r>
              <a:rPr lang="fr-FR" dirty="0" smtClean="0"/>
              <a:t> </a:t>
            </a:r>
            <a:r>
              <a:rPr lang="fr-FR" dirty="0" err="1" smtClean="0"/>
              <a:t>someone</a:t>
            </a:r>
            <a:endParaRPr lang="fr-FR" dirty="0" smtClean="0"/>
          </a:p>
          <a:p>
            <a:endParaRPr lang="fr-FR" dirty="0"/>
          </a:p>
          <a:p>
            <a:r>
              <a:rPr lang="fr-FR" dirty="0" err="1" smtClean="0"/>
              <a:t>Weapons</a:t>
            </a:r>
            <a:r>
              <a:rPr lang="fr-FR" dirty="0" smtClean="0"/>
              <a:t> </a:t>
            </a:r>
            <a:r>
              <a:rPr lang="fr-FR" dirty="0" err="1" smtClean="0"/>
              <a:t>were</a:t>
            </a:r>
            <a:r>
              <a:rPr lang="fr-FR" dirty="0" smtClean="0"/>
              <a:t> </a:t>
            </a:r>
            <a:r>
              <a:rPr lang="fr-FR" dirty="0" err="1" smtClean="0"/>
              <a:t>used</a:t>
            </a:r>
            <a:r>
              <a:rPr lang="fr-FR" dirty="0" smtClean="0"/>
              <a:t> </a:t>
            </a:r>
            <a:r>
              <a:rPr lang="fr-FR" dirty="0" err="1" smtClean="0"/>
              <a:t>throughout</a:t>
            </a:r>
            <a:r>
              <a:rPr lang="fr-FR" dirty="0" smtClean="0"/>
              <a:t> the </a:t>
            </a:r>
            <a:r>
              <a:rPr lang="fr-FR" dirty="0" err="1" smtClean="0"/>
              <a:t>ages</a:t>
            </a:r>
            <a:endParaRPr lang="fr-FR" dirty="0" smtClean="0"/>
          </a:p>
          <a:p>
            <a:r>
              <a:rPr lang="fr-FR" dirty="0" err="1" smtClean="0"/>
              <a:t>Even</a:t>
            </a:r>
            <a:r>
              <a:rPr lang="fr-FR" dirty="0" smtClean="0"/>
              <a:t> </a:t>
            </a:r>
            <a:r>
              <a:rPr lang="fr-FR" dirty="0" err="1" smtClean="0"/>
              <a:t>chimpanzees</a:t>
            </a:r>
            <a:r>
              <a:rPr lang="fr-FR" dirty="0" smtClean="0"/>
              <a:t> use </a:t>
            </a:r>
            <a:r>
              <a:rPr lang="fr-FR" dirty="0" err="1" smtClean="0"/>
              <a:t>weapons</a:t>
            </a:r>
            <a:r>
              <a:rPr lang="fr-FR" dirty="0" smtClean="0"/>
              <a:t> !</a:t>
            </a:r>
          </a:p>
          <a:p>
            <a:endParaRPr lang="fr-FR" dirty="0"/>
          </a:p>
          <a:p>
            <a:r>
              <a:rPr lang="fr-FR" dirty="0" smtClean="0"/>
              <a:t>But </a:t>
            </a:r>
            <a:r>
              <a:rPr lang="fr-FR" dirty="0" err="1" smtClean="0"/>
              <a:t>weapons</a:t>
            </a:r>
            <a:r>
              <a:rPr lang="fr-FR" dirty="0" smtClean="0"/>
              <a:t> </a:t>
            </a:r>
            <a:r>
              <a:rPr lang="fr-FR" dirty="0" err="1" smtClean="0"/>
              <a:t>evolved</a:t>
            </a:r>
            <a:r>
              <a:rPr lang="fr-FR" dirty="0" smtClean="0"/>
              <a:t>… A LOT !</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2</a:t>
            </a:fld>
            <a:endParaRPr lang="en-US"/>
          </a:p>
        </p:txBody>
      </p:sp>
    </p:spTree>
    <p:extLst>
      <p:ext uri="{BB962C8B-B14F-4D97-AF65-F5344CB8AC3E}">
        <p14:creationId xmlns:p14="http://schemas.microsoft.com/office/powerpoint/2010/main" val="17586513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err="1" smtClean="0"/>
              <a:t>Why</a:t>
            </a:r>
            <a:r>
              <a:rPr lang="fr-FR" dirty="0" smtClean="0"/>
              <a:t> </a:t>
            </a:r>
            <a:r>
              <a:rPr lang="fr-FR" dirty="0" err="1" smtClean="0"/>
              <a:t>did</a:t>
            </a:r>
            <a:r>
              <a:rPr lang="fr-FR" dirty="0" smtClean="0"/>
              <a:t> </a:t>
            </a:r>
            <a:r>
              <a:rPr lang="fr-FR" dirty="0" err="1" smtClean="0"/>
              <a:t>they</a:t>
            </a:r>
            <a:r>
              <a:rPr lang="fr-FR" dirty="0" smtClean="0"/>
              <a:t> </a:t>
            </a:r>
            <a:r>
              <a:rPr lang="fr-FR" dirty="0" err="1" smtClean="0"/>
              <a:t>evolve</a:t>
            </a:r>
            <a:r>
              <a:rPr lang="fr-FR" dirty="0" smtClean="0"/>
              <a:t> ?</a:t>
            </a:r>
            <a:endParaRPr lang="fr-FR" dirty="0"/>
          </a:p>
        </p:txBody>
      </p:sp>
      <p:sp>
        <p:nvSpPr>
          <p:cNvPr id="3" name="Espace réservé du contenu 2"/>
          <p:cNvSpPr>
            <a:spLocks noGrp="1"/>
          </p:cNvSpPr>
          <p:nvPr>
            <p:ph idx="1"/>
          </p:nvPr>
        </p:nvSpPr>
        <p:spPr/>
        <p:txBody>
          <a:bodyPr/>
          <a:lstStyle/>
          <a:p>
            <a:pPr marL="0" indent="0">
              <a:buNone/>
            </a:pPr>
            <a:endParaRPr lang="fr-FR" dirty="0" smtClean="0"/>
          </a:p>
          <a:p>
            <a:r>
              <a:rPr lang="fr-FR" dirty="0" smtClean="0"/>
              <a:t>World </a:t>
            </a:r>
            <a:r>
              <a:rPr lang="fr-FR" dirty="0" err="1" smtClean="0"/>
              <a:t>War</a:t>
            </a:r>
            <a:r>
              <a:rPr lang="fr-FR" dirty="0" smtClean="0"/>
              <a:t> II </a:t>
            </a:r>
            <a:r>
              <a:rPr lang="fr-FR" dirty="0" err="1" smtClean="0"/>
              <a:t>was</a:t>
            </a:r>
            <a:r>
              <a:rPr lang="fr-FR" dirty="0" smtClean="0"/>
              <a:t> a </a:t>
            </a:r>
            <a:r>
              <a:rPr lang="fr-FR" dirty="0" err="1" smtClean="0"/>
              <a:t>turning</a:t>
            </a:r>
            <a:r>
              <a:rPr lang="fr-FR" dirty="0" smtClean="0"/>
              <a:t> point</a:t>
            </a:r>
          </a:p>
          <a:p>
            <a:r>
              <a:rPr lang="fr-FR" dirty="0" smtClean="0"/>
              <a:t>The </a:t>
            </a:r>
            <a:r>
              <a:rPr lang="fr-FR" dirty="0" err="1" smtClean="0"/>
              <a:t>atomic</a:t>
            </a:r>
            <a:r>
              <a:rPr lang="fr-FR" dirty="0" smtClean="0"/>
              <a:t> </a:t>
            </a:r>
            <a:r>
              <a:rPr lang="fr-FR" dirty="0" err="1" smtClean="0"/>
              <a:t>bomb</a:t>
            </a:r>
            <a:r>
              <a:rPr lang="fr-FR" dirty="0" smtClean="0"/>
              <a:t> : </a:t>
            </a:r>
            <a:r>
              <a:rPr lang="fr-FR" dirty="0" err="1" smtClean="0"/>
              <a:t>mankind</a:t>
            </a:r>
            <a:r>
              <a:rPr lang="fr-FR" dirty="0" smtClean="0"/>
              <a:t> </a:t>
            </a:r>
            <a:r>
              <a:rPr lang="fr-FR" dirty="0" err="1" smtClean="0"/>
              <a:t>is</a:t>
            </a:r>
            <a:r>
              <a:rPr lang="fr-FR" dirty="0" smtClean="0"/>
              <a:t> </a:t>
            </a:r>
            <a:r>
              <a:rPr lang="fr-FR" dirty="0" err="1" smtClean="0"/>
              <a:t>now</a:t>
            </a:r>
            <a:r>
              <a:rPr lang="fr-FR" dirty="0" smtClean="0"/>
              <a:t> able to </a:t>
            </a:r>
            <a:r>
              <a:rPr lang="fr-FR" dirty="0" err="1" smtClean="0"/>
              <a:t>kill</a:t>
            </a:r>
            <a:r>
              <a:rPr lang="fr-FR" dirty="0" smtClean="0"/>
              <a:t> </a:t>
            </a:r>
            <a:r>
              <a:rPr lang="fr-FR" dirty="0" err="1" smtClean="0"/>
              <a:t>itself</a:t>
            </a:r>
            <a:endParaRPr lang="fr-FR" dirty="0" smtClean="0"/>
          </a:p>
          <a:p>
            <a:pPr marL="0" indent="0">
              <a:buNone/>
            </a:pPr>
            <a:endParaRPr lang="fr-FR" dirty="0"/>
          </a:p>
          <a:p>
            <a:r>
              <a:rPr lang="fr-FR" dirty="0" err="1" smtClean="0"/>
              <a:t>Like</a:t>
            </a:r>
            <a:r>
              <a:rPr lang="fr-FR" dirty="0" smtClean="0"/>
              <a:t> </a:t>
            </a:r>
            <a:r>
              <a:rPr lang="fr-FR" dirty="0" err="1" smtClean="0"/>
              <a:t>any</a:t>
            </a:r>
            <a:r>
              <a:rPr lang="fr-FR" dirty="0" smtClean="0"/>
              <a:t> </a:t>
            </a:r>
            <a:r>
              <a:rPr lang="fr-FR" dirty="0" err="1" smtClean="0"/>
              <a:t>other</a:t>
            </a:r>
            <a:r>
              <a:rPr lang="fr-FR" dirty="0" smtClean="0"/>
              <a:t> </a:t>
            </a:r>
            <a:r>
              <a:rPr lang="fr-FR" dirty="0" err="1" smtClean="0"/>
              <a:t>fields</a:t>
            </a:r>
            <a:r>
              <a:rPr lang="fr-FR" dirty="0" smtClean="0"/>
              <a:t>, </a:t>
            </a:r>
            <a:r>
              <a:rPr lang="fr-FR" dirty="0" err="1" smtClean="0"/>
              <a:t>weapons</a:t>
            </a:r>
            <a:r>
              <a:rPr lang="fr-FR" dirty="0" smtClean="0"/>
              <a:t> </a:t>
            </a:r>
            <a:r>
              <a:rPr lang="fr-FR" dirty="0" err="1" smtClean="0"/>
              <a:t>benefited</a:t>
            </a:r>
            <a:r>
              <a:rPr lang="fr-FR" dirty="0" smtClean="0"/>
              <a:t> (and </a:t>
            </a:r>
            <a:r>
              <a:rPr lang="fr-FR" dirty="0" err="1" smtClean="0"/>
              <a:t>still</a:t>
            </a:r>
            <a:r>
              <a:rPr lang="fr-FR" dirty="0" smtClean="0"/>
              <a:t> </a:t>
            </a:r>
            <a:r>
              <a:rPr lang="fr-FR" dirty="0" err="1" smtClean="0"/>
              <a:t>benefit</a:t>
            </a:r>
            <a:r>
              <a:rPr lang="fr-FR" dirty="0" smtClean="0"/>
              <a:t>) of </a:t>
            </a:r>
            <a:r>
              <a:rPr lang="fr-FR" dirty="0" err="1" smtClean="0"/>
              <a:t>technology</a:t>
            </a:r>
            <a:r>
              <a:rPr lang="fr-FR" dirty="0" smtClean="0"/>
              <a:t> </a:t>
            </a:r>
            <a:r>
              <a:rPr lang="fr-FR" dirty="0" err="1" smtClean="0"/>
              <a:t>advancements</a:t>
            </a:r>
            <a:endParaRPr lang="fr-FR" dirty="0" smtClean="0"/>
          </a:p>
          <a:p>
            <a:endParaRPr lang="fr-FR" dirty="0"/>
          </a:p>
          <a:p>
            <a:r>
              <a:rPr lang="fr-FR" dirty="0" smtClean="0"/>
              <a:t>New </a:t>
            </a:r>
            <a:r>
              <a:rPr lang="fr-FR" dirty="0" err="1" smtClean="0"/>
              <a:t>weapons</a:t>
            </a:r>
            <a:r>
              <a:rPr lang="fr-FR" dirty="0" smtClean="0"/>
              <a:t> </a:t>
            </a:r>
            <a:r>
              <a:rPr lang="fr-FR" dirty="0" err="1" smtClean="0"/>
              <a:t>also</a:t>
            </a:r>
            <a:r>
              <a:rPr lang="fr-FR" dirty="0" smtClean="0"/>
              <a:t> </a:t>
            </a:r>
            <a:r>
              <a:rPr lang="fr-FR" dirty="0" err="1" smtClean="0"/>
              <a:t>emerged</a:t>
            </a:r>
            <a:r>
              <a:rPr lang="fr-FR" dirty="0" smtClean="0"/>
              <a:t> : non-</a:t>
            </a:r>
            <a:r>
              <a:rPr lang="fr-FR" dirty="0" err="1" smtClean="0"/>
              <a:t>lethal</a:t>
            </a:r>
            <a:r>
              <a:rPr lang="fr-FR" dirty="0" smtClean="0"/>
              <a:t> </a:t>
            </a:r>
            <a:r>
              <a:rPr lang="fr-FR" dirty="0" err="1" smtClean="0"/>
              <a:t>weapons</a:t>
            </a:r>
            <a:endParaRPr lang="fr-FR" dirty="0" smtClean="0"/>
          </a:p>
          <a:p>
            <a:r>
              <a:rPr lang="fr-FR" dirty="0" err="1" smtClean="0"/>
              <a:t>They</a:t>
            </a:r>
            <a:r>
              <a:rPr lang="fr-FR" dirty="0" smtClean="0"/>
              <a:t> </a:t>
            </a:r>
            <a:r>
              <a:rPr lang="fr-FR" dirty="0" err="1" smtClean="0"/>
              <a:t>answered</a:t>
            </a:r>
            <a:r>
              <a:rPr lang="fr-FR" dirty="0" smtClean="0"/>
              <a:t> to new </a:t>
            </a:r>
            <a:r>
              <a:rPr lang="fr-FR" dirty="0" err="1" smtClean="0"/>
              <a:t>needs</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3</a:t>
            </a:fld>
            <a:endParaRPr lang="en-US"/>
          </a:p>
        </p:txBody>
      </p:sp>
    </p:spTree>
    <p:extLst>
      <p:ext uri="{BB962C8B-B14F-4D97-AF65-F5344CB8AC3E}">
        <p14:creationId xmlns:p14="http://schemas.microsoft.com/office/powerpoint/2010/main" val="350083788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AS50</a:t>
            </a:r>
            <a:endParaRPr lang="fr-FR" dirty="0"/>
          </a:p>
        </p:txBody>
      </p:sp>
      <p:sp>
        <p:nvSpPr>
          <p:cNvPr id="3" name="Espace réservé du contenu 2"/>
          <p:cNvSpPr>
            <a:spLocks noGrp="1"/>
          </p:cNvSpPr>
          <p:nvPr>
            <p:ph idx="1"/>
          </p:nvPr>
        </p:nvSpPr>
        <p:spPr/>
        <p:txBody>
          <a:bodyPr>
            <a:normAutofit/>
          </a:bodyPr>
          <a:lstStyle/>
          <a:p>
            <a:pPr marL="0" indent="0">
              <a:buNone/>
            </a:pPr>
            <a:endParaRPr lang="fr-FR" dirty="0" smtClean="0"/>
          </a:p>
          <a:p>
            <a:endParaRPr lang="fr-FR" dirty="0"/>
          </a:p>
          <a:p>
            <a:r>
              <a:rPr lang="fr-FR" dirty="0" err="1" smtClean="0"/>
              <a:t>Released</a:t>
            </a:r>
            <a:r>
              <a:rPr lang="fr-FR" dirty="0" smtClean="0"/>
              <a:t> in 2006</a:t>
            </a:r>
          </a:p>
          <a:p>
            <a:endParaRPr lang="fr-FR" dirty="0"/>
          </a:p>
          <a:p>
            <a:endParaRPr lang="fr-FR" dirty="0" smtClean="0"/>
          </a:p>
          <a:p>
            <a:endParaRPr lang="fr-FR" dirty="0" smtClean="0"/>
          </a:p>
          <a:p>
            <a:r>
              <a:rPr lang="fr-FR" dirty="0" err="1" smtClean="0"/>
              <a:t>Incendiary</a:t>
            </a:r>
            <a:r>
              <a:rPr lang="fr-FR" dirty="0" smtClean="0"/>
              <a:t> and explosive </a:t>
            </a:r>
            <a:r>
              <a:rPr lang="fr-FR" dirty="0" err="1" smtClean="0"/>
              <a:t>bullets</a:t>
            </a:r>
            <a:endParaRPr lang="fr-FR" dirty="0" smtClean="0"/>
          </a:p>
          <a:p>
            <a:endParaRPr lang="fr-FR" dirty="0"/>
          </a:p>
          <a:p>
            <a:r>
              <a:rPr lang="fr-FR" dirty="0" err="1" smtClean="0"/>
              <a:t>Accurately</a:t>
            </a:r>
            <a:r>
              <a:rPr lang="fr-FR" dirty="0" smtClean="0"/>
              <a:t> </a:t>
            </a:r>
            <a:r>
              <a:rPr lang="fr-FR" dirty="0" err="1" smtClean="0"/>
              <a:t>reach</a:t>
            </a:r>
            <a:r>
              <a:rPr lang="fr-FR" dirty="0" smtClean="0"/>
              <a:t> </a:t>
            </a:r>
            <a:r>
              <a:rPr lang="fr-FR" dirty="0" err="1" smtClean="0"/>
              <a:t>targets</a:t>
            </a:r>
            <a:r>
              <a:rPr lang="fr-FR" dirty="0" smtClean="0"/>
              <a:t> </a:t>
            </a:r>
            <a:r>
              <a:rPr lang="fr-FR" dirty="0" err="1" smtClean="0"/>
              <a:t>at</a:t>
            </a:r>
            <a:r>
              <a:rPr lang="fr-FR" dirty="0" smtClean="0"/>
              <a:t> </a:t>
            </a:r>
            <a:r>
              <a:rPr lang="fr-FR" dirty="0" err="1" smtClean="0"/>
              <a:t>nearly</a:t>
            </a:r>
            <a:r>
              <a:rPr lang="fr-FR" dirty="0" smtClean="0"/>
              <a:t> 2 km distance</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4</a:t>
            </a:fld>
            <a:endParaRPr lang="en-US"/>
          </a:p>
        </p:txBody>
      </p:sp>
      <p:pic>
        <p:nvPicPr>
          <p:cNvPr id="1026" name="Image 2" descr="http://future-weapons.org/images/AS50_sniper_rif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484784"/>
            <a:ext cx="4788024" cy="2402624"/>
          </a:xfrm>
          <a:prstGeom prst="rect">
            <a:avLst/>
          </a:prstGeom>
          <a:solidFill>
            <a:srgbClr xmlns:mc="http://schemas.openxmlformats.org/markup-compatibility/2006" xmlns:a14="http://schemas.microsoft.com/office/drawing/2010/main" val="FFFFFF" mc:Ignorable="">
              <a:shade val="85000"/>
            </a:srgbClr>
          </a:solidFill>
          <a:ln w="190500" cap="sq">
            <a:solidFill>
              <a:srgbClr xmlns:mc="http://schemas.openxmlformats.org/markup-compatibility/2006" xmlns:a14="http://schemas.microsoft.com/office/drawing/2010/main" val="FFFFFF" mc:Ignorable=""/>
            </a:solidFill>
            <a:miter lim="800000"/>
          </a:ln>
          <a:effectLst>
            <a:outerShdw blurRad="65000" dist="50800" dir="12900000" kx="195000" ky="145000" algn="tl" rotWithShape="0">
              <a:srgbClr xmlns:mc="http://schemas.openxmlformats.org/markup-compatibility/2006" xmlns:a14="http://schemas.microsoft.com/office/drawing/2010/main" val="000000" mc:Ignorable="">
                <a:alpha val="30000"/>
              </a:srgbClr>
            </a:outerShdw>
          </a:effectLst>
          <a:scene3d>
            <a:camera prst="orthographicFront">
              <a:rot lat="0" lon="0" rev="360000"/>
            </a:camera>
            <a:lightRig rig="twoPt" dir="t">
              <a:rot lat="0" lon="0" rev="7200000"/>
            </a:lightRig>
          </a:scene3d>
          <a:sp3d contourW="12700">
            <a:bevelT w="25400" h="19050"/>
            <a:contourClr>
              <a:srgbClr xmlns:mc="http://schemas.openxmlformats.org/markup-compatibility/2006" xmlns:a14="http://schemas.microsoft.com/office/drawing/2010/main" val="969696" mc:Ignorable=""/>
            </a:contourClr>
          </a:sp3d>
          <a:extLst/>
        </p:spPr>
      </p:pic>
    </p:spTree>
    <p:extLst>
      <p:ext uri="{BB962C8B-B14F-4D97-AF65-F5344CB8AC3E}">
        <p14:creationId xmlns:p14="http://schemas.microsoft.com/office/powerpoint/2010/main" val="16789662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FN FS2000</a:t>
            </a:r>
            <a:endParaRPr lang="fr-FR" dirty="0"/>
          </a:p>
        </p:txBody>
      </p:sp>
      <p:sp>
        <p:nvSpPr>
          <p:cNvPr id="3" name="Espace réservé du contenu 2"/>
          <p:cNvSpPr>
            <a:spLocks noGrp="1"/>
          </p:cNvSpPr>
          <p:nvPr>
            <p:ph idx="1"/>
          </p:nvPr>
        </p:nvSpPr>
        <p:spPr/>
        <p:txBody>
          <a:bodyPr>
            <a:normAutofit/>
          </a:bodyPr>
          <a:lstStyle/>
          <a:p>
            <a:pPr marL="0" indent="0">
              <a:buNone/>
            </a:pPr>
            <a:endParaRPr lang="fr-FR" dirty="0" smtClean="0"/>
          </a:p>
          <a:p>
            <a:endParaRPr lang="fr-FR" dirty="0"/>
          </a:p>
          <a:p>
            <a:r>
              <a:rPr lang="fr-FR" dirty="0" err="1" smtClean="0"/>
              <a:t>Released</a:t>
            </a:r>
            <a:r>
              <a:rPr lang="fr-FR" dirty="0" smtClean="0"/>
              <a:t> in 2001</a:t>
            </a:r>
          </a:p>
          <a:p>
            <a:endParaRPr lang="fr-FR" dirty="0"/>
          </a:p>
          <a:p>
            <a:endParaRPr lang="fr-FR" dirty="0" smtClean="0"/>
          </a:p>
          <a:p>
            <a:endParaRPr lang="fr-FR" dirty="0" smtClean="0"/>
          </a:p>
          <a:p>
            <a:r>
              <a:rPr lang="fr-FR" dirty="0" smtClean="0"/>
              <a:t>Can </a:t>
            </a:r>
            <a:r>
              <a:rPr lang="fr-FR" dirty="0" err="1" smtClean="0"/>
              <a:t>be</a:t>
            </a:r>
            <a:r>
              <a:rPr lang="fr-FR" dirty="0" smtClean="0"/>
              <a:t> </a:t>
            </a:r>
            <a:r>
              <a:rPr lang="fr-FR" dirty="0" err="1" smtClean="0"/>
              <a:t>hold</a:t>
            </a:r>
            <a:r>
              <a:rPr lang="fr-FR" dirty="0" smtClean="0"/>
              <a:t> </a:t>
            </a:r>
            <a:r>
              <a:rPr lang="fr-FR" dirty="0" err="1" smtClean="0"/>
              <a:t>using</a:t>
            </a:r>
            <a:r>
              <a:rPr lang="fr-FR" dirty="0" smtClean="0"/>
              <a:t> one hand</a:t>
            </a:r>
          </a:p>
          <a:p>
            <a:endParaRPr lang="fr-FR" dirty="0"/>
          </a:p>
          <a:p>
            <a:r>
              <a:rPr lang="fr-FR" dirty="0" err="1" smtClean="0"/>
              <a:t>Built</a:t>
            </a:r>
            <a:r>
              <a:rPr lang="fr-FR" dirty="0" smtClean="0"/>
              <a:t>-in laser </a:t>
            </a:r>
            <a:r>
              <a:rPr lang="fr-FR" dirty="0" err="1" smtClean="0"/>
              <a:t>sight</a:t>
            </a:r>
            <a:r>
              <a:rPr lang="fr-FR" dirty="0" smtClean="0"/>
              <a:t>, </a:t>
            </a:r>
            <a:r>
              <a:rPr lang="fr-FR" dirty="0" err="1" smtClean="0"/>
              <a:t>halogen</a:t>
            </a:r>
            <a:r>
              <a:rPr lang="fr-FR" dirty="0" smtClean="0"/>
              <a:t> lights, grenade </a:t>
            </a:r>
            <a:r>
              <a:rPr lang="fr-FR" dirty="0" err="1" smtClean="0"/>
              <a:t>launcher</a:t>
            </a:r>
            <a:r>
              <a:rPr lang="fr-FR" dirty="0" smtClean="0"/>
              <a:t>…</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5</a:t>
            </a:fld>
            <a:endParaRPr lang="en-US"/>
          </a:p>
        </p:txBody>
      </p:sp>
      <p:pic>
        <p:nvPicPr>
          <p:cNvPr id="2050" name="Image 2" descr="http://www.allensgunshop.com/fn_fs20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1916832"/>
            <a:ext cx="5040560" cy="1737055"/>
          </a:xfrm>
          <a:prstGeom prst="rect">
            <a:avLst/>
          </a:prstGeom>
          <a:solidFill>
            <a:srgbClr xmlns:mc="http://schemas.openxmlformats.org/markup-compatibility/2006" xmlns:a14="http://schemas.microsoft.com/office/drawing/2010/main" val="FFFFFF" mc:Ignorable="">
              <a:shade val="85000"/>
            </a:srgbClr>
          </a:solidFill>
          <a:ln w="190500" cap="sq">
            <a:solidFill>
              <a:srgbClr xmlns:mc="http://schemas.openxmlformats.org/markup-compatibility/2006" xmlns:a14="http://schemas.microsoft.com/office/drawing/2010/main" val="FFFFFF" mc:Ignorable=""/>
            </a:solidFill>
            <a:miter lim="800000"/>
          </a:ln>
          <a:effectLst>
            <a:outerShdw blurRad="65000" dist="50800" dir="12900000" kx="195000" ky="145000" algn="tl" rotWithShape="0">
              <a:srgbClr xmlns:mc="http://schemas.openxmlformats.org/markup-compatibility/2006" xmlns:a14="http://schemas.microsoft.com/office/drawing/2010/main" val="000000" mc:Ignorable="">
                <a:alpha val="30000"/>
              </a:srgbClr>
            </a:outerShdw>
          </a:effectLst>
          <a:scene3d>
            <a:camera prst="orthographicFront">
              <a:rot lat="0" lon="0" rev="360000"/>
            </a:camera>
            <a:lightRig rig="twoPt" dir="t">
              <a:rot lat="0" lon="0" rev="7200000"/>
            </a:lightRig>
          </a:scene3d>
          <a:sp3d contourW="12700">
            <a:bevelT w="25400" h="19050"/>
            <a:contourClr>
              <a:srgbClr xmlns:mc="http://schemas.openxmlformats.org/markup-compatibility/2006" xmlns:a14="http://schemas.microsoft.com/office/drawing/2010/main" val="969696" mc:Ignorable=""/>
            </a:contourClr>
          </a:sp3d>
          <a:extLst/>
        </p:spPr>
      </p:pic>
    </p:spTree>
    <p:extLst>
      <p:ext uri="{BB962C8B-B14F-4D97-AF65-F5344CB8AC3E}">
        <p14:creationId xmlns:p14="http://schemas.microsoft.com/office/powerpoint/2010/main" val="7600873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Non-</a:t>
            </a:r>
            <a:r>
              <a:rPr lang="fr-FR" dirty="0" err="1" smtClean="0"/>
              <a:t>lethal</a:t>
            </a:r>
            <a:r>
              <a:rPr lang="fr-FR" dirty="0" smtClean="0"/>
              <a:t> </a:t>
            </a:r>
            <a:r>
              <a:rPr lang="fr-FR" dirty="0" err="1" smtClean="0"/>
              <a:t>weapons</a:t>
            </a:r>
            <a:endParaRPr lang="fr-FR" dirty="0"/>
          </a:p>
        </p:txBody>
      </p:sp>
      <p:sp>
        <p:nvSpPr>
          <p:cNvPr id="3" name="Espace réservé du contenu 2"/>
          <p:cNvSpPr>
            <a:spLocks noGrp="1"/>
          </p:cNvSpPr>
          <p:nvPr>
            <p:ph idx="1"/>
          </p:nvPr>
        </p:nvSpPr>
        <p:spPr/>
        <p:txBody>
          <a:bodyPr>
            <a:normAutofit/>
          </a:bodyPr>
          <a:lstStyle/>
          <a:p>
            <a:pPr marL="0" indent="0">
              <a:buNone/>
            </a:pPr>
            <a:endParaRPr lang="fr-FR" dirty="0" smtClean="0"/>
          </a:p>
          <a:p>
            <a:endParaRPr lang="fr-FR" dirty="0"/>
          </a:p>
          <a:p>
            <a:r>
              <a:rPr lang="fr-FR" dirty="0" err="1" smtClean="0"/>
              <a:t>Also</a:t>
            </a:r>
            <a:r>
              <a:rPr lang="fr-FR" dirty="0" smtClean="0"/>
              <a:t> </a:t>
            </a:r>
            <a:r>
              <a:rPr lang="fr-FR" dirty="0" err="1" smtClean="0"/>
              <a:t>called</a:t>
            </a:r>
            <a:r>
              <a:rPr lang="fr-FR" dirty="0" smtClean="0"/>
              <a:t> </a:t>
            </a:r>
            <a:r>
              <a:rPr lang="fr-FR" dirty="0" err="1" smtClean="0"/>
              <a:t>ironicaly</a:t>
            </a:r>
            <a:r>
              <a:rPr lang="fr-FR" dirty="0" smtClean="0"/>
              <a:t> « </a:t>
            </a:r>
            <a:r>
              <a:rPr lang="fr-FR" dirty="0" err="1" smtClean="0"/>
              <a:t>less-lethal</a:t>
            </a:r>
            <a:r>
              <a:rPr lang="fr-FR" dirty="0" smtClean="0"/>
              <a:t> </a:t>
            </a:r>
            <a:r>
              <a:rPr lang="fr-FR" dirty="0" err="1" smtClean="0"/>
              <a:t>weapons</a:t>
            </a:r>
            <a:r>
              <a:rPr lang="fr-FR" dirty="0" smtClean="0"/>
              <a:t> »</a:t>
            </a:r>
          </a:p>
          <a:p>
            <a:endParaRPr lang="fr-FR" dirty="0" smtClean="0"/>
          </a:p>
          <a:p>
            <a:r>
              <a:rPr lang="fr-FR" dirty="0" err="1" smtClean="0"/>
              <a:t>Those</a:t>
            </a:r>
            <a:r>
              <a:rPr lang="fr-FR" dirty="0" smtClean="0"/>
              <a:t> </a:t>
            </a:r>
            <a:r>
              <a:rPr lang="fr-FR" dirty="0" err="1" smtClean="0"/>
              <a:t>weapons</a:t>
            </a:r>
            <a:r>
              <a:rPr lang="fr-FR" dirty="0" smtClean="0"/>
              <a:t> </a:t>
            </a:r>
            <a:r>
              <a:rPr lang="fr-FR" dirty="0" err="1" smtClean="0"/>
              <a:t>recently</a:t>
            </a:r>
            <a:r>
              <a:rPr lang="fr-FR" dirty="0" smtClean="0"/>
              <a:t> </a:t>
            </a:r>
            <a:r>
              <a:rPr lang="fr-FR" dirty="0" err="1" smtClean="0"/>
              <a:t>emerged</a:t>
            </a:r>
            <a:endParaRPr lang="fr-FR" dirty="0" smtClean="0"/>
          </a:p>
          <a:p>
            <a:endParaRPr lang="fr-FR" dirty="0"/>
          </a:p>
          <a:p>
            <a:r>
              <a:rPr lang="fr-FR" dirty="0" err="1" smtClean="0"/>
              <a:t>Used</a:t>
            </a:r>
            <a:r>
              <a:rPr lang="fr-FR" dirty="0" smtClean="0"/>
              <a:t> in combat situations to </a:t>
            </a:r>
            <a:r>
              <a:rPr lang="fr-FR" dirty="0" err="1" smtClean="0"/>
              <a:t>limit</a:t>
            </a:r>
            <a:r>
              <a:rPr lang="fr-FR" dirty="0" smtClean="0"/>
              <a:t> the </a:t>
            </a:r>
            <a:r>
              <a:rPr lang="fr-FR" dirty="0" err="1" smtClean="0"/>
              <a:t>escalation</a:t>
            </a:r>
            <a:r>
              <a:rPr lang="fr-FR" dirty="0" smtClean="0"/>
              <a:t> of violence</a:t>
            </a:r>
          </a:p>
          <a:p>
            <a:endParaRPr lang="fr-FR" dirty="0"/>
          </a:p>
          <a:p>
            <a:r>
              <a:rPr lang="fr-FR" dirty="0" err="1" smtClean="0"/>
              <a:t>Scent-based</a:t>
            </a:r>
            <a:r>
              <a:rPr lang="fr-FR" dirty="0" smtClean="0"/>
              <a:t>, </a:t>
            </a:r>
            <a:r>
              <a:rPr lang="fr-FR" dirty="0" err="1" smtClean="0"/>
              <a:t>psychochemical</a:t>
            </a:r>
            <a:r>
              <a:rPr lang="fr-FR" dirty="0" smtClean="0"/>
              <a:t>, </a:t>
            </a:r>
            <a:r>
              <a:rPr lang="fr-FR" dirty="0" err="1" smtClean="0"/>
              <a:t>taser</a:t>
            </a:r>
            <a:r>
              <a:rPr lang="fr-FR" dirty="0" smtClean="0"/>
              <a:t>, flash-</a:t>
            </a:r>
            <a:r>
              <a:rPr lang="fr-FR" dirty="0" err="1" smtClean="0"/>
              <a:t>ball</a:t>
            </a:r>
            <a:r>
              <a:rPr lang="fr-FR" dirty="0" smtClean="0"/>
              <a:t>…</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6</a:t>
            </a:fld>
            <a:endParaRPr lang="en-US"/>
          </a:p>
        </p:txBody>
      </p:sp>
    </p:spTree>
    <p:extLst>
      <p:ext uri="{BB962C8B-B14F-4D97-AF65-F5344CB8AC3E}">
        <p14:creationId xmlns:p14="http://schemas.microsoft.com/office/powerpoint/2010/main" val="40866044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xmlns:p14="http://schemas.microsoft.com/office/powerpoint/2010/main" spd="slow">
        <p:split orient="vert"/>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l"/>
            <a:r>
              <a:rPr lang="fr-FR" dirty="0" smtClean="0"/>
              <a:t>Is </a:t>
            </a:r>
            <a:r>
              <a:rPr lang="fr-FR" dirty="0" err="1" smtClean="0"/>
              <a:t>this</a:t>
            </a:r>
            <a:r>
              <a:rPr lang="fr-FR" dirty="0" smtClean="0"/>
              <a:t> </a:t>
            </a:r>
            <a:r>
              <a:rPr lang="fr-FR" dirty="0" err="1" smtClean="0"/>
              <a:t>dangerous</a:t>
            </a:r>
            <a:r>
              <a:rPr lang="fr-FR" dirty="0" smtClean="0"/>
              <a:t> ?</a:t>
            </a:r>
            <a:endParaRPr lang="fr-FR" dirty="0"/>
          </a:p>
        </p:txBody>
      </p:sp>
      <p:sp>
        <p:nvSpPr>
          <p:cNvPr id="3" name="Espace réservé du contenu 2"/>
          <p:cNvSpPr>
            <a:spLocks noGrp="1"/>
          </p:cNvSpPr>
          <p:nvPr>
            <p:ph idx="1"/>
          </p:nvPr>
        </p:nvSpPr>
        <p:spPr/>
        <p:txBody>
          <a:bodyPr>
            <a:normAutofit fontScale="92500"/>
          </a:bodyPr>
          <a:lstStyle/>
          <a:p>
            <a:pPr marL="0" indent="0">
              <a:buNone/>
            </a:pPr>
            <a:endParaRPr lang="fr-FR" dirty="0" smtClean="0"/>
          </a:p>
          <a:p>
            <a:endParaRPr lang="fr-FR" dirty="0"/>
          </a:p>
          <a:p>
            <a:r>
              <a:rPr lang="fr-FR" dirty="0" err="1" smtClean="0"/>
              <a:t>Why</a:t>
            </a:r>
            <a:r>
              <a:rPr lang="fr-FR" dirty="0" smtClean="0"/>
              <a:t> non-</a:t>
            </a:r>
            <a:r>
              <a:rPr lang="fr-FR" dirty="0" err="1" smtClean="0"/>
              <a:t>lethal</a:t>
            </a:r>
            <a:r>
              <a:rPr lang="fr-FR" dirty="0" smtClean="0"/>
              <a:t> </a:t>
            </a:r>
            <a:r>
              <a:rPr lang="fr-FR" dirty="0" err="1" smtClean="0"/>
              <a:t>weapons</a:t>
            </a:r>
            <a:r>
              <a:rPr lang="fr-FR" dirty="0" smtClean="0"/>
              <a:t> </a:t>
            </a:r>
            <a:r>
              <a:rPr lang="fr-FR" dirty="0" err="1" smtClean="0"/>
              <a:t>emerged</a:t>
            </a:r>
            <a:r>
              <a:rPr lang="fr-FR" dirty="0" smtClean="0"/>
              <a:t> ?</a:t>
            </a:r>
          </a:p>
          <a:p>
            <a:endParaRPr lang="fr-FR" dirty="0" smtClean="0"/>
          </a:p>
          <a:p>
            <a:r>
              <a:rPr lang="fr-FR" dirty="0" err="1" smtClean="0"/>
              <a:t>Illegal</a:t>
            </a:r>
            <a:r>
              <a:rPr lang="fr-FR" dirty="0" smtClean="0"/>
              <a:t> </a:t>
            </a:r>
            <a:r>
              <a:rPr lang="fr-FR" dirty="0" err="1" smtClean="0"/>
              <a:t>market</a:t>
            </a:r>
            <a:r>
              <a:rPr lang="fr-FR" dirty="0" smtClean="0"/>
              <a:t> of </a:t>
            </a:r>
            <a:r>
              <a:rPr lang="fr-FR" dirty="0" err="1" smtClean="0"/>
              <a:t>weapons</a:t>
            </a:r>
            <a:r>
              <a:rPr lang="fr-FR" dirty="0" smtClean="0"/>
              <a:t> </a:t>
            </a:r>
            <a:r>
              <a:rPr lang="fr-FR" dirty="0" err="1" smtClean="0"/>
              <a:t>is</a:t>
            </a:r>
            <a:r>
              <a:rPr lang="fr-FR" dirty="0" smtClean="0"/>
              <a:t> more and more </a:t>
            </a:r>
            <a:r>
              <a:rPr lang="fr-FR" dirty="0" err="1" smtClean="0"/>
              <a:t>widespread</a:t>
            </a:r>
            <a:endParaRPr lang="fr-FR" dirty="0" smtClean="0"/>
          </a:p>
          <a:p>
            <a:pPr lvl="1"/>
            <a:r>
              <a:rPr lang="fr-FR" dirty="0" err="1" smtClean="0"/>
              <a:t>Having</a:t>
            </a:r>
            <a:r>
              <a:rPr lang="fr-FR" dirty="0" smtClean="0"/>
              <a:t> a </a:t>
            </a:r>
            <a:r>
              <a:rPr lang="fr-FR" dirty="0" err="1" smtClean="0"/>
              <a:t>weapon</a:t>
            </a:r>
            <a:r>
              <a:rPr lang="fr-FR" dirty="0" smtClean="0"/>
              <a:t> </a:t>
            </a:r>
            <a:r>
              <a:rPr lang="fr-FR" dirty="0" err="1" smtClean="0"/>
              <a:t>is</a:t>
            </a:r>
            <a:r>
              <a:rPr lang="fr-FR" dirty="0" smtClean="0"/>
              <a:t> </a:t>
            </a:r>
            <a:r>
              <a:rPr lang="fr-FR" dirty="0" err="1" smtClean="0"/>
              <a:t>really</a:t>
            </a:r>
            <a:r>
              <a:rPr lang="fr-FR" dirty="0" smtClean="0"/>
              <a:t> </a:t>
            </a:r>
            <a:r>
              <a:rPr lang="fr-FR" dirty="0" err="1" smtClean="0"/>
              <a:t>easy</a:t>
            </a:r>
            <a:r>
              <a:rPr lang="fr-FR" dirty="0" smtClean="0"/>
              <a:t> </a:t>
            </a:r>
            <a:r>
              <a:rPr lang="fr-FR" dirty="0" err="1" smtClean="0"/>
              <a:t>nowadays</a:t>
            </a:r>
            <a:endParaRPr lang="fr-FR" dirty="0" smtClean="0"/>
          </a:p>
          <a:p>
            <a:endParaRPr lang="fr-FR" dirty="0"/>
          </a:p>
          <a:p>
            <a:r>
              <a:rPr lang="fr-FR" dirty="0" smtClean="0"/>
              <a:t>Violence </a:t>
            </a:r>
            <a:r>
              <a:rPr lang="fr-FR" dirty="0" err="1" smtClean="0"/>
              <a:t>is</a:t>
            </a:r>
            <a:r>
              <a:rPr lang="fr-FR" dirty="0" smtClean="0"/>
              <a:t> </a:t>
            </a:r>
            <a:r>
              <a:rPr lang="fr-FR" dirty="0" err="1" smtClean="0"/>
              <a:t>increasing</a:t>
            </a:r>
            <a:r>
              <a:rPr lang="fr-FR" dirty="0" smtClean="0"/>
              <a:t> : </a:t>
            </a:r>
            <a:r>
              <a:rPr lang="fr-FR" dirty="0" err="1" smtClean="0"/>
              <a:t>shooting</a:t>
            </a:r>
            <a:r>
              <a:rPr lang="fr-FR" dirty="0" smtClean="0"/>
              <a:t> a policeman </a:t>
            </a:r>
            <a:r>
              <a:rPr lang="fr-FR" dirty="0" err="1" smtClean="0"/>
              <a:t>is</a:t>
            </a:r>
            <a:r>
              <a:rPr lang="fr-FR" dirty="0" smtClean="0"/>
              <a:t> no more a </a:t>
            </a:r>
            <a:r>
              <a:rPr lang="fr-FR" dirty="0" err="1" smtClean="0"/>
              <a:t>problem</a:t>
            </a:r>
            <a:endParaRPr lang="fr-FR" dirty="0" smtClean="0"/>
          </a:p>
          <a:p>
            <a:endParaRPr lang="fr-FR" dirty="0"/>
          </a:p>
          <a:p>
            <a:r>
              <a:rPr lang="fr-FR" dirty="0" err="1" smtClean="0"/>
              <a:t>They</a:t>
            </a:r>
            <a:r>
              <a:rPr lang="fr-FR" dirty="0" smtClean="0"/>
              <a:t> have to </a:t>
            </a:r>
            <a:r>
              <a:rPr lang="fr-FR" dirty="0" err="1" smtClean="0"/>
              <a:t>defend</a:t>
            </a:r>
            <a:r>
              <a:rPr lang="fr-FR" dirty="0" smtClean="0"/>
              <a:t> </a:t>
            </a:r>
            <a:r>
              <a:rPr lang="fr-FR" dirty="0" err="1" smtClean="0"/>
              <a:t>themselves</a:t>
            </a:r>
            <a:r>
              <a:rPr lang="fr-FR" dirty="0" smtClean="0"/>
              <a:t> !</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7</a:t>
            </a:fld>
            <a:endParaRPr lang="en-US"/>
          </a:p>
        </p:txBody>
      </p:sp>
    </p:spTree>
    <p:extLst>
      <p:ext uri="{BB962C8B-B14F-4D97-AF65-F5344CB8AC3E}">
        <p14:creationId xmlns:p14="http://schemas.microsoft.com/office/powerpoint/2010/main" val="36641467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060848"/>
            <a:ext cx="8229600" cy="1600200"/>
          </a:xfrm>
        </p:spPr>
        <p:txBody>
          <a:bodyPr/>
          <a:lstStyle/>
          <a:p>
            <a:r>
              <a:rPr lang="fr-FR" dirty="0" err="1" smtClean="0"/>
              <a:t>Thank</a:t>
            </a:r>
            <a:r>
              <a:rPr lang="fr-FR" dirty="0" smtClean="0"/>
              <a:t> </a:t>
            </a:r>
            <a:r>
              <a:rPr lang="fr-FR" dirty="0" err="1" smtClean="0"/>
              <a:t>you</a:t>
            </a:r>
            <a:r>
              <a:rPr lang="fr-FR" dirty="0" smtClean="0"/>
              <a:t> !</a:t>
            </a:r>
            <a:endParaRPr lang="fr-FR" dirty="0"/>
          </a:p>
        </p:txBody>
      </p:sp>
      <p:sp>
        <p:nvSpPr>
          <p:cNvPr id="6" name="Espace réservé du numéro de diapositive 5"/>
          <p:cNvSpPr>
            <a:spLocks noGrp="1"/>
          </p:cNvSpPr>
          <p:nvPr>
            <p:ph type="sldNum" sz="quarter" idx="12"/>
          </p:nvPr>
        </p:nvSpPr>
        <p:spPr/>
        <p:txBody>
          <a:bodyPr/>
          <a:lstStyle/>
          <a:p>
            <a:fld id="{BA9B540C-44DA-4F69-89C9-7C84606640D3}" type="slidenum">
              <a:rPr lang="en-US" smtClean="0"/>
              <a:pPr/>
              <a:t>8</a:t>
            </a:fld>
            <a:endParaRPr lang="en-US"/>
          </a:p>
        </p:txBody>
      </p:sp>
    </p:spTree>
    <p:extLst>
      <p:ext uri="{BB962C8B-B14F-4D97-AF65-F5344CB8AC3E}">
        <p14:creationId xmlns:p14="http://schemas.microsoft.com/office/powerpoint/2010/main" val="283985054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écutif">
  <a:themeElements>
    <a:clrScheme name="Executive">
      <a:dk1>
        <a:sysClr val="windowText" lastClr="000000"/>
      </a:dk1>
      <a:lt1>
        <a:sysClr val="window" lastClr="FFFFFF"/>
      </a:lt1>
      <a:dk2>
        <a:srgbClr xmlns:mc="http://schemas.openxmlformats.org/markup-compatibility/2006" xmlns:a14="http://schemas.microsoft.com/office/drawing/2010/main" val="2F5897" mc:Ignorable=""/>
      </a:dk2>
      <a:lt2>
        <a:srgbClr xmlns:mc="http://schemas.openxmlformats.org/markup-compatibility/2006" xmlns:a14="http://schemas.microsoft.com/office/drawing/2010/main" val="E4E9EF" mc:Ignorable=""/>
      </a:lt2>
      <a:accent1>
        <a:srgbClr xmlns:mc="http://schemas.openxmlformats.org/markup-compatibility/2006" xmlns:a14="http://schemas.microsoft.com/office/drawing/2010/main" val="6076B4" mc:Ignorable=""/>
      </a:accent1>
      <a:accent2>
        <a:srgbClr xmlns:mc="http://schemas.openxmlformats.org/markup-compatibility/2006" xmlns:a14="http://schemas.microsoft.com/office/drawing/2010/main" val="9C5252" mc:Ignorable=""/>
      </a:accent2>
      <a:accent3>
        <a:srgbClr xmlns:mc="http://schemas.openxmlformats.org/markup-compatibility/2006" xmlns:a14="http://schemas.microsoft.com/office/drawing/2010/main" val="E68422" mc:Ignorable=""/>
      </a:accent3>
      <a:accent4>
        <a:srgbClr xmlns:mc="http://schemas.openxmlformats.org/markup-compatibility/2006" xmlns:a14="http://schemas.microsoft.com/office/drawing/2010/main" val="846648" mc:Ignorable=""/>
      </a:accent4>
      <a:accent5>
        <a:srgbClr xmlns:mc="http://schemas.openxmlformats.org/markup-compatibility/2006" xmlns:a14="http://schemas.microsoft.com/office/drawing/2010/main" val="63891F" mc:Ignorable=""/>
      </a:accent5>
      <a:accent6>
        <a:srgbClr xmlns:mc="http://schemas.openxmlformats.org/markup-compatibility/2006" xmlns:a14="http://schemas.microsoft.com/office/drawing/2010/main" val="758085" mc:Ignorable=""/>
      </a:accent6>
      <a:hlink>
        <a:srgbClr xmlns:mc="http://schemas.openxmlformats.org/markup-compatibility/2006" xmlns:a14="http://schemas.microsoft.com/office/drawing/2010/main" val="3399FF" mc:Ignorable=""/>
      </a:hlink>
      <a:folHlink>
        <a:srgbClr xmlns:mc="http://schemas.openxmlformats.org/markup-compatibility/2006" xmlns:a14="http://schemas.microsoft.com/office/drawing/2010/main" val="B2B2B2" mc:Ignorable=""/>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华文楷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31</TotalTime>
  <Words>671</Words>
  <Application>Microsoft Office PowerPoint</Application>
  <PresentationFormat>Affichage à l'écran (4:3)</PresentationFormat>
  <Paragraphs>101</Paragraphs>
  <Slides>8</Slides>
  <Notes>7</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Exécutif</vt:lpstr>
      <vt:lpstr>Weapons in the 21st century</vt:lpstr>
      <vt:lpstr>What is a weapon ?</vt:lpstr>
      <vt:lpstr>Why did they evolve ?</vt:lpstr>
      <vt:lpstr>AS50</vt:lpstr>
      <vt:lpstr>FN FS2000</vt:lpstr>
      <vt:lpstr>Non-lethal weapons</vt:lpstr>
      <vt:lpstr>Is this dangerous ?</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Weapons in the 21st century</dc:title>
  <dc:creator>Michaël Gallego</dc:creator>
  <cp:lastModifiedBy>gblucky</cp:lastModifiedBy>
  <cp:revision>7</cp:revision>
  <dcterms:created xsi:type="dcterms:W3CDTF">2010-05-11T15:20:52Z</dcterms:created>
  <dcterms:modified xsi:type="dcterms:W3CDTF">2010-05-12T05:29:04Z</dcterms:modified>
</cp:coreProperties>
</file>