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</p:sldMasterIdLst>
  <p:sldIdLst>
    <p:sldId id="258" r:id="rId2"/>
    <p:sldId id="256" r:id="rId3"/>
    <p:sldId id="257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4" r:id="rId14"/>
    <p:sldId id="272" r:id="rId15"/>
    <p:sldId id="273" r:id="rId16"/>
    <p:sldId id="259" r:id="rId17"/>
    <p:sldId id="260" r:id="rId18"/>
    <p:sldId id="261" r:id="rId19"/>
    <p:sldId id="262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70" d="100"/>
          <a:sy n="70" d="100"/>
        </p:scale>
        <p:origin x="84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7511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5438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3701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6451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523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00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481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718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1857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1741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03128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796015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1210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53783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0414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07011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2636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D8E2F9D-43E9-4B28-9D1F-F34DDB8EAC9C}" type="datetimeFigureOut">
              <a:rPr lang="fr-FR" smtClean="0"/>
              <a:t>25/11/2014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24F6CA86-8DD2-4D92-893B-EDCAC237EE0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62478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  <p:sldLayoutId id="2147483927" r:id="rId12"/>
    <p:sldLayoutId id="2147483928" r:id="rId13"/>
    <p:sldLayoutId id="2147483929" r:id="rId14"/>
    <p:sldLayoutId id="2147483930" r:id="rId15"/>
    <p:sldLayoutId id="2147483931" r:id="rId16"/>
    <p:sldLayoutId id="214748393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2079641"/>
            <a:ext cx="12192000" cy="1828801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FFC000"/>
                </a:solidFill>
                <a:latin typeface="DINPro-Medium" panose="02000503030000020004" pitchFamily="50" charset="0"/>
              </a:rPr>
              <a:t>Oral de communication :</a:t>
            </a:r>
            <a:br>
              <a:rPr lang="fr-FR" dirty="0" smtClean="0">
                <a:solidFill>
                  <a:srgbClr val="FFC000"/>
                </a:solidFill>
                <a:latin typeface="DINPro-Medium" panose="02000503030000020004" pitchFamily="50" charset="0"/>
              </a:rPr>
            </a:br>
            <a:r>
              <a:rPr lang="fr-FR" dirty="0" smtClean="0">
                <a:solidFill>
                  <a:srgbClr val="FFC000"/>
                </a:solidFill>
                <a:latin typeface="DINPro-Medium" panose="02000503030000020004" pitchFamily="50" charset="0"/>
              </a:rPr>
              <a:t/>
            </a:r>
            <a:br>
              <a:rPr lang="fr-FR" dirty="0" smtClean="0">
                <a:solidFill>
                  <a:srgbClr val="FFC000"/>
                </a:solidFill>
                <a:latin typeface="DINPro-Medium" panose="02000503030000020004" pitchFamily="50" charset="0"/>
              </a:rPr>
            </a:br>
            <a:r>
              <a:rPr lang="fr-FR" dirty="0" smtClean="0">
                <a:solidFill>
                  <a:srgbClr val="FFC000"/>
                </a:solidFill>
                <a:latin typeface="DINPro-Medium" panose="02000503030000020004" pitchFamily="50" charset="0"/>
              </a:rPr>
              <a:t>Présentations d’œuvres littéraires</a:t>
            </a:r>
            <a:endParaRPr lang="fr-FR" dirty="0">
              <a:solidFill>
                <a:srgbClr val="FFC000"/>
              </a:solidFill>
              <a:latin typeface="DINPro-Medium" panose="02000503030000020004" pitchFamily="50" charset="0"/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5804533"/>
            <a:ext cx="4094922" cy="1049867"/>
          </a:xfrm>
        </p:spPr>
        <p:txBody>
          <a:bodyPr>
            <a:normAutofit/>
          </a:bodyPr>
          <a:lstStyle/>
          <a:p>
            <a:pPr algn="l"/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Antoine </a:t>
            </a:r>
            <a:r>
              <a:rPr lang="fr-FR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Decoster</a:t>
            </a: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/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</a:b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Martin Prieur de la Comble</a:t>
            </a:r>
            <a:b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</a:br>
            <a:r>
              <a:rPr lang="fr-FR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anose="020B0602030504020804" pitchFamily="34" charset="0"/>
              </a:rPr>
              <a:t>Abel Derderian</a:t>
            </a:r>
          </a:p>
        </p:txBody>
      </p:sp>
    </p:spTree>
    <p:extLst>
      <p:ext uri="{BB962C8B-B14F-4D97-AF65-F5344CB8AC3E}">
        <p14:creationId xmlns:p14="http://schemas.microsoft.com/office/powerpoint/2010/main" val="299723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0693" y="671119"/>
            <a:ext cx="9440034" cy="555351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00B050"/>
                </a:solidFill>
                <a:latin typeface="Matura MT Script Capitals" panose="03020802060602070202" pitchFamily="66" charset="0"/>
              </a:rPr>
              <a:t>Une ville mortelle 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/>
            </a:r>
            <a:br>
              <a:rPr lang="fr-FR" dirty="0" smtClean="0"/>
            </a:br>
            <a:r>
              <a:rPr lang="fr-FR" dirty="0" smtClean="0"/>
              <a:t>ou</a:t>
            </a:r>
            <a:br>
              <a:rPr lang="fr-FR" dirty="0" smtClean="0"/>
            </a:br>
            <a:r>
              <a:rPr lang="fr-FR" dirty="0"/>
              <a:t/>
            </a:r>
            <a:br>
              <a:rPr lang="fr-FR" dirty="0"/>
            </a:br>
            <a:r>
              <a:rPr lang="fr-FR" dirty="0" smtClean="0">
                <a:solidFill>
                  <a:srgbClr val="FF0000"/>
                </a:solidFill>
                <a:latin typeface="Viner Hand ITC" panose="03070502030502020203" pitchFamily="66" charset="0"/>
              </a:rPr>
              <a:t>Une ville mortelle </a:t>
            </a:r>
            <a:r>
              <a:rPr lang="fr-FR" dirty="0">
                <a:solidFill>
                  <a:srgbClr val="FF0000"/>
                </a:solidFill>
                <a:latin typeface="Viner Hand ITC" panose="03070502030502020203" pitchFamily="66" charset="0"/>
              </a:rPr>
              <a:t/>
            </a:r>
            <a:br>
              <a:rPr lang="fr-FR" dirty="0">
                <a:solidFill>
                  <a:srgbClr val="FF0000"/>
                </a:solidFill>
                <a:latin typeface="Viner Hand ITC" panose="03070502030502020203" pitchFamily="66" charset="0"/>
              </a:rPr>
            </a:br>
            <a:r>
              <a:rPr lang="fr-FR" sz="12800" dirty="0" smtClean="0">
                <a:solidFill>
                  <a:schemeClr val="tx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  <a:endParaRPr lang="fr-FR" sz="12800" dirty="0">
              <a:solidFill>
                <a:schemeClr val="tx1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5323" y="455543"/>
            <a:ext cx="1891191" cy="132554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482321">
            <a:off x="1437156" y="4731025"/>
            <a:ext cx="1482919" cy="148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86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95" y="198782"/>
            <a:ext cx="10353762" cy="970450"/>
          </a:xfrm>
        </p:spPr>
        <p:txBody>
          <a:bodyPr/>
          <a:lstStyle/>
          <a:p>
            <a:r>
              <a:rPr lang="fr-FR" dirty="0" smtClean="0"/>
              <a:t>~ Nos œuvres ~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1318981"/>
            <a:ext cx="10353762" cy="4501374"/>
          </a:xfrm>
        </p:spPr>
        <p:txBody>
          <a:bodyPr>
            <a:noAutofit/>
          </a:bodyPr>
          <a:lstStyle/>
          <a:p>
            <a:r>
              <a:rPr lang="fr-FR" sz="2800" b="1" dirty="0" smtClean="0">
                <a:latin typeface="Eras Medium ITC" panose="020B0602030504020804" pitchFamily="34" charset="0"/>
              </a:rPr>
              <a:t>Martin Prieur de la Comble</a:t>
            </a:r>
            <a:r>
              <a:rPr lang="fr-FR" sz="2800" dirty="0" smtClean="0">
                <a:latin typeface="Eras Medium ITC" panose="020B0602030504020804" pitchFamily="34" charset="0"/>
              </a:rPr>
              <a:t/>
            </a:r>
            <a:br>
              <a:rPr lang="fr-FR" sz="2800" dirty="0" smtClean="0">
                <a:latin typeface="Eras Medium ITC" panose="020B0602030504020804" pitchFamily="34" charset="0"/>
              </a:rPr>
            </a:br>
            <a:r>
              <a:rPr lang="fr-FR" sz="2800" dirty="0" smtClean="0">
                <a:latin typeface="Eras Medium ITC" panose="020B0602030504020804" pitchFamily="34" charset="0"/>
              </a:rPr>
              <a:t>	« </a:t>
            </a:r>
            <a:r>
              <a:rPr lang="fr-FR" sz="2800" dirty="0" smtClean="0">
                <a:solidFill>
                  <a:srgbClr val="00B050"/>
                </a:solidFill>
                <a:latin typeface="Eras Medium ITC" panose="020B0602030504020804" pitchFamily="34" charset="0"/>
              </a:rPr>
              <a:t>Le Plan Biodiversité de Paris</a:t>
            </a:r>
            <a:r>
              <a:rPr lang="fr-FR" sz="2800" dirty="0" smtClean="0">
                <a:solidFill>
                  <a:srgbClr val="FFC000"/>
                </a:solidFill>
                <a:latin typeface="Eras Medium ITC" panose="020B0602030504020804" pitchFamily="34" charset="0"/>
              </a:rPr>
              <a:t> </a:t>
            </a:r>
            <a:r>
              <a:rPr lang="fr-FR" sz="2800" dirty="0" smtClean="0">
                <a:latin typeface="Eras Medium ITC" panose="020B0602030504020804" pitchFamily="34" charset="0"/>
              </a:rPr>
              <a:t>», Ville et Mairie de Paris.</a:t>
            </a:r>
            <a:br>
              <a:rPr lang="fr-FR" sz="2800" dirty="0" smtClean="0">
                <a:latin typeface="Eras Medium ITC" panose="020B0602030504020804" pitchFamily="34" charset="0"/>
              </a:rPr>
            </a:br>
            <a:endParaRPr lang="fr-FR" sz="2800" dirty="0" smtClean="0">
              <a:latin typeface="Eras Medium ITC" panose="020B0602030504020804" pitchFamily="34" charset="0"/>
            </a:endParaRPr>
          </a:p>
          <a:p>
            <a:endParaRPr lang="fr-FR" sz="2800" dirty="0" smtClean="0">
              <a:latin typeface="Eras Medium ITC" panose="020B0602030504020804" pitchFamily="34" charset="0"/>
            </a:endParaRPr>
          </a:p>
          <a:p>
            <a:r>
              <a:rPr lang="fr-FR" sz="2800" b="1" dirty="0" smtClean="0">
                <a:latin typeface="Eras Medium ITC" panose="020B0602030504020804" pitchFamily="34" charset="0"/>
              </a:rPr>
              <a:t>Antoine </a:t>
            </a:r>
            <a:r>
              <a:rPr lang="fr-FR" sz="2800" b="1" dirty="0" err="1" smtClean="0">
                <a:latin typeface="Eras Medium ITC" panose="020B0602030504020804" pitchFamily="34" charset="0"/>
              </a:rPr>
              <a:t>Decoster</a:t>
            </a:r>
            <a:r>
              <a:rPr lang="fr-FR" sz="2800" dirty="0">
                <a:latin typeface="Eras Medium ITC" panose="020B0602030504020804" pitchFamily="34" charset="0"/>
              </a:rPr>
              <a:t/>
            </a:r>
            <a:br>
              <a:rPr lang="fr-FR" sz="2800" dirty="0">
                <a:latin typeface="Eras Medium ITC" panose="020B0602030504020804" pitchFamily="34" charset="0"/>
              </a:rPr>
            </a:br>
            <a:r>
              <a:rPr lang="fr-FR" sz="2800" dirty="0" smtClean="0">
                <a:latin typeface="Eras Medium ITC" panose="020B0602030504020804" pitchFamily="34" charset="0"/>
              </a:rPr>
              <a:t>	« </a:t>
            </a:r>
            <a:r>
              <a:rPr lang="fr-FR" sz="2800" dirty="0" smtClean="0">
                <a:solidFill>
                  <a:srgbClr val="FF0000"/>
                </a:solidFill>
                <a:effectLst/>
                <a:latin typeface="Eras Medium ITC" panose="020B0602030504020804" pitchFamily="34" charset="0"/>
              </a:rPr>
              <a:t>La Peste</a:t>
            </a:r>
            <a:r>
              <a:rPr lang="fr-FR" sz="2800" dirty="0" smtClean="0">
                <a:latin typeface="Eras Medium ITC" panose="020B0602030504020804" pitchFamily="34" charset="0"/>
              </a:rPr>
              <a:t> », Albert Camus</a:t>
            </a:r>
            <a:br>
              <a:rPr lang="fr-FR" sz="2800" dirty="0" smtClean="0">
                <a:latin typeface="Eras Medium ITC" panose="020B0602030504020804" pitchFamily="34" charset="0"/>
              </a:rPr>
            </a:br>
            <a:endParaRPr lang="fr-FR" sz="2800" dirty="0" smtClean="0">
              <a:latin typeface="Eras Medium ITC" panose="020B0602030504020804" pitchFamily="34" charset="0"/>
            </a:endParaRPr>
          </a:p>
          <a:p>
            <a:endParaRPr lang="fr-FR" sz="2800" dirty="0" smtClean="0">
              <a:latin typeface="Eras Medium ITC" panose="020B0602030504020804" pitchFamily="34" charset="0"/>
            </a:endParaRPr>
          </a:p>
          <a:p>
            <a:r>
              <a:rPr lang="fr-FR" sz="2800" b="1" dirty="0" smtClean="0">
                <a:latin typeface="Eras Medium ITC" panose="020B0602030504020804" pitchFamily="34" charset="0"/>
              </a:rPr>
              <a:t>Abel Derderian</a:t>
            </a:r>
            <a:r>
              <a:rPr lang="fr-FR" sz="2800" dirty="0" smtClean="0">
                <a:latin typeface="Eras Medium ITC" panose="020B0602030504020804" pitchFamily="34" charset="0"/>
              </a:rPr>
              <a:t/>
            </a:r>
            <a:br>
              <a:rPr lang="fr-FR" sz="2800" dirty="0" smtClean="0">
                <a:latin typeface="Eras Medium ITC" panose="020B0602030504020804" pitchFamily="34" charset="0"/>
              </a:rPr>
            </a:br>
            <a:r>
              <a:rPr lang="fr-FR" sz="2800" dirty="0" smtClean="0">
                <a:latin typeface="Eras Medium ITC" panose="020B0602030504020804" pitchFamily="34" charset="0"/>
              </a:rPr>
              <a:t>	« </a:t>
            </a:r>
            <a:r>
              <a:rPr lang="fr-FR" sz="2800" dirty="0" smtClean="0">
                <a:solidFill>
                  <a:srgbClr val="FFC000"/>
                </a:solidFill>
                <a:latin typeface="Eras Medium ITC" panose="020B0602030504020804" pitchFamily="34" charset="0"/>
              </a:rPr>
              <a:t>Manhattan Transfer</a:t>
            </a:r>
            <a:r>
              <a:rPr lang="fr-FR" sz="2800" dirty="0" smtClean="0">
                <a:latin typeface="Eras Medium ITC" panose="020B0602030504020804" pitchFamily="34" charset="0"/>
              </a:rPr>
              <a:t> », John Dos </a:t>
            </a:r>
            <a:r>
              <a:rPr lang="fr-FR" sz="2800" dirty="0" err="1" smtClean="0">
                <a:latin typeface="Eras Medium ITC" panose="020B0602030504020804" pitchFamily="34" charset="0"/>
              </a:rPr>
              <a:t>Passos</a:t>
            </a:r>
            <a:endParaRPr lang="fr-FR" sz="2800" dirty="0" smtClean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659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772206"/>
            <a:ext cx="11958762" cy="4058751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fr-FR" sz="9600" b="1" dirty="0" smtClean="0"/>
              <a:t> La Peste </a:t>
            </a:r>
            <a:endParaRPr lang="fr-FR" sz="9600" dirty="0" smtClean="0"/>
          </a:p>
          <a:p>
            <a:pPr marL="36900" indent="0" algn="r">
              <a:buNone/>
            </a:pPr>
            <a:r>
              <a:rPr lang="fr-FR" sz="6000" dirty="0" smtClean="0"/>
              <a:t>- Albert Camus</a:t>
            </a:r>
            <a:endParaRPr lang="fr-FR" sz="6000" dirty="0"/>
          </a:p>
        </p:txBody>
      </p:sp>
    </p:spTree>
    <p:extLst>
      <p:ext uri="{BB962C8B-B14F-4D97-AF65-F5344CB8AC3E}">
        <p14:creationId xmlns:p14="http://schemas.microsoft.com/office/powerpoint/2010/main" val="122338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5400" b="1" dirty="0" smtClean="0">
                <a:latin typeface="DINPro-Medium" panose="02000503030000020004" pitchFamily="50" charset="0"/>
              </a:rPr>
              <a:t>L’auteur</a:t>
            </a:r>
            <a:endParaRPr lang="fr-FR" sz="5400" b="1" dirty="0">
              <a:latin typeface="DINPro-Medium" panose="02000503030000020004" pitchFamily="50" charset="0"/>
            </a:endParaRP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65" y="2420548"/>
            <a:ext cx="3866492" cy="26342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ZoneTexte 4"/>
          <p:cNvSpPr txBox="1"/>
          <p:nvPr/>
        </p:nvSpPr>
        <p:spPr>
          <a:xfrm>
            <a:off x="224589" y="2037347"/>
            <a:ext cx="785261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200" dirty="0" smtClean="0">
                <a:latin typeface="Eras Medium ITC" panose="020B0602030504020804" pitchFamily="34" charset="0"/>
              </a:rPr>
              <a:t> Albert Camus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fr-FR" sz="3200" dirty="0">
              <a:latin typeface="Eras Medium ITC" panose="020B06020305040208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fr-FR" sz="3200" dirty="0" smtClean="0">
              <a:latin typeface="Eras Medium ITC" panose="020B06020305040208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200" dirty="0" smtClean="0">
                <a:latin typeface="Eras Medium ITC" panose="020B0602030504020804" pitchFamily="34" charset="0"/>
              </a:rPr>
              <a:t>Né le 7 Novembre 1913 en Algérie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fr-FR" sz="3200" dirty="0">
              <a:latin typeface="Eras Medium ITC" panose="020B06020305040208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fr-FR" sz="3200" dirty="0" smtClean="0">
              <a:latin typeface="Eras Medium ITC" panose="020B0602030504020804" pitchFamily="34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200" dirty="0" smtClean="0">
                <a:latin typeface="Eras Medium ITC" panose="020B0602030504020804" pitchFamily="34" charset="0"/>
              </a:rPr>
              <a:t>Mort le 4 Janvier 1960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604542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6000" dirty="0">
                <a:latin typeface="Eras Medium ITC" panose="020B0602030504020804" pitchFamily="34" charset="0"/>
              </a:rPr>
              <a:t>Ses grandes œuvres	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2237776"/>
            <a:ext cx="10353762" cy="4058751"/>
          </a:xfrm>
        </p:spPr>
        <p:txBody>
          <a:bodyPr>
            <a:normAutofit/>
          </a:bodyPr>
          <a:lstStyle/>
          <a:p>
            <a:r>
              <a:rPr lang="fr-FR" sz="4000" dirty="0">
                <a:latin typeface="Eras Medium ITC" panose="020B0602030504020804" pitchFamily="34" charset="0"/>
              </a:rPr>
              <a:t>L’Etranger (1942)</a:t>
            </a:r>
          </a:p>
          <a:p>
            <a:endParaRPr lang="fr-FR" sz="4000" dirty="0">
              <a:latin typeface="Eras Medium ITC" panose="020B0602030504020804" pitchFamily="34" charset="0"/>
            </a:endParaRPr>
          </a:p>
          <a:p>
            <a:r>
              <a:rPr lang="fr-FR" sz="4000" dirty="0">
                <a:latin typeface="Eras Medium ITC" panose="020B0602030504020804" pitchFamily="34" charset="0"/>
              </a:rPr>
              <a:t>La peste (1947)</a:t>
            </a:r>
          </a:p>
          <a:p>
            <a:endParaRPr lang="fr-FR" sz="4000" dirty="0">
              <a:latin typeface="Eras Medium ITC" panose="020B0602030504020804" pitchFamily="34" charset="0"/>
            </a:endParaRPr>
          </a:p>
          <a:p>
            <a:r>
              <a:rPr lang="fr-FR" sz="4000" dirty="0">
                <a:latin typeface="Eras Medium ITC" panose="020B0602030504020804" pitchFamily="34" charset="0"/>
              </a:rPr>
              <a:t>La chute (1956)</a:t>
            </a:r>
          </a:p>
          <a:p>
            <a:endParaRPr lang="fr-FR" sz="40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7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6000" dirty="0" smtClean="0">
                <a:latin typeface="Eras Medium ITC" panose="020B0602030504020804" pitchFamily="34" charset="0"/>
              </a:rPr>
              <a:t>Thèmes abordés</a:t>
            </a:r>
            <a:endParaRPr lang="fr-FR" sz="60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2273138"/>
            <a:ext cx="10353762" cy="4058751"/>
          </a:xfrm>
        </p:spPr>
        <p:txBody>
          <a:bodyPr>
            <a:noAutofit/>
          </a:bodyPr>
          <a:lstStyle/>
          <a:p>
            <a:r>
              <a:rPr lang="fr-FR" sz="3600" dirty="0">
                <a:latin typeface="Eras Medium ITC" panose="020B0602030504020804" pitchFamily="34" charset="0"/>
              </a:rPr>
              <a:t>Absurde</a:t>
            </a:r>
          </a:p>
          <a:p>
            <a:pPr marL="0" indent="0">
              <a:buNone/>
            </a:pPr>
            <a:endParaRPr lang="fr-FR" sz="3600" dirty="0">
              <a:latin typeface="Eras Medium ITC" panose="020B0602030504020804" pitchFamily="34" charset="0"/>
            </a:endParaRPr>
          </a:p>
          <a:p>
            <a:r>
              <a:rPr lang="fr-FR" sz="3600" dirty="0">
                <a:latin typeface="Eras Medium ITC" panose="020B0602030504020804" pitchFamily="34" charset="0"/>
              </a:rPr>
              <a:t>Prise de conscience de la condition humaine</a:t>
            </a:r>
          </a:p>
          <a:p>
            <a:endParaRPr lang="fr-FR" sz="3600" dirty="0">
              <a:latin typeface="Eras Medium ITC" panose="020B0602030504020804" pitchFamily="34" charset="0"/>
            </a:endParaRPr>
          </a:p>
          <a:p>
            <a:r>
              <a:rPr lang="fr-FR" sz="3600" dirty="0">
                <a:latin typeface="Eras Medium ITC" panose="020B0602030504020804" pitchFamily="34" charset="0"/>
              </a:rPr>
              <a:t>Recherche de la compréhension</a:t>
            </a:r>
          </a:p>
          <a:p>
            <a:endParaRPr lang="fr-FR" sz="3600" dirty="0">
              <a:latin typeface="Eras Medium ITC" panose="020B0602030504020804" pitchFamily="34" charset="0"/>
            </a:endParaRPr>
          </a:p>
          <a:p>
            <a:endParaRPr lang="fr-FR" sz="36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95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6000" dirty="0" smtClean="0">
                <a:latin typeface="Eras Medium ITC" panose="020B0602030504020804" pitchFamily="34" charset="0"/>
              </a:rPr>
              <a:t>Le livre</a:t>
            </a:r>
            <a:endParaRPr lang="fr-FR" sz="6000" dirty="0">
              <a:latin typeface="Eras Medium ITC" panose="020B06020305040208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800" dirty="0">
                <a:latin typeface="Eras Medium ITC" panose="020B0602030504020804" pitchFamily="34" charset="0"/>
              </a:rPr>
              <a:t>La peste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r>
              <a:rPr lang="fr-FR" sz="2800" dirty="0">
                <a:latin typeface="Eras Medium ITC" panose="020B0602030504020804" pitchFamily="34" charset="0"/>
              </a:rPr>
              <a:t>Roman publié en 1947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r>
              <a:rPr lang="fr-FR" sz="2800" dirty="0">
                <a:latin typeface="Eras Medium ITC" panose="020B0602030504020804" pitchFamily="34" charset="0"/>
              </a:rPr>
              <a:t>A aidé à gagner un prix Nobel en 1957 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r>
              <a:rPr lang="fr-FR" sz="2800" dirty="0">
                <a:latin typeface="Eras Medium ITC" panose="020B0602030504020804" pitchFamily="34" charset="0"/>
              </a:rPr>
              <a:t>Histoire racontée sous forme de chroniques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endParaRPr lang="fr-FR" sz="2800" dirty="0">
              <a:latin typeface="Eras Medium ITC" panose="020B06020305040208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665" y="1415333"/>
            <a:ext cx="2684270" cy="39808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869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Eras Medium ITC" panose="020B0602030504020804" pitchFamily="34" charset="0"/>
              </a:rPr>
              <a:t>Personnages principaux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2233382"/>
            <a:ext cx="10353762" cy="4058751"/>
          </a:xfrm>
        </p:spPr>
        <p:txBody>
          <a:bodyPr>
            <a:normAutofit/>
          </a:bodyPr>
          <a:lstStyle/>
          <a:p>
            <a:r>
              <a:rPr lang="fr-FR" sz="3200" dirty="0">
                <a:latin typeface="Eras Medium ITC" panose="020B0602030504020804" pitchFamily="34" charset="0"/>
              </a:rPr>
              <a:t>Bernard Rieux : </a:t>
            </a:r>
            <a:r>
              <a:rPr lang="fr-FR" sz="3200" dirty="0" err="1">
                <a:latin typeface="Eras Medium ITC" panose="020B0602030504020804" pitchFamily="34" charset="0"/>
              </a:rPr>
              <a:t>Medecin</a:t>
            </a:r>
            <a:r>
              <a:rPr lang="fr-FR" sz="3200" dirty="0">
                <a:latin typeface="Eras Medium ITC" panose="020B0602030504020804" pitchFamily="34" charset="0"/>
              </a:rPr>
              <a:t> qui lutte contre la peste durant tout le roman, homme sensible et humaniste</a:t>
            </a:r>
          </a:p>
          <a:p>
            <a:endParaRPr lang="fr-FR" sz="3200" dirty="0">
              <a:latin typeface="Eras Medium ITC" panose="020B0602030504020804" pitchFamily="34" charset="0"/>
            </a:endParaRPr>
          </a:p>
          <a:p>
            <a:r>
              <a:rPr lang="fr-FR" sz="3200" dirty="0">
                <a:latin typeface="Eras Medium ITC" panose="020B0602030504020804" pitchFamily="34" charset="0"/>
              </a:rPr>
              <a:t>Jean </a:t>
            </a:r>
            <a:r>
              <a:rPr lang="fr-FR" sz="3200" dirty="0" err="1">
                <a:latin typeface="Eras Medium ITC" panose="020B0602030504020804" pitchFamily="34" charset="0"/>
              </a:rPr>
              <a:t>Tarrou</a:t>
            </a:r>
            <a:r>
              <a:rPr lang="fr-FR" sz="3200" dirty="0">
                <a:latin typeface="Eras Medium ITC" panose="020B0602030504020804" pitchFamily="34" charset="0"/>
              </a:rPr>
              <a:t> : Voisin de Rieux, fils d’un procureur et étranger à la ville</a:t>
            </a:r>
          </a:p>
          <a:p>
            <a:endParaRPr lang="fr-FR" sz="3200" dirty="0">
              <a:latin typeface="Eras Medium ITC" panose="020B0602030504020804" pitchFamily="34" charset="0"/>
            </a:endParaRPr>
          </a:p>
          <a:p>
            <a:endParaRPr lang="fr-FR" sz="32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810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 smtClean="0">
                <a:latin typeface="Eras Medium ITC" panose="020B0602030504020804" pitchFamily="34" charset="0"/>
              </a:rPr>
              <a:t>L’histoire</a:t>
            </a:r>
            <a:endParaRPr lang="fr-FR" sz="4400" dirty="0">
              <a:latin typeface="Eras Medium ITC" panose="020B06020305040208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Eras Medium ITC" panose="020B0602030504020804" pitchFamily="34" charset="0"/>
              </a:rPr>
              <a:t>Combat contre la Peste des habitants de la ville d’Oran, en Algérie</a:t>
            </a:r>
          </a:p>
          <a:p>
            <a:endParaRPr lang="fr-FR" dirty="0">
              <a:latin typeface="Eras Medium ITC" panose="020B0602030504020804" pitchFamily="34" charset="0"/>
            </a:endParaRPr>
          </a:p>
          <a:p>
            <a:r>
              <a:rPr lang="fr-FR" dirty="0">
                <a:latin typeface="Eras Medium ITC" panose="020B0602030504020804" pitchFamily="34" charset="0"/>
              </a:rPr>
              <a:t>Fermeture de la ville pour isoler la maladie</a:t>
            </a:r>
          </a:p>
          <a:p>
            <a:endParaRPr lang="fr-FR" dirty="0">
              <a:latin typeface="Eras Medium ITC" panose="020B0602030504020804" pitchFamily="34" charset="0"/>
            </a:endParaRPr>
          </a:p>
          <a:p>
            <a:r>
              <a:rPr lang="fr-FR" dirty="0">
                <a:latin typeface="Eras Medium ITC" panose="020B0602030504020804" pitchFamily="34" charset="0"/>
              </a:rPr>
              <a:t>La maladie se répand dans la ville et les crimes se multiplient</a:t>
            </a:r>
          </a:p>
          <a:p>
            <a:endParaRPr lang="fr-FR" dirty="0">
              <a:latin typeface="Eras Medium ITC" panose="020B0602030504020804" pitchFamily="34" charset="0"/>
            </a:endParaRPr>
          </a:p>
          <a:p>
            <a:r>
              <a:rPr lang="fr-FR" dirty="0">
                <a:latin typeface="Eras Medium ITC" panose="020B0602030504020804" pitchFamily="34" charset="0"/>
              </a:rPr>
              <a:t>En Janvier, la Peste perd du terrain</a:t>
            </a:r>
          </a:p>
          <a:p>
            <a:endParaRPr lang="fr-FR" dirty="0">
              <a:latin typeface="Eras Medium ITC" panose="020B0602030504020804" pitchFamily="34" charset="0"/>
            </a:endParaRPr>
          </a:p>
          <a:p>
            <a:r>
              <a:rPr lang="fr-FR" dirty="0">
                <a:latin typeface="Eras Medium ITC" panose="020B0602030504020804" pitchFamily="34" charset="0"/>
              </a:rPr>
              <a:t>Dure presque 1 an</a:t>
            </a:r>
          </a:p>
          <a:p>
            <a:pPr marL="0" indent="0">
              <a:buNone/>
            </a:pPr>
            <a:endParaRPr lang="fr-FR" dirty="0">
              <a:latin typeface="Eras Medium ITC" panose="020B0602030504020804" pitchFamily="34" charset="0"/>
            </a:endParaRPr>
          </a:p>
          <a:p>
            <a:endParaRPr lang="fr-FR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718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Eras Medium ITC" panose="020B0602030504020804" pitchFamily="34" charset="0"/>
              </a:rPr>
              <a:t>La peste brune, très dangereuse elle aussi.</a:t>
            </a:r>
            <a:endParaRPr lang="fr-FR" dirty="0">
              <a:latin typeface="Eras Medium ITC" panose="020B06020305040208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2130014"/>
            <a:ext cx="10353762" cy="4058751"/>
          </a:xfrm>
        </p:spPr>
        <p:txBody>
          <a:bodyPr>
            <a:normAutofit/>
          </a:bodyPr>
          <a:lstStyle/>
          <a:p>
            <a:r>
              <a:rPr lang="fr-FR" sz="2800" dirty="0">
                <a:latin typeface="Eras Medium ITC" panose="020B0602030504020804" pitchFamily="34" charset="0"/>
              </a:rPr>
              <a:t>Double message dans le livre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r>
              <a:rPr lang="fr-FR" sz="2800" dirty="0">
                <a:latin typeface="Eras Medium ITC" panose="020B0602030504020804" pitchFamily="34" charset="0"/>
              </a:rPr>
              <a:t>Peste brune, métaphore du fascisme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r>
              <a:rPr lang="fr-FR" sz="2800" dirty="0">
                <a:latin typeface="Eras Medium ITC" panose="020B0602030504020804" pitchFamily="34" charset="0"/>
              </a:rPr>
              <a:t>Camus confirme qu’il y a double sens du Roman dans une lettre ouverte</a:t>
            </a:r>
          </a:p>
          <a:p>
            <a:endParaRPr lang="fr-FR" sz="2800" dirty="0">
              <a:latin typeface="Eras Medium ITC" panose="020B06020305040208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17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Eras Medium ITC" panose="020B0602030504020804" pitchFamily="34" charset="0"/>
              </a:rPr>
              <a:t>Le Plan Biodiversité de Paris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fr-FR" sz="3600" dirty="0"/>
              <a:t>Quand la capitale se met au vert</a:t>
            </a:r>
            <a:r>
              <a:rPr lang="fr-FR" sz="3600" dirty="0" smtClean="0"/>
              <a:t>…</a:t>
            </a:r>
            <a:endParaRPr lang="fr-FR" sz="3600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068" y="3015441"/>
            <a:ext cx="5300225" cy="3441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727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Eras Medium ITC" panose="020B0602030504020804" pitchFamily="34" charset="0"/>
              </a:rPr>
              <a:t>Un nouveau Paris écologique, c’est possible !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600" dirty="0">
                <a:latin typeface="Eras Medium ITC" panose="020B0602030504020804" pitchFamily="34" charset="0"/>
              </a:rPr>
              <a:t>Renforcer les continuités écologiques</a:t>
            </a:r>
            <a:endParaRPr lang="fr-FR" sz="3600" dirty="0">
              <a:latin typeface="Eras Medium ITC" panose="020B06020305040208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8096" y="3002508"/>
            <a:ext cx="5565159" cy="3455094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111454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latin typeface="Eras Medium ITC" panose="020B0602030504020804" pitchFamily="34" charset="0"/>
              </a:rPr>
              <a:t>Un nouveau Paris écologique, c’est possible !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sz="3600" dirty="0"/>
              <a:t>Mieux intégrer la biodiversité dans le développement durable de Paris</a:t>
            </a:r>
          </a:p>
          <a:p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3698" y="3193576"/>
            <a:ext cx="3840118" cy="31185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69719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latin typeface="Eras Medium ITC" panose="020B0602030504020804" pitchFamily="34" charset="0"/>
              </a:rPr>
              <a:t>Un nouveau Paris écologique, c’est possible !</a:t>
            </a:r>
            <a:endParaRPr lang="fr-FR" dirty="0">
              <a:latin typeface="Eras Medium ITC" panose="020B0602030504020804" pitchFamily="34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sz="3600" dirty="0" smtClean="0">
                <a:latin typeface="Eras Medium ITC" panose="020B0602030504020804" pitchFamily="34" charset="0"/>
              </a:rPr>
              <a:t>Développer et fédérer la connaissance.</a:t>
            </a:r>
            <a:endParaRPr lang="fr-FR" sz="3600" dirty="0">
              <a:latin typeface="Eras Medium ITC" panose="020B0602030504020804" pitchFamily="34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9899" y="3111688"/>
            <a:ext cx="2633541" cy="326863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9050" y="3111688"/>
            <a:ext cx="2232897" cy="33521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4096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040" y="784528"/>
            <a:ext cx="12084960" cy="2968488"/>
          </a:xfrm>
        </p:spPr>
        <p:txBody>
          <a:bodyPr>
            <a:noAutofit/>
          </a:bodyPr>
          <a:lstStyle/>
          <a:p>
            <a:r>
              <a:rPr lang="fr-FR" sz="8000" b="1" dirty="0" smtClean="0">
                <a:latin typeface="DINPro-Medium" panose="02000503030000020004" pitchFamily="50" charset="0"/>
              </a:rPr>
              <a:t>Manhattan</a:t>
            </a:r>
            <a:br>
              <a:rPr lang="fr-FR" sz="8000" b="1" dirty="0" smtClean="0">
                <a:latin typeface="DINPro-Medium" panose="02000503030000020004" pitchFamily="50" charset="0"/>
              </a:rPr>
            </a:br>
            <a:r>
              <a:rPr lang="fr-FR" sz="8000" b="1" dirty="0" smtClean="0">
                <a:latin typeface="DINPro-Medium" panose="02000503030000020004" pitchFamily="50" charset="0"/>
              </a:rPr>
              <a:t>Transfer </a:t>
            </a:r>
            <a:endParaRPr lang="fr-FR" sz="8000" b="1" dirty="0">
              <a:latin typeface="DINPro-Medium" panose="02000503030000020004" pitchFamily="50" charset="0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51402" y="5254878"/>
            <a:ext cx="10353762" cy="772212"/>
          </a:xfrm>
        </p:spPr>
        <p:txBody>
          <a:bodyPr>
            <a:normAutofit/>
          </a:bodyPr>
          <a:lstStyle/>
          <a:p>
            <a:pPr marL="36900" indent="0" algn="ctr">
              <a:buNone/>
            </a:pPr>
            <a:r>
              <a:rPr lang="fr-FR" sz="3200" dirty="0" smtClean="0">
                <a:latin typeface="Eras Medium ITC" panose="020B0602030504020804" pitchFamily="34" charset="0"/>
              </a:rPr>
              <a:t>Écrit par </a:t>
            </a:r>
            <a:r>
              <a:rPr lang="fr-FR" sz="3600" b="1" dirty="0" smtClean="0">
                <a:solidFill>
                  <a:schemeClr val="tx1"/>
                </a:solidFill>
                <a:latin typeface="Eras Medium ITC" panose="020B0602030504020804" pitchFamily="34" charset="0"/>
              </a:rPr>
              <a:t>John Dos </a:t>
            </a:r>
            <a:r>
              <a:rPr lang="fr-FR" sz="3600" b="1" dirty="0" err="1" smtClean="0">
                <a:solidFill>
                  <a:schemeClr val="tx1"/>
                </a:solidFill>
                <a:latin typeface="Eras Medium ITC" panose="020B0602030504020804" pitchFamily="34" charset="0"/>
              </a:rPr>
              <a:t>Passos</a:t>
            </a:r>
            <a:r>
              <a:rPr lang="fr-FR" sz="3200" dirty="0" smtClean="0">
                <a:latin typeface="Eras Medium ITC" panose="020B0602030504020804" pitchFamily="34" charset="0"/>
              </a:rPr>
              <a:t>, publié en 1925</a:t>
            </a:r>
          </a:p>
        </p:txBody>
      </p:sp>
    </p:spTree>
    <p:extLst>
      <p:ext uri="{BB962C8B-B14F-4D97-AF65-F5344CB8AC3E}">
        <p14:creationId xmlns:p14="http://schemas.microsoft.com/office/powerpoint/2010/main" val="413016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95" y="188181"/>
            <a:ext cx="10353762" cy="970450"/>
          </a:xfrm>
        </p:spPr>
        <p:txBody>
          <a:bodyPr/>
          <a:lstStyle/>
          <a:p>
            <a:r>
              <a:rPr lang="fr-FR" dirty="0" smtClean="0">
                <a:latin typeface="Aharoni" panose="02010803020104030203" pitchFamily="2" charset="-79"/>
                <a:cs typeface="Aharoni" panose="02010803020104030203" pitchFamily="2" charset="-79"/>
              </a:rPr>
              <a:t>John Dos </a:t>
            </a:r>
            <a:r>
              <a:rPr lang="fr-FR" dirty="0" err="1" smtClean="0">
                <a:latin typeface="Aharoni" panose="02010803020104030203" pitchFamily="2" charset="-79"/>
                <a:cs typeface="Aharoni" panose="02010803020104030203" pitchFamily="2" charset="-79"/>
              </a:rPr>
              <a:t>Passos</a:t>
            </a:r>
            <a:endParaRPr lang="fr-FR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1342835"/>
            <a:ext cx="10353762" cy="4058751"/>
          </a:xfrm>
        </p:spPr>
        <p:txBody>
          <a:bodyPr>
            <a:noAutofit/>
          </a:bodyPr>
          <a:lstStyle/>
          <a:p>
            <a:r>
              <a:rPr lang="fr-FR" sz="2400" dirty="0" smtClean="0"/>
              <a:t>Né le 14 janvier 1896 – 20 Septembre 1970</a:t>
            </a:r>
          </a:p>
          <a:p>
            <a:r>
              <a:rPr lang="fr-FR" sz="2400" dirty="0" smtClean="0"/>
              <a:t>Anti-communiste profond suite à la guerre civile</a:t>
            </a:r>
          </a:p>
          <a:p>
            <a:r>
              <a:rPr lang="fr-FR" sz="2400" dirty="0" smtClean="0"/>
              <a:t>Critique acerbe et pourtant novateur</a:t>
            </a:r>
          </a:p>
          <a:p>
            <a:endParaRPr lang="fr-FR" sz="2400" dirty="0"/>
          </a:p>
          <a:p>
            <a:r>
              <a:rPr lang="fr-FR" sz="2400" dirty="0" smtClean="0"/>
              <a:t>Prix Dos </a:t>
            </a:r>
            <a:r>
              <a:rPr lang="fr-FR" sz="2400" dirty="0" err="1" smtClean="0"/>
              <a:t>Passos</a:t>
            </a:r>
            <a:r>
              <a:rPr lang="fr-FR" sz="2400" dirty="0"/>
              <a:t> </a:t>
            </a:r>
            <a:r>
              <a:rPr lang="fr-FR" sz="2400" dirty="0" smtClean="0"/>
              <a:t>pour :</a:t>
            </a:r>
          </a:p>
          <a:p>
            <a:pPr marL="36900" indent="0">
              <a:buNone/>
            </a:pPr>
            <a:endParaRPr lang="fr-FR" sz="2400" dirty="0"/>
          </a:p>
          <a:p>
            <a:pPr marL="36900" indent="0">
              <a:buNone/>
            </a:pPr>
            <a:r>
              <a:rPr lang="fr-FR" sz="2400" i="1" dirty="0" smtClean="0"/>
              <a:t>« […]des </a:t>
            </a:r>
            <a:r>
              <a:rPr lang="fr-FR" sz="2400" i="1" dirty="0"/>
              <a:t>écrivains américains créatifs qui ont produit un corps substantiel de publications dans lesquelles on retrouve certaines des caractéristiques de l'écriture de John Dos </a:t>
            </a:r>
            <a:r>
              <a:rPr lang="fr-FR" sz="2400" i="1" dirty="0" err="1"/>
              <a:t>Passos</a:t>
            </a:r>
            <a:r>
              <a:rPr lang="fr-FR" sz="2400" i="1" dirty="0"/>
              <a:t> : une exploration intense et originale de thématiques spécifiquement américaines, une approche expérimentale de la forme, et un intérêt pour une large échelle d'expériences humaines</a:t>
            </a:r>
            <a:r>
              <a:rPr lang="fr-FR" sz="2400" i="1" dirty="0" smtClean="0"/>
              <a:t>. »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824841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3795" y="313038"/>
            <a:ext cx="10353762" cy="970450"/>
          </a:xfrm>
        </p:spPr>
        <p:txBody>
          <a:bodyPr>
            <a:normAutofit/>
          </a:bodyPr>
          <a:lstStyle/>
          <a:p>
            <a:r>
              <a:rPr lang="fr-FR" sz="5400" b="1" dirty="0" smtClean="0">
                <a:solidFill>
                  <a:srgbClr val="FFC000"/>
                </a:solidFill>
              </a:rPr>
              <a:t>Manhattan Transfer</a:t>
            </a:r>
            <a:endParaRPr lang="fr-FR" sz="5400" b="1" dirty="0">
              <a:solidFill>
                <a:srgbClr val="FFC000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13795" y="1699990"/>
            <a:ext cx="10353762" cy="4058751"/>
          </a:xfrm>
        </p:spPr>
        <p:txBody>
          <a:bodyPr>
            <a:noAutofit/>
          </a:bodyPr>
          <a:lstStyle/>
          <a:p>
            <a:r>
              <a:rPr lang="fr-FR" sz="2800" dirty="0" smtClean="0">
                <a:latin typeface="Eras Medium ITC" panose="020B0602030504020804" pitchFamily="34" charset="0"/>
              </a:rPr>
              <a:t>Un style novateur : immersion dans le récit</a:t>
            </a:r>
            <a:br>
              <a:rPr lang="fr-FR" sz="2800" dirty="0" smtClean="0">
                <a:latin typeface="Eras Medium ITC" panose="020B0602030504020804" pitchFamily="34" charset="0"/>
              </a:rPr>
            </a:br>
            <a:endParaRPr lang="fr-FR" sz="2800" dirty="0" smtClean="0">
              <a:latin typeface="Eras Medium ITC" panose="020B0602030504020804" pitchFamily="34" charset="0"/>
            </a:endParaRPr>
          </a:p>
          <a:p>
            <a:endParaRPr lang="fr-FR" sz="2800" dirty="0" smtClean="0">
              <a:latin typeface="Eras Medium ITC" panose="020B0602030504020804" pitchFamily="34" charset="0"/>
            </a:endParaRPr>
          </a:p>
          <a:p>
            <a:r>
              <a:rPr lang="fr-FR" sz="2800" dirty="0" smtClean="0">
                <a:latin typeface="Eras Medium ITC" panose="020B0602030504020804" pitchFamily="34" charset="0"/>
              </a:rPr>
              <a:t>Une </a:t>
            </a:r>
            <a:r>
              <a:rPr lang="fr-FR" sz="2800" dirty="0">
                <a:latin typeface="Eras Medium ITC" panose="020B0602030504020804" pitchFamily="34" charset="0"/>
              </a:rPr>
              <a:t>approche d’enquêteur </a:t>
            </a:r>
            <a:r>
              <a:rPr lang="fr-FR" sz="2800" dirty="0" smtClean="0">
                <a:latin typeface="Eras Medium ITC" panose="020B0602030504020804" pitchFamily="34" charset="0"/>
              </a:rPr>
              <a:t>:</a:t>
            </a:r>
            <a:br>
              <a:rPr lang="fr-FR" sz="2800" dirty="0" smtClean="0">
                <a:latin typeface="Eras Medium ITC" panose="020B0602030504020804" pitchFamily="34" charset="0"/>
              </a:rPr>
            </a:br>
            <a:r>
              <a:rPr lang="fr-FR" sz="2800" dirty="0" smtClean="0">
                <a:latin typeface="Eras Medium ITC" panose="020B0602030504020804" pitchFamily="34" charset="0"/>
              </a:rPr>
              <a:t>une </a:t>
            </a:r>
            <a:r>
              <a:rPr lang="fr-FR" sz="2800" dirty="0">
                <a:latin typeface="Eras Medium ITC" panose="020B0602030504020804" pitchFamily="34" charset="0"/>
              </a:rPr>
              <a:t>analyse de la </a:t>
            </a:r>
            <a:r>
              <a:rPr lang="fr-FR" sz="2800" dirty="0" smtClean="0">
                <a:latin typeface="Eras Medium ITC" panose="020B0602030504020804" pitchFamily="34" charset="0"/>
              </a:rPr>
              <a:t>ville</a:t>
            </a:r>
          </a:p>
          <a:p>
            <a:endParaRPr lang="fr-FR" sz="2800" dirty="0" smtClean="0">
              <a:latin typeface="Eras Medium ITC" panose="020B0602030504020804" pitchFamily="34" charset="0"/>
            </a:endParaRPr>
          </a:p>
          <a:p>
            <a:endParaRPr lang="fr-FR" sz="2800" dirty="0">
              <a:latin typeface="Eras Medium ITC" panose="020B0602030504020804" pitchFamily="34" charset="0"/>
            </a:endParaRPr>
          </a:p>
          <a:p>
            <a:r>
              <a:rPr lang="fr-FR" sz="2800" dirty="0" smtClean="0">
                <a:latin typeface="Eras Medium ITC" panose="020B0602030504020804" pitchFamily="34" charset="0"/>
              </a:rPr>
              <a:t>La mise au premier plan de la ville plus</a:t>
            </a:r>
            <a:br>
              <a:rPr lang="fr-FR" sz="2800" dirty="0" smtClean="0">
                <a:latin typeface="Eras Medium ITC" panose="020B0602030504020804" pitchFamily="34" charset="0"/>
              </a:rPr>
            </a:br>
            <a:r>
              <a:rPr lang="fr-FR" sz="2800" dirty="0" smtClean="0">
                <a:latin typeface="Eras Medium ITC" panose="020B0602030504020804" pitchFamily="34" charset="0"/>
              </a:rPr>
              <a:t>que des citoyens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9703" y="2402006"/>
            <a:ext cx="2337694" cy="35649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458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609600"/>
            <a:ext cx="12192000" cy="5395784"/>
          </a:xfrm>
        </p:spPr>
        <p:txBody>
          <a:bodyPr>
            <a:normAutofit/>
          </a:bodyPr>
          <a:lstStyle/>
          <a:p>
            <a:r>
              <a:rPr lang="fr-FR" sz="2400" b="1" dirty="0" smtClean="0">
                <a:solidFill>
                  <a:srgbClr val="92D050"/>
                </a:solidFill>
              </a:rPr>
              <a:t>Comme 99% des </a:t>
            </a:r>
            <a:r>
              <a:rPr lang="fr-FR" sz="2400" b="1" dirty="0" err="1" smtClean="0">
                <a:solidFill>
                  <a:srgbClr val="92D050"/>
                </a:solidFill>
              </a:rPr>
              <a:t>powerpoints</a:t>
            </a:r>
            <a:r>
              <a:rPr lang="fr-FR" sz="2400" b="1" dirty="0" smtClean="0">
                <a:solidFill>
                  <a:srgbClr val="92D050"/>
                </a:solidFill>
              </a:rPr>
              <a:t> :</a:t>
            </a:r>
            <a:r>
              <a:rPr lang="fr-FR" b="1" dirty="0" smtClean="0">
                <a:solidFill>
                  <a:srgbClr val="92D050"/>
                </a:solidFill>
              </a:rPr>
              <a:t/>
            </a:r>
            <a:br>
              <a:rPr lang="fr-FR" b="1" dirty="0" smtClean="0">
                <a:solidFill>
                  <a:srgbClr val="92D050"/>
                </a:solidFill>
              </a:rPr>
            </a:br>
            <a:r>
              <a:rPr lang="fr-FR" b="1" dirty="0">
                <a:solidFill>
                  <a:srgbClr val="92D050"/>
                </a:solidFill>
              </a:rPr>
              <a:t/>
            </a:r>
            <a:br>
              <a:rPr lang="fr-FR" b="1" dirty="0">
                <a:solidFill>
                  <a:srgbClr val="92D050"/>
                </a:solidFill>
              </a:rPr>
            </a:br>
            <a:r>
              <a:rPr lang="fr-FR" sz="4800" b="1" dirty="0" smtClean="0">
                <a:solidFill>
                  <a:srgbClr val="92D050"/>
                </a:solidFill>
              </a:rPr>
              <a:t>Merci de nous avoir écouté !</a:t>
            </a:r>
            <a:br>
              <a:rPr lang="fr-FR" sz="4800" b="1" dirty="0" smtClean="0">
                <a:solidFill>
                  <a:srgbClr val="92D050"/>
                </a:solidFill>
              </a:rPr>
            </a:br>
            <a:r>
              <a:rPr lang="fr-FR" b="1" dirty="0" smtClean="0">
                <a:solidFill>
                  <a:srgbClr val="92D050"/>
                </a:solidFill>
              </a:rPr>
              <a:t/>
            </a:r>
            <a:br>
              <a:rPr lang="fr-FR" b="1" dirty="0" smtClean="0">
                <a:solidFill>
                  <a:srgbClr val="92D050"/>
                </a:solidFill>
              </a:rPr>
            </a:br>
            <a:r>
              <a:rPr lang="fr-FR" b="1" dirty="0" smtClean="0">
                <a:solidFill>
                  <a:srgbClr val="92D050"/>
                </a:solidFill>
              </a:rPr>
              <a:t/>
            </a:r>
            <a:br>
              <a:rPr lang="fr-FR" b="1" dirty="0" smtClean="0">
                <a:solidFill>
                  <a:srgbClr val="92D050"/>
                </a:solidFill>
              </a:rPr>
            </a:br>
            <a:r>
              <a:rPr lang="fr-FR" sz="2400" b="1" dirty="0" smtClean="0">
                <a:solidFill>
                  <a:srgbClr val="92D050"/>
                </a:solidFill>
              </a:rPr>
              <a:t>Comme 80% des </a:t>
            </a:r>
            <a:r>
              <a:rPr lang="fr-FR" sz="2400" b="1" dirty="0" err="1" smtClean="0">
                <a:solidFill>
                  <a:srgbClr val="92D050"/>
                </a:solidFill>
              </a:rPr>
              <a:t>powerpoints</a:t>
            </a:r>
            <a:r>
              <a:rPr lang="fr-FR" sz="2400" b="1" dirty="0" smtClean="0">
                <a:solidFill>
                  <a:srgbClr val="92D050"/>
                </a:solidFill>
              </a:rPr>
              <a:t> :</a:t>
            </a:r>
            <a:r>
              <a:rPr lang="fr-FR" b="1" dirty="0" smtClean="0">
                <a:solidFill>
                  <a:srgbClr val="92D050"/>
                </a:solidFill>
              </a:rPr>
              <a:t/>
            </a:r>
            <a:br>
              <a:rPr lang="fr-FR" b="1" dirty="0" smtClean="0">
                <a:solidFill>
                  <a:srgbClr val="92D050"/>
                </a:solidFill>
              </a:rPr>
            </a:br>
            <a:r>
              <a:rPr lang="fr-FR" b="1" dirty="0" smtClean="0">
                <a:solidFill>
                  <a:srgbClr val="92D050"/>
                </a:solidFill>
              </a:rPr>
              <a:t/>
            </a:r>
            <a:br>
              <a:rPr lang="fr-FR" b="1" dirty="0" smtClean="0">
                <a:solidFill>
                  <a:srgbClr val="92D050"/>
                </a:solidFill>
              </a:rPr>
            </a:br>
            <a:r>
              <a:rPr lang="fr-FR" sz="4800" b="1" dirty="0" smtClean="0">
                <a:solidFill>
                  <a:srgbClr val="92D050"/>
                </a:solidFill>
              </a:rPr>
              <a:t>Si vous avez des questions, n’hésitez pas !</a:t>
            </a:r>
            <a:endParaRPr lang="fr-FR" sz="48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7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rdoise">
  <a:themeElements>
    <a:clrScheme name="Ardois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Ardois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rdois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Ardoise</Template>
  <TotalTime>140</TotalTime>
  <Words>315</Words>
  <Application>Microsoft Office PowerPoint</Application>
  <PresentationFormat>Grand écran</PresentationFormat>
  <Paragraphs>85</Paragraphs>
  <Slides>19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9" baseType="lpstr">
      <vt:lpstr>Aharoni</vt:lpstr>
      <vt:lpstr>Calisto MT</vt:lpstr>
      <vt:lpstr>DINPro-Medium</vt:lpstr>
      <vt:lpstr>Eras Medium ITC</vt:lpstr>
      <vt:lpstr>Matura MT Script Capitals</vt:lpstr>
      <vt:lpstr>Trebuchet MS</vt:lpstr>
      <vt:lpstr>Viner Hand ITC</vt:lpstr>
      <vt:lpstr>Wingdings</vt:lpstr>
      <vt:lpstr>Wingdings 2</vt:lpstr>
      <vt:lpstr>Ardoise</vt:lpstr>
      <vt:lpstr>Oral de communication :  Présentations d’œuvres littéraires</vt:lpstr>
      <vt:lpstr>Une ville mortelle   ou  Une ville mortelle  ?</vt:lpstr>
      <vt:lpstr>~ Nos œuvres ~</vt:lpstr>
      <vt:lpstr>Présentation PowerPoint</vt:lpstr>
      <vt:lpstr>L’auteur</vt:lpstr>
      <vt:lpstr>Ses grandes œuvres </vt:lpstr>
      <vt:lpstr>Thèmes abordés</vt:lpstr>
      <vt:lpstr>Le livre</vt:lpstr>
      <vt:lpstr>Personnages principaux</vt:lpstr>
      <vt:lpstr>L’histoire</vt:lpstr>
      <vt:lpstr>La peste brune, très dangereuse elle aussi.</vt:lpstr>
      <vt:lpstr>Le Plan Biodiversité de Paris</vt:lpstr>
      <vt:lpstr>Un nouveau Paris écologique, c’est possible !</vt:lpstr>
      <vt:lpstr>Un nouveau Paris écologique, c’est possible !</vt:lpstr>
      <vt:lpstr>Un nouveau Paris écologique, c’est possible !</vt:lpstr>
      <vt:lpstr>Manhattan Transfer </vt:lpstr>
      <vt:lpstr>John Dos Passos</vt:lpstr>
      <vt:lpstr>Manhattan Transfer</vt:lpstr>
      <vt:lpstr>Comme 99% des powerpoints :  Merci de nous avoir écouté !   Comme 80% des powerpoints :  Si vous avez des questions, n’hésitez pas 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Une ville mortelle   ou  Une ville mortelle  ?</dc:title>
  <dc:creator>Abel Derderian</dc:creator>
  <cp:lastModifiedBy>Abel Derderian</cp:lastModifiedBy>
  <cp:revision>13</cp:revision>
  <dcterms:created xsi:type="dcterms:W3CDTF">2014-11-25T16:21:43Z</dcterms:created>
  <dcterms:modified xsi:type="dcterms:W3CDTF">2014-11-25T22:09:14Z</dcterms:modified>
</cp:coreProperties>
</file>