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8" r:id="rId7"/>
    <p:sldId id="269" r:id="rId8"/>
    <p:sldId id="270" r:id="rId9"/>
    <p:sldId id="271" r:id="rId10"/>
    <p:sldId id="272" r:id="rId11"/>
    <p:sldId id="261" r:id="rId12"/>
    <p:sldId id="273" r:id="rId13"/>
    <p:sldId id="274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D07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9C98E-EF69-4A9A-A5C1-5BD60DD29876}" type="datetimeFigureOut">
              <a:rPr lang="fr-FR" smtClean="0"/>
              <a:t>25/11/2014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A9B08C-2AFA-42DD-9D55-BCEDCFA976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66095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9E016143-E03C-4CFD-AFDC-14E5BDEA754C}" type="datetimeFigureOut">
              <a:rPr lang="en-US" dirty="0"/>
              <a:t>11/25/2014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94063-DF36-4330-A365-08DA1FA5B7D6}" type="datetimeFigureOut">
              <a:rPr lang="en-US" dirty="0"/>
              <a:t>11/25/2014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A7C6C-0F39-4D70-8E8D-FE5B9C95FA73}" type="datetimeFigureOut">
              <a:rPr lang="en-US" dirty="0"/>
              <a:t>11/25/2014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FA4AC-08CC-42CE-BD01-C191750A04EC}" type="datetimeFigureOut">
              <a:rPr lang="en-US" dirty="0"/>
              <a:t>11/25/2014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7A723-92A7-435B-B681-F25B092FEFEB}" type="datetimeFigureOut">
              <a:rPr lang="en-US" dirty="0"/>
              <a:t>11/25/2014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70639-886C-4FCF-9EAB-ABB5DA3F3F4A}" type="datetimeFigureOut">
              <a:rPr lang="en-US" dirty="0"/>
              <a:t>11/25/2014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30651-31F4-45D2-98AE-A2108F41BC07}" type="datetimeFigureOut">
              <a:rPr lang="en-US" dirty="0"/>
              <a:t>11/25/2014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3789A-C914-4DB1-8815-80B5EC7335C5}" type="datetimeFigureOut">
              <a:rPr lang="en-US" dirty="0"/>
              <a:t>11/25/2014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blipFill>
            <a:blip r:embed="rId2"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440AA-91A0-436F-8FDB-C0F939DCAE21}" type="datetimeFigureOut">
              <a:rPr lang="en-US" dirty="0"/>
              <a:t>11/25/2014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3E54A-A8CA-48C1-9504-691B58049D29}" type="datetimeFigureOut">
              <a:rPr lang="en-US" dirty="0"/>
              <a:t>11/25/2014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6C806-BBF7-471C-9527-881CE2266695}" type="datetimeFigureOut">
              <a:rPr lang="en-US" dirty="0"/>
              <a:t>11/25/2014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0E59FD0C-5451-4CA0-86AF-E70AE3279989}" type="datetimeFigureOut">
              <a:rPr lang="en-US" dirty="0"/>
              <a:t>11/25/2014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384" y="-41865"/>
            <a:ext cx="12252384" cy="6899865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fr-FR" sz="6000" spc="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 l’idéale à la pestiférée</a:t>
            </a:r>
            <a:r>
              <a:rPr lang="fr-FR" sz="5000" spc="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/>
            </a:r>
            <a:br>
              <a:rPr lang="fr-FR" sz="5000" spc="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fr-FR" sz="3000" spc="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Projet de Communication 2CMag</a:t>
            </a:r>
            <a:r>
              <a:rPr lang="fr-FR" sz="5000" dirty="0"/>
              <a:t/>
            </a:r>
            <a:br>
              <a:rPr lang="fr-FR" sz="5000" dirty="0"/>
            </a:br>
            <a:r>
              <a:rPr lang="fr-FR" sz="5000" dirty="0" smtClean="0"/>
              <a:t>« </a:t>
            </a:r>
            <a:r>
              <a:rPr lang="fr-FR" sz="3000" dirty="0" smtClean="0"/>
              <a:t>La ville dans tous ses états »</a:t>
            </a:r>
            <a:r>
              <a:rPr lang="fr-FR" sz="5000" dirty="0" smtClean="0"/>
              <a:t/>
            </a:r>
            <a:br>
              <a:rPr lang="fr-FR" sz="5000" dirty="0" smtClean="0"/>
            </a:br>
            <a:endParaRPr lang="fr-FR" sz="50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Dans le cadre du cours de Culture et Communication</a:t>
            </a:r>
          </a:p>
          <a:p>
            <a:r>
              <a:rPr lang="fr-FR" dirty="0" smtClean="0">
                <a:solidFill>
                  <a:schemeClr val="tx1"/>
                </a:solidFill>
              </a:rPr>
              <a:t>Sous la direction de Mr. Henri Soma</a:t>
            </a:r>
          </a:p>
          <a:p>
            <a:pPr algn="r"/>
            <a:endParaRPr lang="fr-FR" sz="1800" dirty="0" smtClean="0">
              <a:solidFill>
                <a:schemeClr val="tx1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9782355" y="5011947"/>
            <a:ext cx="222561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/>
              <a:t>Kilian VIGUIER</a:t>
            </a:r>
            <a:br>
              <a:rPr lang="fr-FR" dirty="0"/>
            </a:br>
            <a:r>
              <a:rPr lang="fr-FR" dirty="0" smtClean="0"/>
              <a:t>Olivier PIERRET</a:t>
            </a:r>
            <a:br>
              <a:rPr lang="fr-FR" dirty="0" smtClean="0"/>
            </a:br>
            <a:r>
              <a:rPr lang="fr-FR" dirty="0" smtClean="0"/>
              <a:t>Louis PRENANT</a:t>
            </a:r>
            <a:br>
              <a:rPr lang="fr-FR" dirty="0" smtClean="0"/>
            </a:br>
            <a:r>
              <a:rPr lang="fr-FR" dirty="0" smtClean="0"/>
              <a:t>Arthur GAUTIER</a:t>
            </a:r>
          </a:p>
          <a:p>
            <a:pPr algn="r"/>
            <a:r>
              <a:rPr lang="fr-FR" dirty="0" smtClean="0"/>
              <a:t>L2, groupe 2</a:t>
            </a:r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1969" y="317892"/>
            <a:ext cx="2184127" cy="87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483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D07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3232" y="405141"/>
            <a:ext cx="9692640" cy="1325562"/>
          </a:xfrm>
        </p:spPr>
        <p:txBody>
          <a:bodyPr>
            <a:normAutofit/>
          </a:bodyPr>
          <a:lstStyle/>
          <a:p>
            <a:pPr algn="ctr"/>
            <a:r>
              <a:rPr lang="fr-FR" sz="4000" dirty="0" smtClean="0">
                <a:solidFill>
                  <a:schemeClr val="bg1"/>
                </a:solidFill>
              </a:rPr>
              <a:t>Introduction</a:t>
            </a:r>
            <a:endParaRPr lang="fr-FR" sz="4000" dirty="0">
              <a:solidFill>
                <a:schemeClr val="bg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fr-FR" sz="2500" dirty="0" smtClean="0">
              <a:solidFill>
                <a:schemeClr val="bg1"/>
              </a:solidFill>
            </a:endParaRPr>
          </a:p>
          <a:p>
            <a:pPr algn="ctr"/>
            <a:r>
              <a:rPr lang="fr-FR" sz="2500" dirty="0" smtClean="0">
                <a:solidFill>
                  <a:schemeClr val="bg1"/>
                </a:solidFill>
              </a:rPr>
              <a:t>Une vision d’ensemble de la ville à travers des lieux et des époques différents.</a:t>
            </a:r>
          </a:p>
          <a:p>
            <a:r>
              <a:rPr lang="fr-FR" sz="2500" u="sng" dirty="0" smtClean="0">
                <a:solidFill>
                  <a:schemeClr val="bg1"/>
                </a:solidFill>
              </a:rPr>
              <a:t>La ville évanescente</a:t>
            </a:r>
            <a:r>
              <a:rPr lang="fr-FR" sz="2500" dirty="0" smtClean="0">
                <a:solidFill>
                  <a:schemeClr val="bg1"/>
                </a:solidFill>
              </a:rPr>
              <a:t>, Frank. L. WRIGHT</a:t>
            </a:r>
            <a:br>
              <a:rPr lang="fr-FR" sz="2500" dirty="0" smtClean="0">
                <a:solidFill>
                  <a:schemeClr val="bg1"/>
                </a:solidFill>
              </a:rPr>
            </a:br>
            <a:r>
              <a:rPr lang="fr-FR" sz="2500" u="sng" dirty="0" smtClean="0">
                <a:solidFill>
                  <a:schemeClr val="bg1"/>
                </a:solidFill>
              </a:rPr>
              <a:t>La désobéissance de l’architecte</a:t>
            </a:r>
            <a:r>
              <a:rPr lang="fr-FR" sz="2500" dirty="0" smtClean="0">
                <a:solidFill>
                  <a:schemeClr val="bg1"/>
                </a:solidFill>
              </a:rPr>
              <a:t>, Renzo PIANO</a:t>
            </a:r>
            <a:br>
              <a:rPr lang="fr-FR" sz="2500" dirty="0" smtClean="0">
                <a:solidFill>
                  <a:schemeClr val="bg1"/>
                </a:solidFill>
              </a:rPr>
            </a:br>
            <a:r>
              <a:rPr lang="fr-FR" sz="2500" u="sng" dirty="0" smtClean="0">
                <a:solidFill>
                  <a:schemeClr val="bg1"/>
                </a:solidFill>
              </a:rPr>
              <a:t>Lorenzaccio</a:t>
            </a:r>
            <a:r>
              <a:rPr lang="fr-FR" sz="2500" dirty="0" smtClean="0">
                <a:solidFill>
                  <a:schemeClr val="bg1"/>
                </a:solidFill>
              </a:rPr>
              <a:t>, Alfred DE MUSSET</a:t>
            </a:r>
            <a:br>
              <a:rPr lang="fr-FR" sz="2500" dirty="0" smtClean="0">
                <a:solidFill>
                  <a:schemeClr val="bg1"/>
                </a:solidFill>
              </a:rPr>
            </a:br>
            <a:r>
              <a:rPr lang="fr-FR" sz="2500" u="sng" dirty="0" smtClean="0">
                <a:solidFill>
                  <a:schemeClr val="bg1"/>
                </a:solidFill>
              </a:rPr>
              <a:t>La peste</a:t>
            </a:r>
            <a:r>
              <a:rPr lang="fr-FR" sz="2500" dirty="0" smtClean="0">
                <a:solidFill>
                  <a:schemeClr val="bg1"/>
                </a:solidFill>
              </a:rPr>
              <a:t>, Albert CAMUS</a:t>
            </a:r>
            <a:endParaRPr lang="fr-FR" sz="2500" u="sng" dirty="0" smtClean="0">
              <a:solidFill>
                <a:schemeClr val="bg1"/>
              </a:solidFill>
            </a:endParaRPr>
          </a:p>
          <a:p>
            <a:endParaRPr lang="fr-FR" sz="25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5640" y="4251335"/>
            <a:ext cx="3380232" cy="2436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9638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D07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3232" y="327660"/>
            <a:ext cx="9692640" cy="1325562"/>
          </a:xfrm>
        </p:spPr>
        <p:txBody>
          <a:bodyPr>
            <a:normAutofit/>
          </a:bodyPr>
          <a:lstStyle/>
          <a:p>
            <a:pPr algn="ctr"/>
            <a:r>
              <a:rPr lang="fr-FR" sz="4000" dirty="0" smtClean="0">
                <a:solidFill>
                  <a:schemeClr val="bg1"/>
                </a:solidFill>
              </a:rPr>
              <a:t>Le plus grand architecte américain</a:t>
            </a:r>
            <a:endParaRPr lang="fr-FR" sz="4000" dirty="0">
              <a:solidFill>
                <a:schemeClr val="bg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fr-FR" sz="2500" dirty="0" smtClean="0">
              <a:solidFill>
                <a:schemeClr val="bg1"/>
              </a:solidFill>
            </a:endParaRPr>
          </a:p>
          <a:p>
            <a:r>
              <a:rPr lang="fr-FR" sz="2500" dirty="0" smtClean="0">
                <a:solidFill>
                  <a:schemeClr val="bg1"/>
                </a:solidFill>
              </a:rPr>
              <a:t>Frank Lloyd Wright : 1867 – 1959.</a:t>
            </a:r>
          </a:p>
          <a:p>
            <a:endParaRPr lang="fr-FR" sz="2500" dirty="0">
              <a:solidFill>
                <a:schemeClr val="bg1"/>
              </a:solidFill>
            </a:endParaRPr>
          </a:p>
          <a:p>
            <a:r>
              <a:rPr lang="fr-FR" sz="2500" dirty="0" smtClean="0">
                <a:solidFill>
                  <a:schemeClr val="bg1"/>
                </a:solidFill>
              </a:rPr>
              <a:t>Concepteur des maisons </a:t>
            </a:r>
            <a:r>
              <a:rPr lang="fr-FR" sz="2500" dirty="0" err="1" smtClean="0">
                <a:solidFill>
                  <a:schemeClr val="bg1"/>
                </a:solidFill>
              </a:rPr>
              <a:t>usoniennes</a:t>
            </a:r>
            <a:r>
              <a:rPr lang="fr-FR" sz="2500" dirty="0" smtClean="0">
                <a:solidFill>
                  <a:schemeClr val="bg1"/>
                </a:solidFill>
              </a:rPr>
              <a:t>.</a:t>
            </a:r>
          </a:p>
          <a:p>
            <a:endParaRPr lang="fr-FR" sz="2500" dirty="0">
              <a:solidFill>
                <a:schemeClr val="bg1"/>
              </a:solidFill>
            </a:endParaRPr>
          </a:p>
          <a:p>
            <a:r>
              <a:rPr lang="fr-FR" sz="2500" dirty="0" smtClean="0">
                <a:solidFill>
                  <a:schemeClr val="bg1"/>
                </a:solidFill>
              </a:rPr>
              <a:t>Dessinateur de près de 800 projets</a:t>
            </a:r>
            <a:br>
              <a:rPr lang="fr-FR" sz="2500" dirty="0" smtClean="0">
                <a:solidFill>
                  <a:schemeClr val="bg1"/>
                </a:solidFill>
              </a:rPr>
            </a:br>
            <a:r>
              <a:rPr lang="fr-FR" sz="2500" dirty="0" smtClean="0">
                <a:solidFill>
                  <a:schemeClr val="bg1"/>
                </a:solidFill>
              </a:rPr>
              <a:t>dont la moitié a été réalisée.</a:t>
            </a:r>
            <a:endParaRPr lang="fr-FR" sz="2500" dirty="0">
              <a:solidFill>
                <a:schemeClr val="bg1"/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9872" y="2228850"/>
            <a:ext cx="2257360" cy="2862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3750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D07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3232" y="346710"/>
            <a:ext cx="9692640" cy="1325562"/>
          </a:xfrm>
        </p:spPr>
        <p:txBody>
          <a:bodyPr>
            <a:normAutofit/>
          </a:bodyPr>
          <a:lstStyle/>
          <a:p>
            <a:pPr algn="ctr"/>
            <a:r>
              <a:rPr lang="fr-FR" sz="4000" dirty="0" smtClean="0">
                <a:solidFill>
                  <a:schemeClr val="bg1"/>
                </a:solidFill>
              </a:rPr>
              <a:t>La ville qui devrait être</a:t>
            </a:r>
            <a:endParaRPr lang="fr-FR" sz="4000" dirty="0">
              <a:solidFill>
                <a:schemeClr val="bg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fr-FR" sz="2500" dirty="0" smtClean="0">
              <a:solidFill>
                <a:schemeClr val="bg1"/>
              </a:solidFill>
            </a:endParaRPr>
          </a:p>
          <a:p>
            <a:r>
              <a:rPr lang="fr-FR" sz="2500" dirty="0" smtClean="0">
                <a:solidFill>
                  <a:schemeClr val="bg1"/>
                </a:solidFill>
              </a:rPr>
              <a:t>Œuvre publiée en 1932.</a:t>
            </a:r>
          </a:p>
          <a:p>
            <a:endParaRPr lang="fr-FR" sz="2500" dirty="0">
              <a:solidFill>
                <a:schemeClr val="bg1"/>
              </a:solidFill>
            </a:endParaRPr>
          </a:p>
          <a:p>
            <a:r>
              <a:rPr lang="fr-FR" sz="2500" smtClean="0">
                <a:solidFill>
                  <a:schemeClr val="bg1"/>
                </a:solidFill>
              </a:rPr>
              <a:t>Essai </a:t>
            </a:r>
            <a:r>
              <a:rPr lang="fr-FR" sz="2500" smtClean="0">
                <a:solidFill>
                  <a:schemeClr val="bg1"/>
                </a:solidFill>
              </a:rPr>
              <a:t>morcelé, </a:t>
            </a:r>
            <a:r>
              <a:rPr lang="fr-FR" sz="2500" dirty="0" smtClean="0">
                <a:solidFill>
                  <a:schemeClr val="bg1"/>
                </a:solidFill>
              </a:rPr>
              <a:t>en deux temps.</a:t>
            </a:r>
          </a:p>
          <a:p>
            <a:endParaRPr lang="fr-FR" sz="2500" dirty="0">
              <a:solidFill>
                <a:schemeClr val="bg1"/>
              </a:solidFill>
            </a:endParaRPr>
          </a:p>
          <a:p>
            <a:r>
              <a:rPr lang="fr-FR" sz="2500" dirty="0" smtClean="0">
                <a:solidFill>
                  <a:schemeClr val="bg1"/>
                </a:solidFill>
              </a:rPr>
              <a:t>Œuvre controversé au XX</a:t>
            </a:r>
            <a:r>
              <a:rPr lang="fr-FR" sz="2500" baseline="30000" dirty="0" smtClean="0">
                <a:solidFill>
                  <a:schemeClr val="bg1"/>
                </a:solidFill>
              </a:rPr>
              <a:t>ème</a:t>
            </a:r>
            <a:r>
              <a:rPr lang="fr-FR" sz="2500" dirty="0" smtClean="0">
                <a:solidFill>
                  <a:schemeClr val="bg1"/>
                </a:solidFill>
              </a:rPr>
              <a:t> siècle mais</a:t>
            </a:r>
            <a:br>
              <a:rPr lang="fr-FR" sz="2500" dirty="0" smtClean="0">
                <a:solidFill>
                  <a:schemeClr val="bg1"/>
                </a:solidFill>
              </a:rPr>
            </a:br>
            <a:r>
              <a:rPr lang="fr-FR" sz="2500" dirty="0" smtClean="0">
                <a:solidFill>
                  <a:schemeClr val="bg1"/>
                </a:solidFill>
              </a:rPr>
              <a:t>qui le serait aussi de nos jours.</a:t>
            </a:r>
            <a:endParaRPr lang="fr-FR" sz="2500" dirty="0">
              <a:solidFill>
                <a:schemeClr val="bg1"/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1944" y="2238007"/>
            <a:ext cx="2603928" cy="3791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7389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D07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3232" y="356235"/>
            <a:ext cx="9692640" cy="1325562"/>
          </a:xfrm>
        </p:spPr>
        <p:txBody>
          <a:bodyPr>
            <a:normAutofit/>
          </a:bodyPr>
          <a:lstStyle/>
          <a:p>
            <a:pPr algn="ctr"/>
            <a:r>
              <a:rPr lang="fr-FR" sz="4000" dirty="0" smtClean="0">
                <a:solidFill>
                  <a:schemeClr val="bg1"/>
                </a:solidFill>
              </a:rPr>
              <a:t>Une impression persistante</a:t>
            </a:r>
            <a:endParaRPr lang="fr-FR" sz="4000" dirty="0">
              <a:solidFill>
                <a:schemeClr val="bg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fr-FR" sz="2500" dirty="0" smtClean="0"/>
          </a:p>
          <a:p>
            <a:r>
              <a:rPr lang="fr-FR" sz="2500" dirty="0" smtClean="0">
                <a:solidFill>
                  <a:schemeClr val="bg1"/>
                </a:solidFill>
              </a:rPr>
              <a:t>Une œuvre surprenante.</a:t>
            </a:r>
          </a:p>
          <a:p>
            <a:endParaRPr lang="fr-FR" sz="2500" dirty="0">
              <a:solidFill>
                <a:schemeClr val="bg1"/>
              </a:solidFill>
            </a:endParaRPr>
          </a:p>
          <a:p>
            <a:r>
              <a:rPr lang="fr-FR" sz="2500" dirty="0" smtClean="0">
                <a:solidFill>
                  <a:schemeClr val="bg1"/>
                </a:solidFill>
              </a:rPr>
              <a:t>Une nouvelle vision de la ville.</a:t>
            </a:r>
          </a:p>
          <a:p>
            <a:pPr marL="0" indent="0" algn="ctr">
              <a:buNone/>
            </a:pPr>
            <a:endParaRPr lang="fr-FR" sz="2500" dirty="0" smtClean="0">
              <a:solidFill>
                <a:schemeClr val="bg1"/>
              </a:solidFill>
            </a:endParaRPr>
          </a:p>
          <a:p>
            <a:pPr algn="ctr"/>
            <a:r>
              <a:rPr lang="fr-FR" sz="2500" dirty="0" smtClean="0">
                <a:solidFill>
                  <a:schemeClr val="bg1"/>
                </a:solidFill>
              </a:rPr>
              <a:t>« La ville évanescente doit en vérité être la ville en voie d’apparition. » (p.161)</a:t>
            </a:r>
            <a:endParaRPr lang="fr-FR" sz="2500" dirty="0">
              <a:solidFill>
                <a:schemeClr val="bg1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3275" y="1681797"/>
            <a:ext cx="38100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3078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D07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3232" y="337185"/>
            <a:ext cx="9692640" cy="1325562"/>
          </a:xfrm>
        </p:spPr>
        <p:txBody>
          <a:bodyPr>
            <a:normAutofit/>
          </a:bodyPr>
          <a:lstStyle/>
          <a:p>
            <a:pPr algn="ctr"/>
            <a:r>
              <a:rPr lang="fr-FR" sz="4000" dirty="0" smtClean="0">
                <a:solidFill>
                  <a:schemeClr val="bg1"/>
                </a:solidFill>
              </a:rPr>
              <a:t>Alfred de Musset (1810 – 1857)</a:t>
            </a:r>
            <a:endParaRPr lang="fr-FR" sz="4000" dirty="0">
              <a:solidFill>
                <a:schemeClr val="bg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500" u="sng" dirty="0" smtClean="0">
                <a:solidFill>
                  <a:schemeClr val="bg1"/>
                </a:solidFill>
              </a:rPr>
              <a:t>Les caprices de Marianne</a:t>
            </a:r>
            <a:r>
              <a:rPr lang="fr-FR" sz="2500" dirty="0" smtClean="0">
                <a:solidFill>
                  <a:schemeClr val="bg1"/>
                </a:solidFill>
              </a:rPr>
              <a:t> (1833)</a:t>
            </a:r>
            <a:br>
              <a:rPr lang="fr-FR" sz="2500" dirty="0" smtClean="0">
                <a:solidFill>
                  <a:schemeClr val="bg1"/>
                </a:solidFill>
              </a:rPr>
            </a:br>
            <a:r>
              <a:rPr lang="fr-FR" sz="2500" u="sng" dirty="0" smtClean="0">
                <a:solidFill>
                  <a:schemeClr val="bg1"/>
                </a:solidFill>
              </a:rPr>
              <a:t>Lorenzaccio</a:t>
            </a:r>
            <a:r>
              <a:rPr lang="fr-FR" sz="2500" dirty="0" smtClean="0">
                <a:solidFill>
                  <a:schemeClr val="bg1"/>
                </a:solidFill>
              </a:rPr>
              <a:t> (1834)</a:t>
            </a:r>
          </a:p>
          <a:p>
            <a:endParaRPr lang="fr-FR" sz="2500" u="sng" dirty="0">
              <a:solidFill>
                <a:schemeClr val="bg1"/>
              </a:solidFill>
            </a:endParaRPr>
          </a:p>
          <a:p>
            <a:r>
              <a:rPr lang="fr-FR" sz="2500" dirty="0" smtClean="0">
                <a:solidFill>
                  <a:schemeClr val="bg1"/>
                </a:solidFill>
              </a:rPr>
              <a:t>Romantisme.</a:t>
            </a:r>
          </a:p>
          <a:p>
            <a:endParaRPr lang="fr-FR" sz="2500" dirty="0">
              <a:solidFill>
                <a:schemeClr val="bg1"/>
              </a:solidFill>
            </a:endParaRPr>
          </a:p>
          <a:p>
            <a:r>
              <a:rPr lang="fr-FR" sz="2500" dirty="0" smtClean="0">
                <a:solidFill>
                  <a:schemeClr val="bg1"/>
                </a:solidFill>
              </a:rPr>
              <a:t>Amant de George Sand (1833 – 1835).</a:t>
            </a:r>
            <a:endParaRPr lang="fr-FR" sz="2500" dirty="0">
              <a:solidFill>
                <a:schemeClr val="bg1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lum bright="-50000"/>
            <a:alphaModFix/>
          </a:blip>
          <a:srcRect/>
          <a:stretch>
            <a:fillRect/>
          </a:stretch>
        </p:blipFill>
        <p:spPr>
          <a:xfrm flipH="1">
            <a:off x="7416102" y="1698245"/>
            <a:ext cx="2533323" cy="36620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417455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D07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3232" y="337185"/>
            <a:ext cx="9692640" cy="1325562"/>
          </a:xfrm>
        </p:spPr>
        <p:txBody>
          <a:bodyPr>
            <a:normAutofit/>
          </a:bodyPr>
          <a:lstStyle/>
          <a:p>
            <a:pPr algn="ctr"/>
            <a:r>
              <a:rPr lang="fr-FR" sz="4000" dirty="0" smtClean="0">
                <a:solidFill>
                  <a:schemeClr val="bg1"/>
                </a:solidFill>
              </a:rPr>
              <a:t>Lorenzaccio (1834)</a:t>
            </a:r>
            <a:endParaRPr lang="fr-FR" sz="4000" dirty="0">
              <a:solidFill>
                <a:schemeClr val="bg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fr-FR" sz="2500" dirty="0" smtClean="0">
              <a:solidFill>
                <a:schemeClr val="bg1"/>
              </a:solidFill>
            </a:endParaRPr>
          </a:p>
          <a:p>
            <a:r>
              <a:rPr lang="fr-FR" sz="2500" dirty="0" err="1" smtClean="0">
                <a:solidFill>
                  <a:schemeClr val="bg1"/>
                </a:solidFill>
              </a:rPr>
              <a:t>Accio</a:t>
            </a:r>
            <a:r>
              <a:rPr lang="fr-FR" sz="2500" dirty="0" smtClean="0">
                <a:solidFill>
                  <a:schemeClr val="bg1"/>
                </a:solidFill>
              </a:rPr>
              <a:t> : péjoratif en italien.</a:t>
            </a:r>
          </a:p>
          <a:p>
            <a:endParaRPr lang="fr-FR" sz="2500" dirty="0">
              <a:solidFill>
                <a:schemeClr val="bg1"/>
              </a:solidFill>
            </a:endParaRPr>
          </a:p>
          <a:p>
            <a:r>
              <a:rPr lang="fr-FR" sz="2500" dirty="0" smtClean="0">
                <a:solidFill>
                  <a:schemeClr val="bg1"/>
                </a:solidFill>
              </a:rPr>
              <a:t>Florence.</a:t>
            </a:r>
          </a:p>
          <a:p>
            <a:endParaRPr lang="fr-FR" sz="2500" dirty="0">
              <a:solidFill>
                <a:schemeClr val="bg1"/>
              </a:solidFill>
            </a:endParaRPr>
          </a:p>
          <a:p>
            <a:r>
              <a:rPr lang="fr-FR" sz="2500" dirty="0" smtClean="0">
                <a:solidFill>
                  <a:schemeClr val="bg1"/>
                </a:solidFill>
              </a:rPr>
              <a:t>Conspiration.</a:t>
            </a:r>
            <a:endParaRPr lang="fr-FR" sz="2500" dirty="0">
              <a:solidFill>
                <a:schemeClr val="bg1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8397" y="1900237"/>
            <a:ext cx="2657475" cy="452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3496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D07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3232" y="346710"/>
            <a:ext cx="9692640" cy="1325562"/>
          </a:xfrm>
        </p:spPr>
        <p:txBody>
          <a:bodyPr>
            <a:normAutofit/>
          </a:bodyPr>
          <a:lstStyle/>
          <a:p>
            <a:pPr algn="ctr"/>
            <a:r>
              <a:rPr lang="fr-FR" sz="4000" dirty="0" smtClean="0">
                <a:solidFill>
                  <a:schemeClr val="bg1"/>
                </a:solidFill>
              </a:rPr>
              <a:t>Florence</a:t>
            </a:r>
            <a:endParaRPr lang="fr-FR" sz="4000" dirty="0">
              <a:solidFill>
                <a:schemeClr val="bg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2500" dirty="0" smtClean="0">
                <a:solidFill>
                  <a:schemeClr val="bg1"/>
                </a:solidFill>
              </a:rPr>
              <a:t>Ambigüe</a:t>
            </a:r>
          </a:p>
          <a:p>
            <a:r>
              <a:rPr lang="fr-FR" sz="2500" dirty="0" smtClean="0">
                <a:solidFill>
                  <a:schemeClr val="bg1"/>
                </a:solidFill>
              </a:rPr>
              <a:t>Figure maternelle.</a:t>
            </a:r>
          </a:p>
          <a:p>
            <a:endParaRPr lang="fr-FR" sz="2500" dirty="0">
              <a:solidFill>
                <a:schemeClr val="bg1"/>
              </a:solidFill>
            </a:endParaRPr>
          </a:p>
          <a:p>
            <a:r>
              <a:rPr lang="fr-FR" sz="2500" dirty="0" smtClean="0">
                <a:solidFill>
                  <a:schemeClr val="bg1"/>
                </a:solidFill>
              </a:rPr>
              <a:t>Violence, vice.</a:t>
            </a:r>
          </a:p>
          <a:p>
            <a:endParaRPr lang="fr-FR" sz="2500" dirty="0">
              <a:solidFill>
                <a:schemeClr val="bg1"/>
              </a:solidFill>
            </a:endParaRPr>
          </a:p>
          <a:p>
            <a:r>
              <a:rPr lang="fr-FR" sz="2500" dirty="0" err="1" smtClean="0">
                <a:solidFill>
                  <a:schemeClr val="bg1"/>
                </a:solidFill>
              </a:rPr>
              <a:t>Déceptive</a:t>
            </a:r>
            <a:r>
              <a:rPr lang="fr-FR" sz="2500" dirty="0" smtClean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1475" y="3084512"/>
            <a:ext cx="6610350" cy="309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3529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D07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3232" y="365760"/>
            <a:ext cx="9692640" cy="1325562"/>
          </a:xfrm>
        </p:spPr>
        <p:txBody>
          <a:bodyPr>
            <a:normAutofit/>
          </a:bodyPr>
          <a:lstStyle/>
          <a:p>
            <a:pPr algn="ctr"/>
            <a:r>
              <a:rPr lang="fr-FR" sz="4000" u="sng" dirty="0" smtClean="0">
                <a:solidFill>
                  <a:schemeClr val="bg1"/>
                </a:solidFill>
              </a:rPr>
              <a:t>La Peste</a:t>
            </a:r>
            <a:r>
              <a:rPr lang="fr-FR" sz="4000" dirty="0" smtClean="0">
                <a:solidFill>
                  <a:schemeClr val="bg1"/>
                </a:solidFill>
              </a:rPr>
              <a:t>, Albert Camus (1947)</a:t>
            </a:r>
            <a:endParaRPr lang="fr-FR" sz="4000" u="sng" dirty="0">
              <a:solidFill>
                <a:schemeClr val="bg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fr-FR" sz="2500" dirty="0" smtClean="0">
              <a:solidFill>
                <a:schemeClr val="bg1"/>
              </a:solidFill>
            </a:endParaRPr>
          </a:p>
          <a:p>
            <a:r>
              <a:rPr lang="fr-FR" sz="2500" dirty="0" smtClean="0">
                <a:solidFill>
                  <a:schemeClr val="bg1"/>
                </a:solidFill>
              </a:rPr>
              <a:t>Ecrit par Albert Camus en 1947.</a:t>
            </a:r>
          </a:p>
          <a:p>
            <a:r>
              <a:rPr lang="fr-FR" altLang="fr-FR" sz="2500" dirty="0">
                <a:solidFill>
                  <a:schemeClr val="bg1"/>
                </a:solidFill>
              </a:rPr>
              <a:t>Le livre fait partie du cycle de la révolte  qui rassemble trois livres </a:t>
            </a:r>
            <a:r>
              <a:rPr lang="fr-FR" altLang="fr-FR" sz="2500" u="sng" dirty="0">
                <a:solidFill>
                  <a:schemeClr val="bg1"/>
                </a:solidFill>
              </a:rPr>
              <a:t>La Peste,</a:t>
            </a:r>
            <a:r>
              <a:rPr lang="fr-FR" altLang="fr-FR" sz="2500" dirty="0">
                <a:solidFill>
                  <a:schemeClr val="bg1"/>
                </a:solidFill>
              </a:rPr>
              <a:t> </a:t>
            </a:r>
            <a:r>
              <a:rPr lang="fr-FR" altLang="fr-FR" sz="2500" u="sng" dirty="0">
                <a:solidFill>
                  <a:schemeClr val="bg1"/>
                </a:solidFill>
              </a:rPr>
              <a:t>L'Homme révolté,</a:t>
            </a:r>
            <a:r>
              <a:rPr lang="fr-FR" altLang="fr-FR" sz="2500" dirty="0">
                <a:solidFill>
                  <a:schemeClr val="bg1"/>
                </a:solidFill>
              </a:rPr>
              <a:t> et </a:t>
            </a:r>
            <a:r>
              <a:rPr lang="fr-FR" altLang="fr-FR" sz="2500" u="sng" dirty="0">
                <a:solidFill>
                  <a:schemeClr val="bg1"/>
                </a:solidFill>
              </a:rPr>
              <a:t>Les Justes.</a:t>
            </a:r>
          </a:p>
          <a:p>
            <a:r>
              <a:rPr lang="fr-FR" altLang="fr-FR" sz="2500" dirty="0">
                <a:solidFill>
                  <a:schemeClr val="bg1"/>
                </a:solidFill>
              </a:rPr>
              <a:t>Le livre lui permettra d'avoir le prix Nobel de littérature en 1957.</a:t>
            </a:r>
          </a:p>
          <a:p>
            <a:r>
              <a:rPr lang="fr-FR" altLang="fr-FR" sz="2500" dirty="0">
                <a:solidFill>
                  <a:schemeClr val="bg1"/>
                </a:solidFill>
              </a:rPr>
              <a:t>Dans ce livre les registres de langue sont surtout le tragique et le réalisme.</a:t>
            </a:r>
          </a:p>
          <a:p>
            <a:endParaRPr lang="fr-FR" sz="2500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9544" y="3900894"/>
            <a:ext cx="1581286" cy="250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6762750" y="5857875"/>
            <a:ext cx="2371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 smtClean="0">
                <a:solidFill>
                  <a:schemeClr val="bg1"/>
                </a:solidFill>
              </a:rPr>
              <a:t>Albert Camus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73932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D07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3232" y="337185"/>
            <a:ext cx="9692640" cy="1325562"/>
          </a:xfrm>
        </p:spPr>
        <p:txBody>
          <a:bodyPr>
            <a:normAutofit/>
          </a:bodyPr>
          <a:lstStyle/>
          <a:p>
            <a:pPr algn="ctr"/>
            <a:r>
              <a:rPr lang="fr-FR" sz="4000" dirty="0" smtClean="0">
                <a:solidFill>
                  <a:schemeClr val="bg1"/>
                </a:solidFill>
              </a:rPr>
              <a:t>La ville d’Oran</a:t>
            </a:r>
            <a:endParaRPr lang="fr-FR" sz="4000" dirty="0">
              <a:solidFill>
                <a:schemeClr val="bg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altLang="fr-FR" sz="2500" dirty="0">
                <a:solidFill>
                  <a:schemeClr val="bg1"/>
                </a:solidFill>
              </a:rPr>
              <a:t>Il s'agit d'une ville considéré comme ordinaire.</a:t>
            </a:r>
          </a:p>
          <a:p>
            <a:r>
              <a:rPr lang="fr-FR" altLang="fr-FR" sz="2500" i="1" dirty="0">
                <a:solidFill>
                  <a:schemeClr val="bg1"/>
                </a:solidFill>
              </a:rPr>
              <a:t>« À première vue Oran est en effet une ville ordinaire » Chapitre 1</a:t>
            </a:r>
          </a:p>
          <a:p>
            <a:r>
              <a:rPr lang="fr-FR" altLang="fr-FR" sz="2500" dirty="0">
                <a:solidFill>
                  <a:schemeClr val="bg1"/>
                </a:solidFill>
              </a:rPr>
              <a:t>Ceci étant, elle ne l'est pas il s'agit d'une ville austère.</a:t>
            </a:r>
          </a:p>
          <a:p>
            <a:r>
              <a:rPr lang="fr-FR" altLang="fr-FR" sz="2500" dirty="0">
                <a:solidFill>
                  <a:schemeClr val="bg1"/>
                </a:solidFill>
              </a:rPr>
              <a:t>Par la suite elle est décrite comme une ville en état de siège.</a:t>
            </a:r>
          </a:p>
          <a:p>
            <a:endParaRPr lang="fr-FR" sz="2500" dirty="0">
              <a:solidFill>
                <a:schemeClr val="bg1"/>
              </a:solidFill>
            </a:endParaRPr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3930" y="4534424"/>
            <a:ext cx="2770903" cy="20689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7134225" y="5848350"/>
            <a:ext cx="3476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Image d’Oran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56600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D07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3232" y="327660"/>
            <a:ext cx="9692640" cy="1325562"/>
          </a:xfrm>
        </p:spPr>
        <p:txBody>
          <a:bodyPr>
            <a:normAutofit/>
          </a:bodyPr>
          <a:lstStyle/>
          <a:p>
            <a:pPr algn="ctr"/>
            <a:r>
              <a:rPr lang="fr-FR" altLang="fr-FR" sz="4000" b="1" dirty="0">
                <a:solidFill>
                  <a:schemeClr val="bg1"/>
                </a:solidFill>
              </a:rPr>
              <a:t>Albert Camus, </a:t>
            </a:r>
            <a:r>
              <a:rPr lang="fr-FR" altLang="fr-FR" sz="4000" b="1" u="sng" dirty="0">
                <a:solidFill>
                  <a:schemeClr val="bg1"/>
                </a:solidFill>
              </a:rPr>
              <a:t>La Peste</a:t>
            </a:r>
            <a:r>
              <a:rPr lang="fr-FR" altLang="fr-FR" sz="4000" b="1" dirty="0">
                <a:solidFill>
                  <a:schemeClr val="bg1"/>
                </a:solidFill>
              </a:rPr>
              <a:t>, et le réalisme critique </a:t>
            </a:r>
            <a:r>
              <a:rPr lang="fr-FR" altLang="fr-FR" sz="4000" b="1" dirty="0" smtClean="0">
                <a:solidFill>
                  <a:schemeClr val="bg1"/>
                </a:solidFill>
              </a:rPr>
              <a:t>?</a:t>
            </a:r>
            <a:endParaRPr lang="fr-FR" sz="4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altLang="fr-FR" sz="2500" dirty="0">
                <a:solidFill>
                  <a:schemeClr val="bg1"/>
                </a:solidFill>
              </a:rPr>
              <a:t>Le livre décrit la vision du monde perçu par Albert Camus, ce qu'il appelle « l'absurde » et « la révolte ».</a:t>
            </a:r>
          </a:p>
          <a:p>
            <a:r>
              <a:rPr lang="fr-FR" altLang="fr-FR" sz="2500" dirty="0">
                <a:solidFill>
                  <a:schemeClr val="bg1"/>
                </a:solidFill>
              </a:rPr>
              <a:t>Albert Camus s'oppose à la religion, sa vision du monde est purement humaniste. Il s'oppose également au nihilisme et à existentialisme.</a:t>
            </a:r>
          </a:p>
          <a:p>
            <a:r>
              <a:rPr lang="fr-FR" altLang="fr-FR" sz="2500" dirty="0">
                <a:solidFill>
                  <a:schemeClr val="bg1"/>
                </a:solidFill>
              </a:rPr>
              <a:t>«</a:t>
            </a:r>
            <a:r>
              <a:rPr lang="fr-FR" altLang="fr-FR" sz="2500" i="1" dirty="0">
                <a:solidFill>
                  <a:schemeClr val="bg1"/>
                </a:solidFill>
              </a:rPr>
              <a:t>  Peut-être </a:t>
            </a:r>
            <a:r>
              <a:rPr lang="fr-FR" altLang="fr-FR" sz="2500" i="1" dirty="0" err="1">
                <a:solidFill>
                  <a:schemeClr val="bg1"/>
                </a:solidFill>
              </a:rPr>
              <a:t>vaut-il</a:t>
            </a:r>
            <a:r>
              <a:rPr lang="fr-FR" altLang="fr-FR" sz="2500" i="1" dirty="0">
                <a:solidFill>
                  <a:schemeClr val="bg1"/>
                </a:solidFill>
              </a:rPr>
              <a:t> mieux pour Dieu qu'on ne croit pas en lui. </a:t>
            </a:r>
            <a:r>
              <a:rPr lang="fr-FR" altLang="fr-FR" sz="2500" dirty="0">
                <a:solidFill>
                  <a:schemeClr val="bg1"/>
                </a:solidFill>
              </a:rPr>
              <a:t>» Albert Camus, La Peste</a:t>
            </a:r>
          </a:p>
          <a:p>
            <a:r>
              <a:rPr lang="fr-FR" altLang="fr-FR" sz="2500" dirty="0">
                <a:solidFill>
                  <a:schemeClr val="bg1"/>
                </a:solidFill>
              </a:rPr>
              <a:t>« </a:t>
            </a:r>
            <a:r>
              <a:rPr lang="fr-FR" altLang="fr-FR" sz="2500" i="1" dirty="0">
                <a:solidFill>
                  <a:schemeClr val="bg1"/>
                </a:solidFill>
              </a:rPr>
              <a:t>Je me révolte donc nous sommes</a:t>
            </a:r>
            <a:r>
              <a:rPr lang="fr-FR" altLang="fr-FR" sz="2500" dirty="0">
                <a:solidFill>
                  <a:schemeClr val="bg1"/>
                </a:solidFill>
              </a:rPr>
              <a:t> » Albert Camus, il s'agit là d'une parodie.</a:t>
            </a:r>
          </a:p>
          <a:p>
            <a:endParaRPr lang="fr-FR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7698" y="4624794"/>
            <a:ext cx="1785394" cy="2023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7591425" y="6029325"/>
            <a:ext cx="1609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 smtClean="0">
                <a:solidFill>
                  <a:schemeClr val="bg1"/>
                </a:solidFill>
              </a:rPr>
              <a:t>Sisyphe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50068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D07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3232" y="346710"/>
            <a:ext cx="9692640" cy="1325562"/>
          </a:xfrm>
        </p:spPr>
        <p:txBody>
          <a:bodyPr>
            <a:normAutofit/>
          </a:bodyPr>
          <a:lstStyle/>
          <a:p>
            <a:pPr algn="ctr"/>
            <a:r>
              <a:rPr lang="fr-FR" sz="4000" dirty="0" smtClean="0">
                <a:solidFill>
                  <a:schemeClr val="bg1"/>
                </a:solidFill>
              </a:rPr>
              <a:t>La ville, théâtre d’une légende</a:t>
            </a:r>
            <a:endParaRPr lang="fr-FR" sz="4000" dirty="0">
              <a:solidFill>
                <a:schemeClr val="bg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500" dirty="0" smtClean="0">
                <a:solidFill>
                  <a:schemeClr val="bg1"/>
                </a:solidFill>
              </a:rPr>
              <a:t>Un film sorti en 2007.</a:t>
            </a:r>
          </a:p>
          <a:p>
            <a:endParaRPr lang="fr-FR" sz="2500" dirty="0">
              <a:solidFill>
                <a:schemeClr val="bg1"/>
              </a:solidFill>
            </a:endParaRPr>
          </a:p>
          <a:p>
            <a:r>
              <a:rPr lang="fr-FR" sz="2500" dirty="0" smtClean="0">
                <a:solidFill>
                  <a:schemeClr val="bg1"/>
                </a:solidFill>
              </a:rPr>
              <a:t>Une projection dans le futur, où la</a:t>
            </a:r>
            <a:br>
              <a:rPr lang="fr-FR" sz="2500" dirty="0" smtClean="0">
                <a:solidFill>
                  <a:schemeClr val="bg1"/>
                </a:solidFill>
              </a:rPr>
            </a:br>
            <a:r>
              <a:rPr lang="fr-FR" sz="2500" dirty="0" smtClean="0">
                <a:solidFill>
                  <a:schemeClr val="bg1"/>
                </a:solidFill>
              </a:rPr>
              <a:t>population a été décimé.</a:t>
            </a:r>
          </a:p>
          <a:p>
            <a:endParaRPr lang="fr-FR" sz="2500" dirty="0">
              <a:solidFill>
                <a:schemeClr val="bg1"/>
              </a:solidFill>
            </a:endParaRPr>
          </a:p>
          <a:p>
            <a:r>
              <a:rPr lang="fr-FR" sz="2500" dirty="0" smtClean="0">
                <a:solidFill>
                  <a:schemeClr val="bg1"/>
                </a:solidFill>
              </a:rPr>
              <a:t>La ville s’est désurbanisée et a été </a:t>
            </a:r>
            <a:br>
              <a:rPr lang="fr-FR" sz="2500" dirty="0" smtClean="0">
                <a:solidFill>
                  <a:schemeClr val="bg1"/>
                </a:solidFill>
              </a:rPr>
            </a:br>
            <a:r>
              <a:rPr lang="fr-FR" sz="2500" dirty="0" smtClean="0">
                <a:solidFill>
                  <a:schemeClr val="bg1"/>
                </a:solidFill>
              </a:rPr>
              <a:t>colonisé par les mutants.</a:t>
            </a:r>
            <a:endParaRPr lang="fr-FR" sz="2500" dirty="0">
              <a:solidFill>
                <a:schemeClr val="bg1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7422" y="1828800"/>
            <a:ext cx="2838450" cy="378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4985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D07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3232" y="365760"/>
            <a:ext cx="9692640" cy="1325562"/>
          </a:xfrm>
        </p:spPr>
        <p:txBody>
          <a:bodyPr>
            <a:normAutofit/>
          </a:bodyPr>
          <a:lstStyle/>
          <a:p>
            <a:pPr algn="ctr"/>
            <a:r>
              <a:rPr lang="fr-FR" sz="4000" dirty="0" smtClean="0">
                <a:solidFill>
                  <a:schemeClr val="bg1"/>
                </a:solidFill>
              </a:rPr>
              <a:t>Conclusion</a:t>
            </a:r>
            <a:endParaRPr lang="fr-FR" sz="4000" dirty="0">
              <a:solidFill>
                <a:schemeClr val="bg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fr-FR" sz="2500" dirty="0" smtClean="0">
              <a:solidFill>
                <a:schemeClr val="bg1"/>
              </a:solidFill>
            </a:endParaRPr>
          </a:p>
          <a:p>
            <a:r>
              <a:rPr lang="fr-FR" sz="2500" dirty="0" smtClean="0">
                <a:solidFill>
                  <a:schemeClr val="bg1"/>
                </a:solidFill>
              </a:rPr>
              <a:t>Des visions de la ville fortement différentes.</a:t>
            </a:r>
          </a:p>
          <a:p>
            <a:endParaRPr lang="fr-FR" sz="25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fr-FR" sz="2500" dirty="0">
              <a:solidFill>
                <a:schemeClr val="bg1"/>
              </a:solidFill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352" y="4004468"/>
            <a:ext cx="10058400" cy="1710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8653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View">
    <a:dk1>
      <a:srgbClr val="000000"/>
    </a:dk1>
    <a:lt1>
      <a:srgbClr val="FFFFFF"/>
    </a:lt1>
    <a:dk2>
      <a:srgbClr val="46464A"/>
    </a:dk2>
    <a:lt2>
      <a:srgbClr val="D6D3CC"/>
    </a:lt2>
    <a:accent1>
      <a:srgbClr val="6F6F74"/>
    </a:accent1>
    <a:accent2>
      <a:srgbClr val="92A9B9"/>
    </a:accent2>
    <a:accent3>
      <a:srgbClr val="A7B789"/>
    </a:accent3>
    <a:accent4>
      <a:srgbClr val="B9A489"/>
    </a:accent4>
    <a:accent5>
      <a:srgbClr val="8D6374"/>
    </a:accent5>
    <a:accent6>
      <a:srgbClr val="9B7362"/>
    </a:accent6>
    <a:hlink>
      <a:srgbClr val="67AABF"/>
    </a:hlink>
    <a:folHlink>
      <a:srgbClr val="ABAFA5"/>
    </a:folHlink>
  </a:clrScheme>
</a:themeOverride>
</file>

<file path=ppt/theme/themeOverride2.xml><?xml version="1.0" encoding="utf-8"?>
<a:themeOverride xmlns:a="http://schemas.openxmlformats.org/drawingml/2006/main">
  <a:clrScheme name="View">
    <a:dk1>
      <a:srgbClr val="000000"/>
    </a:dk1>
    <a:lt1>
      <a:srgbClr val="FFFFFF"/>
    </a:lt1>
    <a:dk2>
      <a:srgbClr val="46464A"/>
    </a:dk2>
    <a:lt2>
      <a:srgbClr val="D6D3CC"/>
    </a:lt2>
    <a:accent1>
      <a:srgbClr val="6F6F74"/>
    </a:accent1>
    <a:accent2>
      <a:srgbClr val="92A9B9"/>
    </a:accent2>
    <a:accent3>
      <a:srgbClr val="A7B789"/>
    </a:accent3>
    <a:accent4>
      <a:srgbClr val="B9A489"/>
    </a:accent4>
    <a:accent5>
      <a:srgbClr val="8D6374"/>
    </a:accent5>
    <a:accent6>
      <a:srgbClr val="9B7362"/>
    </a:accent6>
    <a:hlink>
      <a:srgbClr val="67AABF"/>
    </a:hlink>
    <a:folHlink>
      <a:srgbClr val="ABAFA5"/>
    </a:folHlink>
  </a:clrScheme>
</a:themeOverride>
</file>

<file path=ppt/theme/themeOverride3.xml><?xml version="1.0" encoding="utf-8"?>
<a:themeOverride xmlns:a="http://schemas.openxmlformats.org/drawingml/2006/main">
  <a:clrScheme name="View">
    <a:dk1>
      <a:srgbClr val="000000"/>
    </a:dk1>
    <a:lt1>
      <a:srgbClr val="FFFFFF"/>
    </a:lt1>
    <a:dk2>
      <a:srgbClr val="46464A"/>
    </a:dk2>
    <a:lt2>
      <a:srgbClr val="D6D3CC"/>
    </a:lt2>
    <a:accent1>
      <a:srgbClr val="6F6F74"/>
    </a:accent1>
    <a:accent2>
      <a:srgbClr val="92A9B9"/>
    </a:accent2>
    <a:accent3>
      <a:srgbClr val="A7B789"/>
    </a:accent3>
    <a:accent4>
      <a:srgbClr val="B9A489"/>
    </a:accent4>
    <a:accent5>
      <a:srgbClr val="8D6374"/>
    </a:accent5>
    <a:accent6>
      <a:srgbClr val="9B7362"/>
    </a:accent6>
    <a:hlink>
      <a:srgbClr val="67AABF"/>
    </a:hlink>
    <a:folHlink>
      <a:srgbClr val="ABAFA5"/>
    </a:folHlink>
  </a:clrScheme>
</a:themeOverride>
</file>

<file path=ppt/theme/themeOverride4.xml><?xml version="1.0" encoding="utf-8"?>
<a:themeOverride xmlns:a="http://schemas.openxmlformats.org/drawingml/2006/main">
  <a:clrScheme name="View">
    <a:dk1>
      <a:srgbClr val="000000"/>
    </a:dk1>
    <a:lt1>
      <a:srgbClr val="FFFFFF"/>
    </a:lt1>
    <a:dk2>
      <a:srgbClr val="46464A"/>
    </a:dk2>
    <a:lt2>
      <a:srgbClr val="D6D3CC"/>
    </a:lt2>
    <a:accent1>
      <a:srgbClr val="6F6F74"/>
    </a:accent1>
    <a:accent2>
      <a:srgbClr val="92A9B9"/>
    </a:accent2>
    <a:accent3>
      <a:srgbClr val="A7B789"/>
    </a:accent3>
    <a:accent4>
      <a:srgbClr val="B9A489"/>
    </a:accent4>
    <a:accent5>
      <a:srgbClr val="8D6374"/>
    </a:accent5>
    <a:accent6>
      <a:srgbClr val="9B7362"/>
    </a:accent6>
    <a:hlink>
      <a:srgbClr val="67AABF"/>
    </a:hlink>
    <a:folHlink>
      <a:srgbClr val="ABAFA5"/>
    </a:folHlink>
  </a:clrScheme>
</a:themeOverride>
</file>

<file path=ppt/theme/themeOverride5.xml><?xml version="1.0" encoding="utf-8"?>
<a:themeOverride xmlns:a="http://schemas.openxmlformats.org/drawingml/2006/main">
  <a:clrScheme name="View">
    <a:dk1>
      <a:srgbClr val="000000"/>
    </a:dk1>
    <a:lt1>
      <a:srgbClr val="FFFFFF"/>
    </a:lt1>
    <a:dk2>
      <a:srgbClr val="46464A"/>
    </a:dk2>
    <a:lt2>
      <a:srgbClr val="D6D3CC"/>
    </a:lt2>
    <a:accent1>
      <a:srgbClr val="6F6F74"/>
    </a:accent1>
    <a:accent2>
      <a:srgbClr val="92A9B9"/>
    </a:accent2>
    <a:accent3>
      <a:srgbClr val="A7B789"/>
    </a:accent3>
    <a:accent4>
      <a:srgbClr val="B9A489"/>
    </a:accent4>
    <a:accent5>
      <a:srgbClr val="8D6374"/>
    </a:accent5>
    <a:accent6>
      <a:srgbClr val="9B7362"/>
    </a:accent6>
    <a:hlink>
      <a:srgbClr val="67AABF"/>
    </a:hlink>
    <a:folHlink>
      <a:srgbClr val="ABAFA5"/>
    </a:folHlink>
  </a:clrScheme>
</a:themeOverride>
</file>

<file path=ppt/theme/themeOverride6.xml><?xml version="1.0" encoding="utf-8"?>
<a:themeOverride xmlns:a="http://schemas.openxmlformats.org/drawingml/2006/main">
  <a:clrScheme name="View">
    <a:dk1>
      <a:srgbClr val="000000"/>
    </a:dk1>
    <a:lt1>
      <a:srgbClr val="FFFFFF"/>
    </a:lt1>
    <a:dk2>
      <a:srgbClr val="46464A"/>
    </a:dk2>
    <a:lt2>
      <a:srgbClr val="D6D3CC"/>
    </a:lt2>
    <a:accent1>
      <a:srgbClr val="6F6F74"/>
    </a:accent1>
    <a:accent2>
      <a:srgbClr val="92A9B9"/>
    </a:accent2>
    <a:accent3>
      <a:srgbClr val="A7B789"/>
    </a:accent3>
    <a:accent4>
      <a:srgbClr val="B9A489"/>
    </a:accent4>
    <a:accent5>
      <a:srgbClr val="8D6374"/>
    </a:accent5>
    <a:accent6>
      <a:srgbClr val="9B7362"/>
    </a:accent6>
    <a:hlink>
      <a:srgbClr val="67AABF"/>
    </a:hlink>
    <a:folHlink>
      <a:srgbClr val="ABAFA5"/>
    </a:folHlink>
  </a:clrScheme>
</a:themeOverride>
</file>

<file path=ppt/theme/themeOverride7.xml><?xml version="1.0" encoding="utf-8"?>
<a:themeOverride xmlns:a="http://schemas.openxmlformats.org/drawingml/2006/main">
  <a:clrScheme name="View">
    <a:dk1>
      <a:srgbClr val="000000"/>
    </a:dk1>
    <a:lt1>
      <a:srgbClr val="FFFFFF"/>
    </a:lt1>
    <a:dk2>
      <a:srgbClr val="46464A"/>
    </a:dk2>
    <a:lt2>
      <a:srgbClr val="D6D3CC"/>
    </a:lt2>
    <a:accent1>
      <a:srgbClr val="6F6F74"/>
    </a:accent1>
    <a:accent2>
      <a:srgbClr val="92A9B9"/>
    </a:accent2>
    <a:accent3>
      <a:srgbClr val="A7B789"/>
    </a:accent3>
    <a:accent4>
      <a:srgbClr val="B9A489"/>
    </a:accent4>
    <a:accent5>
      <a:srgbClr val="8D6374"/>
    </a:accent5>
    <a:accent6>
      <a:srgbClr val="9B7362"/>
    </a:accent6>
    <a:hlink>
      <a:srgbClr val="67AABF"/>
    </a:hlink>
    <a:folHlink>
      <a:srgbClr val="ABAFA5"/>
    </a:folHlink>
  </a:clrScheme>
</a:themeOverride>
</file>

<file path=ppt/theme/themeOverride8.xml><?xml version="1.0" encoding="utf-8"?>
<a:themeOverride xmlns:a="http://schemas.openxmlformats.org/drawingml/2006/main">
  <a:clrScheme name="View">
    <a:dk1>
      <a:srgbClr val="000000"/>
    </a:dk1>
    <a:lt1>
      <a:srgbClr val="FFFFFF"/>
    </a:lt1>
    <a:dk2>
      <a:srgbClr val="46464A"/>
    </a:dk2>
    <a:lt2>
      <a:srgbClr val="D6D3CC"/>
    </a:lt2>
    <a:accent1>
      <a:srgbClr val="6F6F74"/>
    </a:accent1>
    <a:accent2>
      <a:srgbClr val="92A9B9"/>
    </a:accent2>
    <a:accent3>
      <a:srgbClr val="A7B789"/>
    </a:accent3>
    <a:accent4>
      <a:srgbClr val="B9A489"/>
    </a:accent4>
    <a:accent5>
      <a:srgbClr val="8D6374"/>
    </a:accent5>
    <a:accent6>
      <a:srgbClr val="9B7362"/>
    </a:accent6>
    <a:hlink>
      <a:srgbClr val="67AABF"/>
    </a:hlink>
    <a:folHlink>
      <a:srgbClr val="ABAFA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293</TotalTime>
  <Words>290</Words>
  <Application>Microsoft Office PowerPoint</Application>
  <PresentationFormat>Grand écran</PresentationFormat>
  <Paragraphs>78</Paragraphs>
  <Slides>13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Century Schoolbook</vt:lpstr>
      <vt:lpstr>Wingdings 2</vt:lpstr>
      <vt:lpstr>View</vt:lpstr>
      <vt:lpstr>De l’idéale à la pestiférée Projet de Communication 2CMag « La ville dans tous ses états » </vt:lpstr>
      <vt:lpstr>Introduction</vt:lpstr>
      <vt:lpstr>Le plus grand architecte américain</vt:lpstr>
      <vt:lpstr>La ville qui devrait être</vt:lpstr>
      <vt:lpstr>Une impression persistante</vt:lpstr>
      <vt:lpstr>Alfred de Musset (1810 – 1857)</vt:lpstr>
      <vt:lpstr>Lorenzaccio (1834)</vt:lpstr>
      <vt:lpstr>Florence</vt:lpstr>
      <vt:lpstr>La Peste, Albert Camus (1947)</vt:lpstr>
      <vt:lpstr>La ville d’Oran</vt:lpstr>
      <vt:lpstr>Albert Camus, La Peste, et le réalisme critique ?</vt:lpstr>
      <vt:lpstr>La ville, théâtre d’une légende</vt:lpstr>
      <vt:lpstr>Conclusion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 l’idéale à la pestiférée Projet de Communication 2CMag « La ville dans tous ses états » </dc:title>
  <dc:creator>Arthur G.</dc:creator>
  <cp:lastModifiedBy>Arthur G.</cp:lastModifiedBy>
  <cp:revision>48</cp:revision>
  <dcterms:created xsi:type="dcterms:W3CDTF">2014-11-25T10:09:22Z</dcterms:created>
  <dcterms:modified xsi:type="dcterms:W3CDTF">2014-11-25T20:46:09Z</dcterms:modified>
</cp:coreProperties>
</file>