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94" r:id="rId28"/>
    <p:sldId id="282" r:id="rId29"/>
    <p:sldId id="283" r:id="rId30"/>
    <p:sldId id="284" r:id="rId31"/>
    <p:sldId id="295" r:id="rId32"/>
    <p:sldId id="285" r:id="rId33"/>
    <p:sldId id="296" r:id="rId34"/>
    <p:sldId id="286" r:id="rId35"/>
    <p:sldId id="287" r:id="rId36"/>
    <p:sldId id="288" r:id="rId37"/>
    <p:sldId id="289" r:id="rId38"/>
    <p:sldId id="290" r:id="rId39"/>
    <p:sldId id="291" r:id="rId4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10/12/2008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10/12/2008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libre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orme libre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orme libre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orme libre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orme libre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orme libre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orme libre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orme libre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orme libre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orme libre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orme libre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orme libre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orme libre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orme libre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orme libre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10/12/2008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10/12/2008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10/12/2008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10/12/2008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10/12/2008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10/12/2008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Connecteur droit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e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Connecteur droit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grpSp>
        <p:nvGrpSpPr>
          <p:cNvPr id="14" name="Groupe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Connecteur droit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Connecteur droit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10/12/2008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10/12/2008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309A6D-C09C-4548-B29A-6CF363A7E532}" type="datetimeFigureOut">
              <a:rPr lang="fr-FR" smtClean="0"/>
              <a:pPr/>
              <a:t>10/12/2008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A309A6D-C09C-4548-B29A-6CF363A7E532}" type="datetimeFigureOut">
              <a:rPr lang="fr-FR" smtClean="0"/>
              <a:pPr/>
              <a:t>10/12/2008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fr-BE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http://japaneselifestyle.up.seesaa.net/image/travelwashletweb2.jpg" TargetMode="External"/><Relationship Id="rId5" Type="http://schemas.openxmlformats.org/officeDocument/2006/relationships/image" Target="../media/image26.jpeg"/><Relationship Id="rId4" Type="http://schemas.openxmlformats.org/officeDocument/2006/relationships/image" Target="http://japaneselifestyle.up.seesaa.net/image/travelwashletweb3.jpg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715140" y="4748234"/>
            <a:ext cx="2214578" cy="1609724"/>
          </a:xfrm>
        </p:spPr>
        <p:txBody>
          <a:bodyPr>
            <a:noAutofit/>
          </a:bodyPr>
          <a:lstStyle/>
          <a:p>
            <a:pPr algn="r"/>
            <a:r>
              <a:rPr lang="fr-FR" sz="1800" i="1" dirty="0" smtClean="0"/>
              <a:t>Thomas    Abbas</a:t>
            </a:r>
          </a:p>
          <a:p>
            <a:pPr algn="r"/>
            <a:r>
              <a:rPr lang="fr-FR" sz="1800" i="1" dirty="0" smtClean="0"/>
              <a:t>Nicolas    Hubert</a:t>
            </a:r>
          </a:p>
          <a:p>
            <a:pPr algn="r"/>
            <a:r>
              <a:rPr lang="fr-FR" sz="1800" i="1" dirty="0" smtClean="0"/>
              <a:t>Romain    Perrot</a:t>
            </a:r>
            <a:endParaRPr lang="fr-FR" sz="1800" i="1" dirty="0"/>
          </a:p>
        </p:txBody>
      </p:sp>
      <p:pic>
        <p:nvPicPr>
          <p:cNvPr id="2051" name="Picture 3" descr="C:\Documents and Settings\Romain\Bureau\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85729"/>
            <a:ext cx="5536445" cy="42862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Sous-titre 2"/>
          <p:cNvSpPr txBox="1">
            <a:spLocks/>
          </p:cNvSpPr>
          <p:nvPr/>
        </p:nvSpPr>
        <p:spPr>
          <a:xfrm>
            <a:off x="214282" y="4643446"/>
            <a:ext cx="4143404" cy="1609724"/>
          </a:xfrm>
          <a:prstGeom prst="rect">
            <a:avLst/>
          </a:prstGeom>
        </p:spPr>
        <p:txBody>
          <a:bodyPr vert="horz" lIns="100584" tIns="45720" anchor="b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Projet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Communication n°1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Wingdings"/>
              <a:buNone/>
              <a:tabLst/>
              <a:defRPr/>
            </a:pPr>
            <a:r>
              <a:rPr lang="fr-FR" sz="2000" baseline="0" dirty="0" smtClean="0"/>
              <a:t>L2 - 2008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Couloir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14348" y="1783560"/>
            <a:ext cx="7772400" cy="4572000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Les couleurs et l'intensité lumineuse peuvent affecter l'humeur</a:t>
            </a:r>
          </a:p>
          <a:p>
            <a:endParaRPr lang="fr-FR" dirty="0" smtClean="0"/>
          </a:p>
          <a:p>
            <a:r>
              <a:rPr lang="fr-FR" dirty="0" smtClean="0"/>
              <a:t>Adapter l’éclairage</a:t>
            </a:r>
          </a:p>
          <a:p>
            <a:endParaRPr lang="fr-FR" dirty="0" smtClean="0"/>
          </a:p>
          <a:p>
            <a:r>
              <a:rPr lang="fr-FR" dirty="0" smtClean="0"/>
              <a:t>LED</a:t>
            </a:r>
          </a:p>
          <a:p>
            <a:endParaRPr lang="fr-FR" dirty="0" smtClean="0"/>
          </a:p>
          <a:p>
            <a:r>
              <a:rPr lang="fr-FR" dirty="0" smtClean="0"/>
              <a:t>Consommation réduite</a:t>
            </a:r>
          </a:p>
          <a:p>
            <a:endParaRPr lang="fr-FR" dirty="0" smtClean="0"/>
          </a:p>
          <a:p>
            <a:r>
              <a:rPr lang="fr-FR" dirty="0" smtClean="0"/>
              <a:t>Programmable</a:t>
            </a:r>
            <a:endParaRPr lang="fr-FR" dirty="0"/>
          </a:p>
        </p:txBody>
      </p:sp>
      <p:pic>
        <p:nvPicPr>
          <p:cNvPr id="4" name="Image 3" descr="H:\romain\EFREI\Cours et TD\L2\Cours et TD 1er semestre\Communication\Projet 1\Photos\Couloir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6985" y="2500306"/>
            <a:ext cx="4011295" cy="2676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Salon</a:t>
            </a:r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928662" y="1500174"/>
            <a:ext cx="7394915" cy="4995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Sofa Musical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Se reposer en musique?</a:t>
            </a:r>
          </a:p>
          <a:p>
            <a:endParaRPr lang="fr-FR" dirty="0" smtClean="0"/>
          </a:p>
          <a:p>
            <a:r>
              <a:rPr lang="fr-FR" dirty="0" smtClean="0"/>
              <a:t>Design</a:t>
            </a:r>
          </a:p>
          <a:p>
            <a:endParaRPr lang="fr-FR" dirty="0" smtClean="0"/>
          </a:p>
          <a:p>
            <a:r>
              <a:rPr lang="fr-FR" dirty="0" smtClean="0"/>
              <a:t>Cool</a:t>
            </a:r>
          </a:p>
          <a:p>
            <a:endParaRPr lang="fr-FR" dirty="0" smtClean="0"/>
          </a:p>
          <a:p>
            <a:r>
              <a:rPr lang="fr-FR" dirty="0" smtClean="0"/>
              <a:t>Agréable</a:t>
            </a:r>
            <a:endParaRPr lang="fr-FR" dirty="0"/>
          </a:p>
        </p:txBody>
      </p:sp>
      <p:pic>
        <p:nvPicPr>
          <p:cNvPr id="4" name="Image 3" descr="H:\romain\EFREI\Cours et TD\L2\Cours et TD 1er semestre\Communication\Projet 1\Photos\musicsofa1-hightech-magazine-28667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2714620"/>
            <a:ext cx="4214842" cy="32861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Marque-pages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357298"/>
            <a:ext cx="7772400" cy="4572000"/>
          </a:xfrm>
        </p:spPr>
        <p:txBody>
          <a:bodyPr/>
          <a:lstStyle/>
          <a:p>
            <a:r>
              <a:rPr lang="fr-FR" dirty="0" smtClean="0"/>
              <a:t>Eclaire l’endroit où l’on s’est arrêté de lire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Pratique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Simple</a:t>
            </a:r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4" name="Image 3" descr="H:\romain\EFREI\Cours et TD\L2\Cours et TD 1er semestre\Communication\Projet 1\Photos\mark_book2-hightech-magazine-28666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571744"/>
            <a:ext cx="6018816" cy="3748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Right"/>
            <a:lightRig rig="threePt" dir="t"/>
          </a:scene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Ça brule!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214422"/>
            <a:ext cx="7772400" cy="5357850"/>
          </a:xfrm>
        </p:spPr>
        <p:txBody>
          <a:bodyPr>
            <a:normAutofit lnSpcReduction="10000"/>
          </a:bodyPr>
          <a:lstStyle/>
          <a:p>
            <a:endParaRPr lang="fr-FR" dirty="0" smtClean="0"/>
          </a:p>
          <a:p>
            <a:r>
              <a:rPr lang="fr-FR" dirty="0" smtClean="0"/>
              <a:t>Sensation d’une cheminée</a:t>
            </a:r>
          </a:p>
          <a:p>
            <a:endParaRPr lang="fr-FR" dirty="0" smtClean="0"/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Ultra fin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Idée cadeau pour Noël ?</a:t>
            </a:r>
            <a:endParaRPr lang="fr-FR" dirty="0"/>
          </a:p>
        </p:txBody>
      </p:sp>
      <p:pic>
        <p:nvPicPr>
          <p:cNvPr id="4" name="Image 3" descr="H:\romain\EFREI\Cours et TD\L2\Cours et TD 1er semestre\Communication\Projet 1\Photos\supratherm-hightech-magazine-28668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2285992"/>
            <a:ext cx="4786346" cy="3319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63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What</a:t>
            </a:r>
            <a:r>
              <a:rPr lang="fr-FR" dirty="0" smtClean="0"/>
              <a:t> time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Vous ne savez pas lire l’heure?</a:t>
            </a:r>
          </a:p>
          <a:p>
            <a:endParaRPr lang="fr-FR" dirty="0" smtClean="0"/>
          </a:p>
          <a:p>
            <a:r>
              <a:rPr lang="fr-FR" dirty="0" smtClean="0"/>
              <a:t>Montre murale</a:t>
            </a:r>
          </a:p>
          <a:p>
            <a:endParaRPr lang="fr-FR" dirty="0" smtClean="0"/>
          </a:p>
          <a:p>
            <a:r>
              <a:rPr lang="fr-FR" dirty="0" smtClean="0"/>
              <a:t>Ecrit</a:t>
            </a:r>
            <a:endParaRPr lang="fr-FR" dirty="0"/>
          </a:p>
        </p:txBody>
      </p:sp>
      <p:pic>
        <p:nvPicPr>
          <p:cNvPr id="4" name="Image 3" descr="H:\romain\EFREI\Cours et TD\L2\Cours et TD 1er semestre\Communication\Projet 1\Photos\tubular_time-hightech-magazine-28669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2857496"/>
            <a:ext cx="4143395" cy="31385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Store lumineux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Diffuse de la lumière</a:t>
            </a:r>
          </a:p>
          <a:p>
            <a:endParaRPr lang="fr-FR" dirty="0" smtClean="0"/>
          </a:p>
          <a:p>
            <a:r>
              <a:rPr lang="fr-FR" dirty="0" smtClean="0"/>
              <a:t>LED</a:t>
            </a:r>
            <a:endParaRPr lang="fr-FR" dirty="0"/>
          </a:p>
        </p:txBody>
      </p:sp>
      <p:pic>
        <p:nvPicPr>
          <p:cNvPr id="4" name="Image 3" descr="H:\romain\EFREI\Cours et TD\L2\Cours et TD 1er semestre\Communication\Projet 1\Photos\brightblind-hightech-magazine-28666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2786058"/>
            <a:ext cx="450059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Nostalgique</a:t>
            </a:r>
            <a:r>
              <a:rPr lang="fr-FR" sz="800" dirty="0" smtClean="0"/>
              <a:t> </a:t>
            </a:r>
            <a:r>
              <a:rPr lang="fr-FR" dirty="0" smtClean="0"/>
              <a:t>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500174"/>
            <a:ext cx="7772400" cy="4572000"/>
          </a:xfrm>
        </p:spPr>
        <p:txBody>
          <a:bodyPr/>
          <a:lstStyle/>
          <a:p>
            <a:r>
              <a:rPr lang="fr-FR" dirty="0" smtClean="0"/>
              <a:t>Transporté dans le temps…</a:t>
            </a:r>
          </a:p>
          <a:p>
            <a:endParaRPr lang="fr-FR" sz="1800" dirty="0" smtClean="0"/>
          </a:p>
          <a:p>
            <a:r>
              <a:rPr lang="fr-FR" dirty="0" smtClean="0"/>
              <a:t>Comme si on y était</a:t>
            </a:r>
            <a:endParaRPr lang="fr-FR" dirty="0"/>
          </a:p>
        </p:txBody>
      </p:sp>
      <p:pic>
        <p:nvPicPr>
          <p:cNvPr id="4" name="Image 3" descr="H:\romain\EFREI\Cours et TD\L2\Cours et TD 1er semestre\Communication\Projet 1\Photos\phonofonics-hightech-magazine-28666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1735" y="3248032"/>
            <a:ext cx="4743471" cy="35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Rangement collé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1571612"/>
            <a:ext cx="7772400" cy="4572000"/>
          </a:xfrm>
        </p:spPr>
        <p:txBody>
          <a:bodyPr/>
          <a:lstStyle/>
          <a:p>
            <a:r>
              <a:rPr lang="fr-FR" dirty="0" smtClean="0"/>
              <a:t>Quoi de plus simple ?</a:t>
            </a:r>
          </a:p>
          <a:p>
            <a:endParaRPr lang="fr-FR" dirty="0" smtClean="0"/>
          </a:p>
          <a:p>
            <a:r>
              <a:rPr lang="fr-FR" dirty="0" smtClean="0"/>
              <a:t>Jeté au mur et c’est rangé !</a:t>
            </a:r>
            <a:endParaRPr lang="fr-FR" dirty="0"/>
          </a:p>
        </p:txBody>
      </p:sp>
      <p:pic>
        <p:nvPicPr>
          <p:cNvPr id="4" name="Image 3" descr="H:\romain\EFREI\Cours et TD\L2\Cours et TD 1er semestre\Communication\Projet 1\Photos\etagerenilsholger-hightech-magazine-28665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3286124"/>
            <a:ext cx="4814910" cy="3252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Salle de bain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3598" y="1571612"/>
            <a:ext cx="798922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Mon beau miroir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158" y="1428736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Le poids</a:t>
            </a:r>
          </a:p>
          <a:p>
            <a:r>
              <a:rPr lang="fr-FR" dirty="0" smtClean="0"/>
              <a:t>La taille</a:t>
            </a:r>
          </a:p>
          <a:p>
            <a:r>
              <a:rPr lang="fr-FR" dirty="0" smtClean="0"/>
              <a:t>L’indice de masse corporel</a:t>
            </a:r>
          </a:p>
          <a:p>
            <a:endParaRPr lang="fr-FR" dirty="0" smtClean="0"/>
          </a:p>
          <a:p>
            <a:r>
              <a:rPr lang="fr-FR" dirty="0" smtClean="0"/>
              <a:t>Informations perso</a:t>
            </a:r>
          </a:p>
          <a:p>
            <a:pPr lvl="1"/>
            <a:r>
              <a:rPr lang="fr-FR" dirty="0" smtClean="0"/>
              <a:t>Trafic</a:t>
            </a:r>
          </a:p>
          <a:p>
            <a:pPr lvl="1"/>
            <a:r>
              <a:rPr lang="fr-FR" dirty="0" smtClean="0"/>
              <a:t>Météo</a:t>
            </a:r>
          </a:p>
          <a:p>
            <a:pPr lvl="1"/>
            <a:r>
              <a:rPr lang="fr-FR" dirty="0" smtClean="0"/>
              <a:t>Rendez-vous</a:t>
            </a:r>
          </a:p>
          <a:p>
            <a:pPr lvl="1"/>
            <a:r>
              <a:rPr lang="fr-FR" dirty="0" smtClean="0"/>
              <a:t>…</a:t>
            </a:r>
            <a:endParaRPr lang="fr-FR" dirty="0"/>
          </a:p>
        </p:txBody>
      </p:sp>
      <p:pic>
        <p:nvPicPr>
          <p:cNvPr id="4" name="Image 3" descr="H:\romain\EFREI\Cours et TD\L2\Cours et TD 1er semestre\Communication\Projet 1\Photos\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52" y="3214686"/>
            <a:ext cx="5214942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 soleil toute l’année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Des petites doses d’équivalent soleil</a:t>
            </a:r>
            <a:endParaRPr lang="fr-FR" dirty="0"/>
          </a:p>
        </p:txBody>
      </p:sp>
      <p:pic>
        <p:nvPicPr>
          <p:cNvPr id="4" name="Image 3" descr="H:\romain\EFREI\Cours et TD\L2\Cours et TD 1er semestre\Communication\Projet 1\Photos\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1154" y="2428868"/>
            <a:ext cx="5748366" cy="4093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9144"/>
            <a:r>
              <a:rPr lang="fr-FR" b="1" cap="all" spc="0" dirty="0" smtClean="0">
                <a:effectLst>
                  <a:reflection blurRad="12700" stA="34000" endA="740" endPos="53000" dir="5400000" sy="-100000" algn="bl" rotWithShape="0"/>
                </a:effectLst>
              </a:rPr>
              <a:t>Robinet intelligent?</a:t>
            </a:r>
            <a:endParaRPr lang="fr-FR" b="1" cap="all" spc="0" dirty="0">
              <a:effectLst>
                <a:reflection blurRad="12700" stA="34000" endA="740" endPos="53000" dir="5400000" sy="-100000" algn="bl" rotWithShape="0"/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Pour ne plus toucher le robinet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Capteurs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Eau chaude ?  Eau froide ?</a:t>
            </a:r>
            <a:endParaRPr lang="fr-FR" dirty="0"/>
          </a:p>
        </p:txBody>
      </p:sp>
      <p:pic>
        <p:nvPicPr>
          <p:cNvPr id="4" name="Image 3" descr="H:\romain\EFREI\Cours et TD\L2\Cours et TD 1er semestre\Communication\Projet 1\Photos\misceasensoractivatedfaucet-hightech-magazine-28667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2310626"/>
            <a:ext cx="4714908" cy="3332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571500" y="2786063"/>
            <a:ext cx="7772400" cy="1143000"/>
          </a:xfrm>
        </p:spPr>
        <p:txBody>
          <a:bodyPr/>
          <a:lstStyle/>
          <a:p>
            <a:r>
              <a:rPr lang="fr-FR" smtClean="0"/>
              <a:t>La cuisine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ctrTitle"/>
          </p:nvPr>
        </p:nvSpPr>
        <p:spPr>
          <a:xfrm>
            <a:off x="714375" y="285736"/>
            <a:ext cx="7772400" cy="1143000"/>
          </a:xfrm>
        </p:spPr>
        <p:txBody>
          <a:bodyPr/>
          <a:lstStyle/>
          <a:p>
            <a:r>
              <a:rPr lang="fr-FR" dirty="0" smtClean="0"/>
              <a:t>Meubles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50" y="857232"/>
            <a:ext cx="8429625" cy="5643581"/>
          </a:xfrm>
        </p:spPr>
        <p:txBody>
          <a:bodyPr rtlCol="0">
            <a:normAutofit/>
          </a:bodyPr>
          <a:lstStyle/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Couleur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sz="2400" dirty="0" smtClean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Concept : High-tech quotidien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sz="2400" dirty="0" smtClean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Chic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sz="2400" dirty="0" smtClean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Gain de place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sz="2400" dirty="0" smtClean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Design</a:t>
            </a:r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sz="2400" dirty="0" smtClean="0"/>
          </a:p>
          <a:p>
            <a:pPr marL="457200" indent="-457200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Interactif et pratique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000" i="1" dirty="0" smtClean="0"/>
              <a:t>Une fois fermée, la cuisine devient un élément de décor.</a:t>
            </a:r>
          </a:p>
        </p:txBody>
      </p:sp>
      <p:pic>
        <p:nvPicPr>
          <p:cNvPr id="3076" name="Image 6" descr="electrolux-screenfrid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214422"/>
            <a:ext cx="3857652" cy="4730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ctrTitle"/>
          </p:nvPr>
        </p:nvSpPr>
        <p:spPr>
          <a:xfrm>
            <a:off x="714375" y="285736"/>
            <a:ext cx="7772400" cy="1143000"/>
          </a:xfrm>
        </p:spPr>
        <p:txBody>
          <a:bodyPr/>
          <a:lstStyle/>
          <a:p>
            <a:r>
              <a:rPr lang="fr-FR" dirty="0" smtClean="0"/>
              <a:t>Plaques chauffantes</a:t>
            </a:r>
          </a:p>
        </p:txBody>
      </p:sp>
      <p:pic>
        <p:nvPicPr>
          <p:cNvPr id="4100" name="Imag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2143125"/>
            <a:ext cx="3687763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214341" y="642939"/>
            <a:ext cx="8429625" cy="5643581"/>
          </a:xfrm>
          <a:prstGeom prst="rect">
            <a:avLst/>
          </a:prstGeom>
        </p:spPr>
        <p:txBody>
          <a:bodyPr vert="horz" lIns="100584" tIns="45720" rtlCol="0" anchor="b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Arial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Modernisme</a:t>
            </a:r>
          </a:p>
          <a:p>
            <a:pPr marL="914400" lvl="1" indent="-457200">
              <a:buClr>
                <a:schemeClr val="tx2"/>
              </a:buClr>
              <a:buSzPct val="95000"/>
              <a:buFont typeface="Arial" pitchFamily="34" charset="0"/>
              <a:buChar char="•"/>
              <a:defRPr/>
            </a:pPr>
            <a:r>
              <a:rPr lang="fr-FR" sz="2400" dirty="0" smtClean="0"/>
              <a:t>Bouton de réglage amovible</a:t>
            </a:r>
          </a:p>
          <a:p>
            <a:pPr marL="914400" lvl="1" indent="-457200">
              <a:buClr>
                <a:schemeClr val="tx2"/>
              </a:buClr>
              <a:buSzPct val="95000"/>
              <a:buFont typeface="Arial" pitchFamily="34" charset="0"/>
              <a:buChar char="•"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Vitrocéramique</a:t>
            </a:r>
          </a:p>
          <a:p>
            <a:pPr marL="914400" lvl="1" indent="-457200">
              <a:buClr>
                <a:schemeClr val="tx2"/>
              </a:buClr>
              <a:buSzPct val="95000"/>
              <a:buFont typeface="Arial" pitchFamily="34" charset="0"/>
              <a:buChar char="•"/>
              <a:defRPr/>
            </a:pPr>
            <a:r>
              <a:rPr lang="fr-FR" sz="2400" dirty="0" smtClean="0"/>
              <a:t>Electrothermique</a:t>
            </a:r>
          </a:p>
          <a:p>
            <a:pPr marL="914400" lvl="1" indent="-457200">
              <a:buClr>
                <a:schemeClr val="tx2"/>
              </a:buClr>
              <a:buSzPct val="95000"/>
              <a:defRPr/>
            </a:pPr>
            <a:endParaRPr lang="fr-FR" sz="2400" dirty="0" smtClean="0"/>
          </a:p>
          <a:p>
            <a:pPr marL="457200" indent="-457200">
              <a:buClr>
                <a:schemeClr val="tx2"/>
              </a:buClr>
              <a:buSzPct val="95000"/>
              <a:buFont typeface="Arial" pitchFamily="34" charset="0"/>
              <a:buChar char="•"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Pratique</a:t>
            </a:r>
          </a:p>
          <a:p>
            <a:pPr marL="914400" lvl="1" indent="-457200">
              <a:buClr>
                <a:schemeClr val="tx2"/>
              </a:buClr>
              <a:buSzPct val="95000"/>
              <a:buFont typeface="Arial" pitchFamily="34" charset="0"/>
              <a:buChar char="•"/>
              <a:defRPr/>
            </a:pPr>
            <a:r>
              <a:rPr lang="fr-FR" sz="2400" dirty="0" smtClean="0"/>
              <a:t>Nettoyage rapide</a:t>
            </a:r>
          </a:p>
          <a:p>
            <a:pPr marL="914400" lvl="1" indent="-457200">
              <a:buClr>
                <a:schemeClr val="tx2"/>
              </a:buClr>
              <a:buSzPct val="95000"/>
              <a:buFont typeface="Arial" pitchFamily="34" charset="0"/>
              <a:buChar char="•"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Affichage</a:t>
            </a:r>
          </a:p>
          <a:p>
            <a:pPr marL="914400" lvl="1" indent="-457200">
              <a:buClr>
                <a:schemeClr val="tx2"/>
              </a:buClr>
              <a:buSzPct val="95000"/>
              <a:buFont typeface="Arial" pitchFamily="34" charset="0"/>
              <a:buChar char="•"/>
              <a:defRPr/>
            </a:pPr>
            <a:r>
              <a:rPr lang="fr-FR" sz="2400" dirty="0" smtClean="0"/>
              <a:t>Minuterie</a:t>
            </a:r>
          </a:p>
          <a:p>
            <a:pPr marL="914400" lvl="1" indent="-457200">
              <a:buClr>
                <a:schemeClr val="tx2"/>
              </a:buClr>
              <a:buSzPct val="95000"/>
              <a:defRPr/>
            </a:pPr>
            <a:endParaRPr lang="fr-FR" sz="2400" dirty="0" smtClean="0"/>
          </a:p>
          <a:p>
            <a:pPr marL="457200" indent="-457200">
              <a:buClr>
                <a:schemeClr val="tx2"/>
              </a:buClr>
              <a:buSzPct val="95000"/>
              <a:buFont typeface="Arial" pitchFamily="34" charset="0"/>
              <a:buChar char="•"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Sécurité</a:t>
            </a:r>
          </a:p>
          <a:p>
            <a:pPr marL="914400" lvl="1" indent="-457200">
              <a:buClr>
                <a:schemeClr val="tx2"/>
              </a:buClr>
              <a:buSzPct val="95000"/>
              <a:buFont typeface="Arial" pitchFamily="34" charset="0"/>
              <a:buChar char="•"/>
              <a:defRPr/>
            </a:pPr>
            <a:r>
              <a:rPr lang="fr-FR" sz="2400" dirty="0" smtClean="0"/>
              <a:t>Refroidissement accéléré</a:t>
            </a:r>
          </a:p>
          <a:p>
            <a:pPr marL="914400" lvl="1" indent="-457200">
              <a:buClr>
                <a:schemeClr val="tx2"/>
              </a:buClr>
              <a:buSzPct val="95000"/>
              <a:buFont typeface="Arial" pitchFamily="34" charset="0"/>
              <a:buChar char="•"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Système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400" b="0" i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SafetyFirst</a:t>
            </a:r>
            <a:endParaRPr kumimoji="0" lang="fr-FR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ctrTitle"/>
          </p:nvPr>
        </p:nvSpPr>
        <p:spPr>
          <a:xfrm>
            <a:off x="642910" y="285736"/>
            <a:ext cx="7772400" cy="1143000"/>
          </a:xfrm>
        </p:spPr>
        <p:txBody>
          <a:bodyPr/>
          <a:lstStyle/>
          <a:p>
            <a:r>
              <a:rPr lang="fr-FR" dirty="0" err="1" smtClean="0"/>
              <a:t>SafetyFirst</a:t>
            </a:r>
            <a:endParaRPr lang="fr-FR" dirty="0" smtClean="0"/>
          </a:p>
        </p:txBody>
      </p:sp>
      <p:pic>
        <p:nvPicPr>
          <p:cNvPr id="5124" name="Imag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30532" y="928688"/>
            <a:ext cx="4456281" cy="1571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357158" y="857232"/>
            <a:ext cx="8429625" cy="5643581"/>
          </a:xfrm>
          <a:prstGeom prst="rect">
            <a:avLst/>
          </a:prstGeom>
        </p:spPr>
        <p:txBody>
          <a:bodyPr vert="horz" lIns="100584" tIns="45720" rtlCol="0" anchor="b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Arial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Société américaine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Arial" pitchFamily="34" charset="0"/>
              <a:buChar char="•"/>
              <a:tabLst/>
              <a:defRPr/>
            </a:pPr>
            <a:endParaRPr lang="fr-FR" sz="2400" dirty="0" smtClean="0"/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Arial" pitchFamily="34" charset="0"/>
              <a:buChar char="•"/>
              <a:tabLst/>
              <a:defRPr/>
            </a:pPr>
            <a:r>
              <a:rPr lang="fr-FR" sz="2400" dirty="0" smtClean="0"/>
              <a:t>Incendie de cuisines industrielles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Arial" pitchFamily="34" charset="0"/>
              <a:buChar char="•"/>
              <a:tabLst/>
              <a:defRPr/>
            </a:pPr>
            <a:endParaRPr kumimoji="0" lang="fr-FR" sz="24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Arial" pitchFamily="34" charset="0"/>
              <a:buChar char="•"/>
              <a:tabLst/>
              <a:defRPr/>
            </a:pPr>
            <a:r>
              <a:rPr lang="fr-FR" sz="2400" dirty="0" smtClean="0"/>
              <a:t>Agent extincteur liquide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Arial" pitchFamily="34" charset="0"/>
              <a:buChar char="•"/>
              <a:tabLst/>
              <a:defRPr/>
            </a:pPr>
            <a:endParaRPr kumimoji="0" lang="fr-FR" sz="24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Arial" pitchFamily="34" charset="0"/>
              <a:buChar char="•"/>
              <a:tabLst/>
              <a:defRPr/>
            </a:pPr>
            <a:r>
              <a:rPr lang="fr-FR" sz="2400" dirty="0" smtClean="0"/>
              <a:t>Conduit de ventilation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Arial" pitchFamily="34" charset="0"/>
              <a:buChar char="•"/>
              <a:tabLst/>
              <a:defRPr/>
            </a:pPr>
            <a:endParaRPr kumimoji="0" lang="fr-FR" sz="24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Arial" pitchFamily="34" charset="0"/>
              <a:buChar char="•"/>
              <a:tabLst/>
              <a:defRPr/>
            </a:pPr>
            <a:r>
              <a:rPr lang="fr-FR" sz="2400" dirty="0" smtClean="0"/>
              <a:t>Capteur de température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Arial" pitchFamily="34" charset="0"/>
              <a:buChar char="•"/>
              <a:tabLst/>
              <a:defRPr/>
            </a:pPr>
            <a:endParaRPr kumimoji="0" lang="fr-FR" sz="24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Arial" pitchFamily="34" charset="0"/>
              <a:buChar char="•"/>
              <a:tabLst/>
              <a:defRPr/>
            </a:pPr>
            <a:r>
              <a:rPr lang="fr-FR" sz="2400" dirty="0" smtClean="0"/>
              <a:t>Graisses refroidies</a:t>
            </a:r>
            <a:endParaRPr kumimoji="0" lang="fr-FR" sz="2000" b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ctrTitle"/>
          </p:nvPr>
        </p:nvSpPr>
        <p:spPr>
          <a:xfrm>
            <a:off x="714375" y="285736"/>
            <a:ext cx="7772400" cy="1143000"/>
          </a:xfrm>
        </p:spPr>
        <p:txBody>
          <a:bodyPr/>
          <a:lstStyle/>
          <a:p>
            <a:r>
              <a:rPr lang="fr-FR" dirty="0" smtClean="0"/>
              <a:t>Les appareils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714875" y="785820"/>
            <a:ext cx="4143375" cy="371475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  Economie d’énergie</a:t>
            </a:r>
          </a:p>
          <a:p>
            <a:pPr marL="541338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   190 kW/an : Classe A++</a:t>
            </a:r>
          </a:p>
          <a:p>
            <a:pPr indent="447675"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i="1" dirty="0" smtClean="0"/>
              <a:t>(600 kW/an en moyenne : +50€ !)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sz="2400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  Façade en verre peint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dirty="0" smtClean="0"/>
          </a:p>
        </p:txBody>
      </p:sp>
      <p:pic>
        <p:nvPicPr>
          <p:cNvPr id="6148" name="Image 5" descr="electrolux-screenfrid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4286250"/>
            <a:ext cx="6572250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ous-titre 2"/>
          <p:cNvSpPr txBox="1">
            <a:spLocks/>
          </p:cNvSpPr>
          <p:nvPr/>
        </p:nvSpPr>
        <p:spPr>
          <a:xfrm>
            <a:off x="71438" y="1152525"/>
            <a:ext cx="5133975" cy="356235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32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Conservation </a:t>
            </a:r>
            <a:r>
              <a:rPr lang="fr-FR" sz="32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: le réfrigérateur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Grand conditionnements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200" i="1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3200" i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Electrolux</a:t>
            </a:r>
            <a:r>
              <a:rPr lang="fr-FR" sz="3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	</a:t>
            </a:r>
            <a:endParaRPr lang="fr-FR" sz="3200" dirty="0" smtClean="0">
              <a:solidFill>
                <a:schemeClr val="tx1">
                  <a:tint val="75000"/>
                </a:schemeClr>
              </a:solidFill>
              <a:latin typeface="+mn-lt"/>
            </a:endParaRPr>
          </a:p>
          <a:p>
            <a:pPr lvl="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300L </a:t>
            </a:r>
            <a:endParaRPr lang="fr-FR" sz="3200" dirty="0" smtClean="0">
              <a:solidFill>
                <a:schemeClr val="tx1">
                  <a:tint val="75000"/>
                </a:schemeClr>
              </a:solidFill>
            </a:endParaRPr>
          </a:p>
          <a:p>
            <a:pPr lvl="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Ecran LCD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Touches sensitives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Distributeur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Alarme </a:t>
            </a:r>
            <a:r>
              <a:rPr lang="fr-FR" sz="3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/sécurité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3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	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6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ctrTitle"/>
          </p:nvPr>
        </p:nvSpPr>
        <p:spPr>
          <a:xfrm>
            <a:off x="714375" y="285736"/>
            <a:ext cx="7772400" cy="1143000"/>
          </a:xfrm>
        </p:spPr>
        <p:txBody>
          <a:bodyPr/>
          <a:lstStyle/>
          <a:p>
            <a:r>
              <a:rPr lang="fr-FR" dirty="0" smtClean="0"/>
              <a:t>Les appareils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71438" y="1285860"/>
            <a:ext cx="6715125" cy="6500858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32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Nettoyage </a:t>
            </a:r>
            <a:r>
              <a:rPr lang="fr-FR" sz="32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: le lave-vaisselle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Pratique</a:t>
            </a:r>
            <a:endParaRPr lang="fr-FR" sz="3200" dirty="0" smtClean="0">
              <a:solidFill>
                <a:schemeClr val="tx1">
                  <a:tint val="75000"/>
                </a:schemeClr>
              </a:solidFill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200" i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Siemens</a:t>
            </a:r>
            <a:r>
              <a:rPr lang="fr-FR" sz="3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	</a:t>
            </a:r>
            <a:endParaRPr lang="fr-FR" sz="3200" dirty="0" smtClean="0">
              <a:solidFill>
                <a:schemeClr val="tx1">
                  <a:tint val="75000"/>
                </a:schemeClr>
              </a:solidFill>
              <a:latin typeface="+mn-lt"/>
            </a:endParaRPr>
          </a:p>
          <a:p>
            <a:pPr lvl="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Séchage </a:t>
            </a:r>
            <a:r>
              <a:rPr lang="fr-FR" sz="3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(buses </a:t>
            </a: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d’air)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Température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Programmes </a:t>
            </a:r>
            <a:r>
              <a:rPr lang="fr-FR" sz="3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(</a:t>
            </a: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6)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Niveau sonore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2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Ecran </a:t>
            </a:r>
            <a:r>
              <a:rPr lang="fr-FR" sz="3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LCD tactile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fr-FR" sz="3100" dirty="0" smtClean="0">
              <a:solidFill>
                <a:schemeClr val="tx1">
                  <a:tint val="75000"/>
                </a:schemeClr>
              </a:solidFill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1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Economie d’énergie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100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31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280 </a:t>
            </a:r>
            <a:r>
              <a:rPr lang="fr-FR" sz="31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kW/an : Classe </a:t>
            </a:r>
            <a:r>
              <a:rPr lang="fr-FR" sz="31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A</a:t>
            </a:r>
          </a:p>
          <a:p>
            <a:pPr lvl="1">
              <a:spcBef>
                <a:spcPct val="20000"/>
              </a:spcBef>
              <a:defRPr/>
            </a:pPr>
            <a:r>
              <a:rPr lang="fr-FR" sz="3100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1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Façade </a:t>
            </a:r>
            <a:r>
              <a:rPr lang="fr-FR" sz="31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en inox </a:t>
            </a:r>
            <a:r>
              <a:rPr lang="fr-FR" sz="31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anti-trace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fr-FR" sz="3100" dirty="0" smtClean="0">
              <a:solidFill>
                <a:schemeClr val="tx1">
                  <a:tint val="75000"/>
                </a:schemeClr>
              </a:solidFill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3100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31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Ouverture/fermeture </a:t>
            </a:r>
            <a:r>
              <a:rPr lang="fr-FR" sz="31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automatique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dirty="0">
              <a:latin typeface="+mn-lt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3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3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	</a:t>
            </a:r>
          </a:p>
        </p:txBody>
      </p:sp>
      <p:pic>
        <p:nvPicPr>
          <p:cNvPr id="7172" name="Image 7" descr="electrolux-screenfrid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357298"/>
            <a:ext cx="333375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 8" descr="electrolux-screenfrid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353395"/>
            <a:ext cx="4786315" cy="415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itre 1"/>
          <p:cNvSpPr>
            <a:spLocks noGrp="1"/>
          </p:cNvSpPr>
          <p:nvPr>
            <p:ph type="ctrTitle"/>
          </p:nvPr>
        </p:nvSpPr>
        <p:spPr>
          <a:xfrm>
            <a:off x="714375" y="285736"/>
            <a:ext cx="7772400" cy="1143000"/>
          </a:xfrm>
        </p:spPr>
        <p:txBody>
          <a:bodyPr/>
          <a:lstStyle/>
          <a:p>
            <a:r>
              <a:rPr lang="fr-FR" dirty="0" smtClean="0"/>
              <a:t>Les accessoires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71438" y="1928831"/>
            <a:ext cx="6715125" cy="4214813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Ordures </a:t>
            </a:r>
            <a:r>
              <a:rPr lang="fr-FR" sz="24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et </a:t>
            </a:r>
            <a:r>
              <a:rPr lang="fr-FR" sz="24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recyclage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b="1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Ecolo</a:t>
            </a:r>
            <a:r>
              <a:rPr lang="fr-FR" sz="24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, design et </a:t>
            </a: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pratique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i="1" dirty="0" smtClean="0">
                <a:solidFill>
                  <a:schemeClr val="tx1">
                    <a:tint val="75000"/>
                  </a:schemeClr>
                </a:solidFill>
              </a:rPr>
              <a:t>  A</a:t>
            </a:r>
            <a:r>
              <a:rPr lang="fr-FR" sz="2400" i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pple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2400" i="1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Code-barres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Icones </a:t>
            </a:r>
            <a:r>
              <a:rPr lang="fr-FR" sz="24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de </a:t>
            </a: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compartiment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Scanner principal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Ouverture automatique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Niveau </a:t>
            </a:r>
            <a:r>
              <a:rPr lang="fr-FR" sz="24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de remplissage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4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	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 11" descr="cookbook1-hightech-magazine-2866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87730" y="2786063"/>
            <a:ext cx="5741988" cy="380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itre 1"/>
          <p:cNvSpPr>
            <a:spLocks noGrp="1"/>
          </p:cNvSpPr>
          <p:nvPr>
            <p:ph type="ctrTitle"/>
          </p:nvPr>
        </p:nvSpPr>
        <p:spPr>
          <a:xfrm>
            <a:off x="714375" y="285736"/>
            <a:ext cx="7772400" cy="1143000"/>
          </a:xfrm>
        </p:spPr>
        <p:txBody>
          <a:bodyPr/>
          <a:lstStyle/>
          <a:p>
            <a:r>
              <a:rPr lang="fr-FR" dirty="0" smtClean="0"/>
              <a:t>Les accessoires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214313" y="1357336"/>
            <a:ext cx="6715125" cy="535781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4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Pratique et </a:t>
            </a:r>
            <a:r>
              <a:rPr lang="fr-FR" sz="24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culinaire :</a:t>
            </a:r>
            <a:endParaRPr lang="fr-FR" sz="24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  <a:p>
            <a:pPr indent="2730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400" i="1" dirty="0" err="1">
                <a:solidFill>
                  <a:schemeClr val="tx1">
                    <a:tint val="75000"/>
                  </a:schemeClr>
                </a:solidFill>
                <a:latin typeface="+mn-lt"/>
              </a:rPr>
              <a:t>Coo.Boo</a:t>
            </a:r>
            <a:r>
              <a:rPr lang="fr-FR" sz="24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	</a:t>
            </a:r>
            <a:endParaRPr lang="fr-FR" sz="2400" dirty="0" smtClean="0">
              <a:solidFill>
                <a:schemeClr val="tx1">
                  <a:tint val="75000"/>
                </a:schemeClr>
              </a:solidFill>
              <a:latin typeface="+mn-lt"/>
            </a:endParaRPr>
          </a:p>
          <a:p>
            <a:pPr indent="27305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fr-FR" sz="2400" dirty="0">
              <a:solidFill>
                <a:schemeClr val="tx1">
                  <a:tint val="75000"/>
                </a:schemeClr>
              </a:solidFill>
              <a:latin typeface="+mn-lt"/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</a:rPr>
              <a:t>  </a:t>
            </a: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Spatule</a:t>
            </a:r>
            <a:endParaRPr lang="fr-FR" sz="2400" dirty="0" smtClean="0">
              <a:solidFill>
                <a:schemeClr val="tx1">
                  <a:tint val="75000"/>
                </a:schemeClr>
              </a:solidFill>
            </a:endParaRPr>
          </a:p>
          <a:p>
            <a:pPr lvl="1">
              <a:spcBef>
                <a:spcPct val="20000"/>
              </a:spcBef>
              <a:defRPr/>
            </a:pP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Lavable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fr-FR" sz="2400" dirty="0" smtClean="0">
              <a:solidFill>
                <a:schemeClr val="tx1">
                  <a:tint val="75000"/>
                </a:schemeClr>
              </a:solidFill>
            </a:endParaRP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Recettes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400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         </a:t>
            </a:r>
            <a:r>
              <a:rPr lang="fr-FR" sz="24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téléchargeables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4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	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ctrTitle"/>
          </p:nvPr>
        </p:nvSpPr>
        <p:spPr>
          <a:xfrm>
            <a:off x="571500" y="2786063"/>
            <a:ext cx="7772400" cy="1143000"/>
          </a:xfrm>
        </p:spPr>
        <p:txBody>
          <a:bodyPr/>
          <a:lstStyle/>
          <a:p>
            <a:r>
              <a:rPr lang="fr-FR" smtClean="0"/>
              <a:t>Les toilettes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ctrTitle"/>
          </p:nvPr>
        </p:nvSpPr>
        <p:spPr>
          <a:xfrm>
            <a:off x="571472" y="214290"/>
            <a:ext cx="7772400" cy="1143000"/>
          </a:xfrm>
        </p:spPr>
        <p:txBody>
          <a:bodyPr/>
          <a:lstStyle/>
          <a:p>
            <a:r>
              <a:rPr lang="fr-FR" spc="-100" dirty="0" smtClean="0"/>
              <a:t>Le confort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50" y="500078"/>
            <a:ext cx="8429625" cy="51435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b="1" dirty="0" smtClean="0"/>
              <a:t>  Musique</a:t>
            </a:r>
          </a:p>
          <a:p>
            <a:pPr marL="631825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 Enceintes</a:t>
            </a:r>
          </a:p>
          <a:p>
            <a:pPr marL="631825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  Lecteur  SD</a:t>
            </a:r>
          </a:p>
          <a:p>
            <a:pPr marL="631825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  Musique classique</a:t>
            </a:r>
          </a:p>
          <a:p>
            <a:pPr marL="631825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  Son de nature</a:t>
            </a:r>
          </a:p>
          <a:p>
            <a:pPr marL="631825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  Intimité sonore!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sz="2400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b="1" dirty="0" smtClean="0"/>
              <a:t>  Chauffage</a:t>
            </a:r>
          </a:p>
          <a:p>
            <a:pPr marL="631825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  Cuvette chauffée par  électrothermie</a:t>
            </a:r>
          </a:p>
        </p:txBody>
      </p:sp>
      <p:pic>
        <p:nvPicPr>
          <p:cNvPr id="11268" name="Imag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8488" y="1517659"/>
            <a:ext cx="4413250" cy="3197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>
            <a:spLocks noGrp="1"/>
          </p:cNvSpPr>
          <p:nvPr>
            <p:ph type="ctrTitle"/>
          </p:nvPr>
        </p:nvSpPr>
        <p:spPr>
          <a:xfrm>
            <a:off x="571472" y="214290"/>
            <a:ext cx="7772400" cy="1143000"/>
          </a:xfrm>
        </p:spPr>
        <p:txBody>
          <a:bodyPr/>
          <a:lstStyle/>
          <a:p>
            <a:r>
              <a:rPr lang="fr-FR" spc="-100" dirty="0" smtClean="0"/>
              <a:t>Le confort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50" y="-428616"/>
            <a:ext cx="4429125" cy="5072062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b="1" dirty="0" smtClean="0"/>
              <a:t>  Nettoyage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sz="2400" b="1" dirty="0" smtClean="0"/>
          </a:p>
          <a:p>
            <a:pPr marL="360363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Le </a:t>
            </a:r>
            <a:r>
              <a:rPr lang="fr-FR" sz="2400" dirty="0" err="1" smtClean="0"/>
              <a:t>Washlet</a:t>
            </a:r>
            <a:endParaRPr lang="fr-FR" sz="2400" dirty="0" smtClean="0"/>
          </a:p>
          <a:p>
            <a:pPr marL="360363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FR" sz="2400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400" dirty="0" smtClean="0"/>
              <a:t>	Japon : 1 personne / 2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400" dirty="0" smtClean="0"/>
              <a:t>	Eau pure, sans bactérie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400" dirty="0" smtClean="0"/>
              <a:t>	Jets réglables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400" dirty="0" smtClean="0"/>
              <a:t>	Peu couteux (30$)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400" dirty="0" smtClean="0"/>
              <a:t>	</a:t>
            </a:r>
          </a:p>
        </p:txBody>
      </p:sp>
      <p:pic>
        <p:nvPicPr>
          <p:cNvPr id="12292" name="Imag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75" y="1071563"/>
            <a:ext cx="2786063" cy="543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Image 15" descr="http://japaneselifestyle.up.seesaa.net/image/travelwashletweb3.jpg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2571750" y="4643438"/>
            <a:ext cx="2027238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Image 16" descr="http://japaneselifestyle.up.seesaa.net/image/travelwashletweb2.jpg"/>
          <p:cNvPicPr>
            <a:picLocks noChangeAspect="1" noChangeArrowheads="1"/>
          </p:cNvPicPr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357188" y="4646613"/>
            <a:ext cx="2025650" cy="161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ctrTitle"/>
          </p:nvPr>
        </p:nvSpPr>
        <p:spPr>
          <a:xfrm>
            <a:off x="571472" y="214298"/>
            <a:ext cx="7772400" cy="1143000"/>
          </a:xfrm>
        </p:spPr>
        <p:txBody>
          <a:bodyPr/>
          <a:lstStyle/>
          <a:p>
            <a:r>
              <a:rPr lang="fr-FR" spc="-100" dirty="0" smtClean="0"/>
              <a:t>Le confort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50" y="1357313"/>
            <a:ext cx="8429625" cy="5286375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b="1" dirty="0" smtClean="0"/>
              <a:t>  Nettoyage</a:t>
            </a:r>
          </a:p>
          <a:p>
            <a:pPr marL="541338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  La protection jetable  :  </a:t>
            </a:r>
            <a:r>
              <a:rPr lang="fr-FR" sz="2400" dirty="0" err="1" smtClean="0"/>
              <a:t>Cleanomatic</a:t>
            </a:r>
            <a:r>
              <a:rPr lang="fr-FR" sz="2400" dirty="0" smtClean="0"/>
              <a:t> par </a:t>
            </a:r>
            <a:r>
              <a:rPr lang="fr-FR" sz="2400" i="1" dirty="0" err="1" smtClean="0"/>
              <a:t>CleanSeat</a:t>
            </a:r>
            <a:endParaRPr lang="fr-FR" sz="2400" i="1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sz="2400" i="1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sz="2400" i="1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sz="2400" i="1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sz="2400" i="1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sz="2400" i="1" dirty="0" smtClean="0"/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fr-FR" sz="2400" i="1" dirty="0" smtClean="0"/>
          </a:p>
          <a:p>
            <a:pPr marL="541338" indent="179388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  Hygiénique </a:t>
            </a:r>
          </a:p>
          <a:p>
            <a:pPr marL="541338" indent="179388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  Pratique</a:t>
            </a:r>
          </a:p>
          <a:p>
            <a:pPr marL="541338" indent="179388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  Automatisé</a:t>
            </a:r>
          </a:p>
          <a:p>
            <a:pPr marL="541338" indent="179388" algn="l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400" dirty="0" smtClean="0"/>
              <a:t>  Rentable : annonces sonores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2400" dirty="0" smtClean="0"/>
              <a:t>		</a:t>
            </a:r>
          </a:p>
        </p:txBody>
      </p:sp>
      <p:pic>
        <p:nvPicPr>
          <p:cNvPr id="13316" name="Image 14" descr="Sans tit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98783"/>
            <a:ext cx="9144000" cy="16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ctrTitle"/>
          </p:nvPr>
        </p:nvSpPr>
        <p:spPr>
          <a:xfrm>
            <a:off x="571500" y="2786063"/>
            <a:ext cx="7772400" cy="1143000"/>
          </a:xfrm>
        </p:spPr>
        <p:txBody>
          <a:bodyPr/>
          <a:lstStyle/>
          <a:p>
            <a:r>
              <a:rPr lang="fr-FR" dirty="0" smtClean="0"/>
              <a:t>La chambre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Chambre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783560"/>
            <a:ext cx="7772400" cy="4572000"/>
          </a:xfrm>
        </p:spPr>
        <p:txBody>
          <a:bodyPr/>
          <a:lstStyle/>
          <a:p>
            <a:r>
              <a:rPr lang="fr-FR" dirty="0" smtClean="0"/>
              <a:t>Jouets interactifs et éducatifs</a:t>
            </a:r>
          </a:p>
          <a:p>
            <a:pPr lvl="1"/>
            <a:r>
              <a:rPr lang="fr-FR" dirty="0" smtClean="0"/>
              <a:t>Du temps gagné</a:t>
            </a:r>
          </a:p>
          <a:p>
            <a:pPr lvl="1"/>
            <a:r>
              <a:rPr lang="fr-FR" dirty="0" smtClean="0"/>
              <a:t>Moins humain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  <a:p>
            <a:r>
              <a:rPr lang="fr-FR" dirty="0" smtClean="0"/>
              <a:t>Consoles à caractère éducatif</a:t>
            </a:r>
          </a:p>
          <a:p>
            <a:pPr lvl="1"/>
            <a:r>
              <a:rPr lang="fr-FR" dirty="0" smtClean="0"/>
              <a:t>Augmenter les facultés de son cerveau</a:t>
            </a:r>
          </a:p>
          <a:p>
            <a:pPr lvl="1"/>
            <a:r>
              <a:rPr lang="fr-FR" dirty="0" smtClean="0"/>
              <a:t>Recettes de cuisines</a:t>
            </a:r>
          </a:p>
          <a:p>
            <a:pPr lvl="1"/>
            <a:r>
              <a:rPr lang="fr-FR" dirty="0" smtClean="0"/>
              <a:t>Diversification du public toucher par les consoles</a:t>
            </a:r>
          </a:p>
          <a:p>
            <a:pPr lvl="1"/>
            <a:endParaRPr lang="fr-FR" dirty="0"/>
          </a:p>
        </p:txBody>
      </p:sp>
      <p:pic>
        <p:nvPicPr>
          <p:cNvPr id="1026" name="Image 1" descr="C:\Documents and Settings\Akya\Bureau\Projet communication 1\images nico\69ba56667a02d7b44fd302cdf98f4f4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10339" y="502700"/>
            <a:ext cx="2476503" cy="328664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7" name="Image 2" descr="C:\Documents and Settings\Akya\Bureau\Projet communication 1\images nico\nintendods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37350" y="4316564"/>
            <a:ext cx="2178054" cy="1541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Chambre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00232" y="1783560"/>
            <a:ext cx="7772400" cy="4572000"/>
          </a:xfrm>
        </p:spPr>
        <p:txBody>
          <a:bodyPr/>
          <a:lstStyle/>
          <a:p>
            <a:r>
              <a:rPr lang="fr-FR" dirty="0" smtClean="0"/>
              <a:t>Lits</a:t>
            </a:r>
          </a:p>
          <a:p>
            <a:pPr lvl="1"/>
            <a:r>
              <a:rPr lang="fr-FR" dirty="0" smtClean="0"/>
              <a:t>Dispositifs sonores</a:t>
            </a:r>
          </a:p>
          <a:p>
            <a:pPr lvl="1"/>
            <a:r>
              <a:rPr lang="fr-FR" dirty="0" smtClean="0"/>
              <a:t>Ambiances zen</a:t>
            </a:r>
          </a:p>
          <a:p>
            <a:pPr lvl="1"/>
            <a:r>
              <a:rPr lang="fr-FR" dirty="0" smtClean="0"/>
              <a:t>Décontraction</a:t>
            </a:r>
          </a:p>
          <a:p>
            <a:pPr lvl="1"/>
            <a:r>
              <a:rPr lang="fr-FR" dirty="0" smtClean="0"/>
              <a:t>Lit climatisé</a:t>
            </a:r>
          </a:p>
          <a:p>
            <a:pPr lvl="1"/>
            <a:r>
              <a:rPr lang="fr-FR" dirty="0" smtClean="0"/>
              <a:t>Recherche du confort</a:t>
            </a:r>
            <a:endParaRPr lang="fr-FR" dirty="0"/>
          </a:p>
        </p:txBody>
      </p:sp>
      <p:pic>
        <p:nvPicPr>
          <p:cNvPr id="2050" name="Image 3" descr="C:\Documents and Settings\Akya\Bureau\Projet communication 1\images nico\Her-noise-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218" y="2643182"/>
            <a:ext cx="2140270" cy="3954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Image 4" descr="C:\Documents and Settings\Akya\Bureau\Projet communication 1\images nico\kuchofuku-air-conditioned-bed-jap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14290"/>
            <a:ext cx="3357586" cy="3472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Chambre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1783560"/>
            <a:ext cx="7772400" cy="4572000"/>
          </a:xfrm>
        </p:spPr>
        <p:txBody>
          <a:bodyPr/>
          <a:lstStyle/>
          <a:p>
            <a:r>
              <a:rPr lang="fr-FR" dirty="0" smtClean="0"/>
              <a:t>Cadre photo-numérique</a:t>
            </a:r>
          </a:p>
          <a:p>
            <a:pPr lvl="1"/>
            <a:r>
              <a:rPr lang="fr-FR" dirty="0" smtClean="0"/>
              <a:t>Large choix de photos</a:t>
            </a:r>
          </a:p>
          <a:p>
            <a:pPr lvl="1"/>
            <a:r>
              <a:rPr lang="fr-FR" dirty="0" smtClean="0"/>
              <a:t>Tableaux </a:t>
            </a:r>
          </a:p>
          <a:p>
            <a:pPr lvl="1"/>
            <a:r>
              <a:rPr lang="fr-FR" dirty="0" smtClean="0"/>
              <a:t>Photos programmables (date/heure)</a:t>
            </a:r>
          </a:p>
          <a:p>
            <a:pPr lvl="1"/>
            <a:endParaRPr lang="fr-FR" dirty="0"/>
          </a:p>
          <a:p>
            <a:r>
              <a:rPr lang="fr-FR" dirty="0" smtClean="0"/>
              <a:t>Lecteur haute définition</a:t>
            </a:r>
          </a:p>
          <a:p>
            <a:pPr lvl="1"/>
            <a:r>
              <a:rPr lang="fr-FR" dirty="0" smtClean="0"/>
              <a:t>Blu-ray</a:t>
            </a:r>
          </a:p>
        </p:txBody>
      </p:sp>
      <p:pic>
        <p:nvPicPr>
          <p:cNvPr id="3074" name="Image 5" descr="C:\Documents and Settings\Akya\Bureau\Projet communication 1\images nico\sony-digital-photo-fra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85728"/>
            <a:ext cx="3527537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Image 6" descr="C:\Documents and Settings\Akya\Bureau\Projet communication 1\images nico\66356-sony-blu-ray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4857760"/>
            <a:ext cx="1785950" cy="1776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ctrTitle"/>
          </p:nvPr>
        </p:nvSpPr>
        <p:spPr>
          <a:xfrm>
            <a:off x="571500" y="2786063"/>
            <a:ext cx="7772400" cy="1143000"/>
          </a:xfrm>
        </p:spPr>
        <p:txBody>
          <a:bodyPr/>
          <a:lstStyle/>
          <a:p>
            <a:r>
              <a:rPr lang="fr-FR" dirty="0" smtClean="0"/>
              <a:t>Le jardin, le garage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Jardin, Le Garage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2876" y="1783560"/>
            <a:ext cx="8929718" cy="4572000"/>
          </a:xfrm>
        </p:spPr>
        <p:txBody>
          <a:bodyPr/>
          <a:lstStyle/>
          <a:p>
            <a:r>
              <a:rPr lang="fr-FR" dirty="0" smtClean="0"/>
              <a:t>Garage paradoxe:</a:t>
            </a:r>
          </a:p>
          <a:p>
            <a:pPr lvl="1"/>
            <a:r>
              <a:rPr lang="fr-FR" dirty="0" smtClean="0"/>
              <a:t>Lieu où il y a le moins de technologies</a:t>
            </a:r>
          </a:p>
          <a:p>
            <a:pPr lvl="1"/>
            <a:r>
              <a:rPr lang="fr-FR" dirty="0" smtClean="0"/>
              <a:t>Lieu où les nouvelles idées des grosses sociétés se forment</a:t>
            </a:r>
          </a:p>
          <a:p>
            <a:endParaRPr lang="fr-FR" dirty="0"/>
          </a:p>
          <a:p>
            <a:r>
              <a:rPr lang="fr-FR" dirty="0" smtClean="0"/>
              <a:t>Jardin</a:t>
            </a:r>
          </a:p>
          <a:p>
            <a:pPr lvl="1"/>
            <a:r>
              <a:rPr lang="fr-FR" dirty="0" smtClean="0"/>
              <a:t>Eclairage autonome</a:t>
            </a:r>
          </a:p>
          <a:p>
            <a:pPr lvl="1"/>
            <a:r>
              <a:rPr lang="fr-FR" dirty="0" smtClean="0"/>
              <a:t>Eclairage d’ambiance (couleurs)</a:t>
            </a:r>
            <a:endParaRPr lang="fr-F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ctrTitle"/>
          </p:nvPr>
        </p:nvSpPr>
        <p:spPr>
          <a:xfrm>
            <a:off x="571500" y="2786063"/>
            <a:ext cx="7772400" cy="1143000"/>
          </a:xfrm>
        </p:spPr>
        <p:txBody>
          <a:bodyPr/>
          <a:lstStyle/>
          <a:p>
            <a:r>
              <a:rPr lang="fr-FR" dirty="0" smtClean="0"/>
              <a:t>Economies </a:t>
            </a:r>
            <a:r>
              <a:rPr lang="fr-FR" dirty="0" smtClean="0"/>
              <a:t>d’</a:t>
            </a:r>
            <a:r>
              <a:rPr lang="fr-FR" dirty="0" err="1" smtClean="0"/>
              <a:t>energies</a:t>
            </a:r>
            <a:endParaRPr lang="fr-FR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515352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Veille et extinction des appareils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5748" y="2643182"/>
            <a:ext cx="7772400" cy="4572000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L’importance de la mise en veille</a:t>
            </a:r>
          </a:p>
          <a:p>
            <a:pPr lvl="1"/>
            <a:r>
              <a:rPr lang="fr-FR" dirty="0" smtClean="0"/>
              <a:t>Systèmes existants</a:t>
            </a:r>
          </a:p>
          <a:p>
            <a:pPr lvl="1"/>
            <a:r>
              <a:rPr lang="fr-FR" dirty="0" smtClean="0"/>
              <a:t>Consommation électrique en veille</a:t>
            </a:r>
          </a:p>
          <a:p>
            <a:pPr lvl="1"/>
            <a:r>
              <a:rPr lang="fr-FR" dirty="0" smtClean="0"/>
              <a:t>Nécessite le débranchement total des appareils</a:t>
            </a:r>
            <a:endParaRPr lang="fr-FR" dirty="0"/>
          </a:p>
        </p:txBody>
      </p:sp>
      <p:pic>
        <p:nvPicPr>
          <p:cNvPr id="4098" name="Image 7" descr="C:\Documents and Settings\Akya\Bureau\Projet communication 1\images nico\hbt100f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1714488"/>
            <a:ext cx="2705105" cy="2338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470" y="57148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fr-FR" dirty="0"/>
              <a:t>Développement durable, </a:t>
            </a:r>
            <a:r>
              <a:rPr lang="fr-FR" dirty="0" smtClean="0"/>
              <a:t>maison «écolo»</a:t>
            </a:r>
            <a:r>
              <a:rPr lang="fr-FR" b="1" dirty="0"/>
              <a:t/>
            </a:r>
            <a:br>
              <a:rPr lang="fr-FR" b="1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0062" y="1783560"/>
            <a:ext cx="7772400" cy="4572000"/>
          </a:xfrm>
        </p:spPr>
        <p:txBody>
          <a:bodyPr/>
          <a:lstStyle/>
          <a:p>
            <a:r>
              <a:rPr lang="fr-FR" dirty="0" smtClean="0"/>
              <a:t>Sujet important du XXI</a:t>
            </a:r>
            <a:r>
              <a:rPr lang="fr-FR" baseline="30000" dirty="0" smtClean="0"/>
              <a:t>ème</a:t>
            </a:r>
            <a:r>
              <a:rPr lang="fr-FR" dirty="0" smtClean="0"/>
              <a:t> siècle</a:t>
            </a:r>
          </a:p>
          <a:p>
            <a:pPr lvl="1"/>
            <a:r>
              <a:rPr lang="fr-FR" dirty="0" smtClean="0"/>
              <a:t>Architectes et ingénieurs</a:t>
            </a:r>
          </a:p>
          <a:p>
            <a:pPr lvl="1"/>
            <a:r>
              <a:rPr lang="fr-FR" dirty="0" smtClean="0"/>
              <a:t>Intérêts:</a:t>
            </a:r>
          </a:p>
          <a:p>
            <a:pPr lvl="2"/>
            <a:r>
              <a:rPr lang="fr-FR" dirty="0" smtClean="0"/>
              <a:t>Gain d’énergie</a:t>
            </a:r>
          </a:p>
          <a:p>
            <a:pPr lvl="2"/>
            <a:r>
              <a:rPr lang="fr-FR" dirty="0" smtClean="0"/>
              <a:t>Gain d’argent</a:t>
            </a:r>
          </a:p>
          <a:p>
            <a:pPr lvl="2"/>
            <a:r>
              <a:rPr lang="fr-FR" dirty="0" smtClean="0"/>
              <a:t>Préservation de l’environnement</a:t>
            </a:r>
          </a:p>
        </p:txBody>
      </p:sp>
      <p:pic>
        <p:nvPicPr>
          <p:cNvPr id="5122" name="Image 8" descr="C:\Documents and Settings\Akya\Bureau\Projet communication 1\images nico\ecolog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4357694"/>
            <a:ext cx="2516691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512064"/>
            <a:ext cx="7772400" cy="914400"/>
          </a:xfrm>
        </p:spPr>
        <p:txBody>
          <a:bodyPr/>
          <a:lstStyle/>
          <a:p>
            <a:r>
              <a:rPr lang="fr-FR" dirty="0" smtClean="0"/>
              <a:t>Les Solutions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5720" y="1500174"/>
            <a:ext cx="7772400" cy="4572000"/>
          </a:xfrm>
        </p:spPr>
        <p:txBody>
          <a:bodyPr/>
          <a:lstStyle/>
          <a:p>
            <a:r>
              <a:rPr lang="fr-FR" dirty="0" smtClean="0"/>
              <a:t>Panneaux solaires</a:t>
            </a:r>
          </a:p>
          <a:p>
            <a:pPr lvl="1"/>
            <a:r>
              <a:rPr lang="fr-FR" dirty="0" smtClean="0"/>
              <a:t>De plus en plus courant</a:t>
            </a:r>
          </a:p>
          <a:p>
            <a:pPr lvl="1"/>
            <a:r>
              <a:rPr lang="fr-FR" dirty="0" smtClean="0"/>
              <a:t>Avantages économiques</a:t>
            </a:r>
          </a:p>
          <a:p>
            <a:pPr lvl="1"/>
            <a:r>
              <a:rPr lang="fr-FR" dirty="0" smtClean="0"/>
              <a:t>Possibilités de revendre l’électricité en surplus</a:t>
            </a:r>
          </a:p>
          <a:p>
            <a:pPr lvl="1">
              <a:buNone/>
            </a:pPr>
            <a:endParaRPr lang="fr-FR" dirty="0" smtClean="0"/>
          </a:p>
          <a:p>
            <a:r>
              <a:rPr lang="fr-FR" dirty="0" smtClean="0"/>
              <a:t>Les toilettes « sèches »</a:t>
            </a:r>
          </a:p>
          <a:p>
            <a:pPr lvl="1"/>
            <a:r>
              <a:rPr lang="fr-FR" dirty="0" smtClean="0"/>
              <a:t>Propres mais moindre confort</a:t>
            </a:r>
          </a:p>
          <a:p>
            <a:pPr lvl="1"/>
            <a:r>
              <a:rPr lang="fr-FR" dirty="0" smtClean="0"/>
              <a:t>Production de composte</a:t>
            </a:r>
          </a:p>
          <a:p>
            <a:pPr lvl="1"/>
            <a:r>
              <a:rPr lang="fr-FR" dirty="0" smtClean="0"/>
              <a:t>Pas de gâchis d’eau</a:t>
            </a:r>
            <a:endParaRPr lang="fr-FR" dirty="0"/>
          </a:p>
        </p:txBody>
      </p:sp>
      <p:pic>
        <p:nvPicPr>
          <p:cNvPr id="6146" name="Image 9" descr="C:\Documents and Settings\Akya\Bureau\Projet communication 1\images nico\panneaux-solaire-integ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357166"/>
            <a:ext cx="3359172" cy="2278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Image 13" descr="C:\Documents and Settings\Akya\Bureau\Projet communication 1\images nico\hardypeti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4071942"/>
            <a:ext cx="319218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4376" y="512064"/>
            <a:ext cx="7772400" cy="914400"/>
          </a:xfrm>
        </p:spPr>
        <p:txBody>
          <a:bodyPr/>
          <a:lstStyle/>
          <a:p>
            <a:r>
              <a:rPr lang="fr-FR" dirty="0" smtClean="0"/>
              <a:t>Les Solutions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1406" y="1571612"/>
            <a:ext cx="7772400" cy="4572000"/>
          </a:xfrm>
        </p:spPr>
        <p:txBody>
          <a:bodyPr/>
          <a:lstStyle/>
          <a:p>
            <a:r>
              <a:rPr lang="fr-FR" dirty="0" smtClean="0"/>
              <a:t>Recyclage des eaux de pluies</a:t>
            </a:r>
          </a:p>
          <a:p>
            <a:pPr lvl="1"/>
            <a:r>
              <a:rPr lang="fr-FR" dirty="0" smtClean="0"/>
              <a:t>L’eau des toilettes à t - elle besoin d’</a:t>
            </a:r>
            <a:r>
              <a:rPr lang="fr-FR" dirty="0"/>
              <a:t>ê</a:t>
            </a:r>
            <a:r>
              <a:rPr lang="fr-FR" dirty="0" smtClean="0"/>
              <a:t>tre traitée et d’</a:t>
            </a:r>
            <a:r>
              <a:rPr lang="fr-FR" dirty="0"/>
              <a:t>ê</a:t>
            </a:r>
            <a:r>
              <a:rPr lang="fr-FR" dirty="0" smtClean="0"/>
              <a:t>tre potable ?</a:t>
            </a:r>
          </a:p>
          <a:p>
            <a:pPr lvl="1"/>
            <a:r>
              <a:rPr lang="fr-FR" dirty="0" smtClean="0"/>
              <a:t>Economie de l’eau</a:t>
            </a:r>
          </a:p>
          <a:p>
            <a:pPr lvl="1"/>
            <a:r>
              <a:rPr lang="fr-FR" dirty="0" smtClean="0"/>
              <a:t>Arroser son jardin</a:t>
            </a:r>
          </a:p>
          <a:p>
            <a:pPr lvl="1"/>
            <a:r>
              <a:rPr lang="fr-FR" dirty="0" smtClean="0"/>
              <a:t>Une eau douce pour le linge</a:t>
            </a:r>
            <a:endParaRPr lang="fr-FR" dirty="0"/>
          </a:p>
        </p:txBody>
      </p:sp>
      <p:pic>
        <p:nvPicPr>
          <p:cNvPr id="7170" name="Image 11" descr="C:\Documents and Settings\Akya\Bureau\Projet communication 1\images nico\recuperation_eau_de_pluie_04_fonctionnement_recuperation_eau_de_plu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2643182"/>
            <a:ext cx="3033715" cy="394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512064"/>
            <a:ext cx="7772400" cy="914400"/>
          </a:xfrm>
        </p:spPr>
        <p:txBody>
          <a:bodyPr/>
          <a:lstStyle/>
          <a:p>
            <a:r>
              <a:rPr lang="fr-FR" dirty="0" smtClean="0"/>
              <a:t>Les Solutions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71470" y="1357298"/>
            <a:ext cx="9286940" cy="4572000"/>
          </a:xfrm>
        </p:spPr>
        <p:txBody>
          <a:bodyPr/>
          <a:lstStyle/>
          <a:p>
            <a:r>
              <a:rPr lang="fr-FR" dirty="0" smtClean="0"/>
              <a:t>La pompe à chaleur</a:t>
            </a:r>
          </a:p>
          <a:p>
            <a:pPr lvl="1"/>
            <a:r>
              <a:rPr lang="fr-FR" dirty="0" smtClean="0"/>
              <a:t>Chaleur prélevée du sol, réchauffée par la pluie et le soleil</a:t>
            </a:r>
          </a:p>
          <a:p>
            <a:pPr lvl="1"/>
            <a:r>
              <a:rPr lang="fr-FR" dirty="0" smtClean="0"/>
              <a:t>Pour  </a:t>
            </a:r>
            <a:r>
              <a:rPr lang="fr-FR" b="1" dirty="0" smtClean="0"/>
              <a:t>1kW</a:t>
            </a:r>
            <a:r>
              <a:rPr lang="fr-FR" dirty="0" smtClean="0"/>
              <a:t> de la pompe électrique consommé,</a:t>
            </a:r>
            <a:r>
              <a:rPr lang="fr-FR" b="1" dirty="0" smtClean="0"/>
              <a:t>4.5kW </a:t>
            </a:r>
            <a:r>
              <a:rPr lang="fr-FR" dirty="0" smtClean="0"/>
              <a:t>restitué</a:t>
            </a:r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pic>
        <p:nvPicPr>
          <p:cNvPr id="8194" name="Picture 2" descr="C:\Documents and Settings\Akya\Bureau\Cours Efrei L2\Projet communication 1\images nico\schema-pompe-a-chaleu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050808"/>
            <a:ext cx="5214974" cy="353575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488" y="714356"/>
            <a:ext cx="7772400" cy="914400"/>
          </a:xfrm>
        </p:spPr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14348" y="164305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Des innovations technologiques qui changent nos modes de vies:</a:t>
            </a:r>
          </a:p>
          <a:p>
            <a:pPr lvl="1"/>
            <a:r>
              <a:rPr lang="fr-FR" dirty="0" smtClean="0"/>
              <a:t>Confort</a:t>
            </a:r>
          </a:p>
          <a:p>
            <a:pPr lvl="1"/>
            <a:r>
              <a:rPr lang="fr-FR" dirty="0" smtClean="0"/>
              <a:t>Intellectuel</a:t>
            </a:r>
          </a:p>
          <a:p>
            <a:pPr lvl="1"/>
            <a:r>
              <a:rPr lang="fr-FR" dirty="0" smtClean="0"/>
              <a:t>Ecologique</a:t>
            </a:r>
          </a:p>
          <a:p>
            <a:pPr lvl="1"/>
            <a:r>
              <a:rPr lang="fr-FR" dirty="0" smtClean="0"/>
              <a:t>Hygiènes de vie</a:t>
            </a:r>
          </a:p>
          <a:p>
            <a:pPr lvl="1"/>
            <a:r>
              <a:rPr lang="fr-FR" dirty="0" smtClean="0"/>
              <a:t>Sécurité</a:t>
            </a:r>
          </a:p>
          <a:p>
            <a:pPr lvl="1">
              <a:buNone/>
            </a:pPr>
            <a:endParaRPr lang="fr-FR" dirty="0" smtClean="0"/>
          </a:p>
          <a:p>
            <a:r>
              <a:rPr lang="fr-FR" dirty="0" smtClean="0"/>
              <a:t>Sujet complet qui nous a permis d’aborder différents thèmes de l’actualités.</a:t>
            </a:r>
          </a:p>
          <a:p>
            <a:pPr lvl="1"/>
            <a:endParaRPr lang="fr-F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étro">
  <a:themeElements>
    <a:clrScheme name="Mé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é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é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67</TotalTime>
  <Words>626</Words>
  <PresentationFormat>Affichage à l'écran (4:3)</PresentationFormat>
  <Paragraphs>292</Paragraphs>
  <Slides>39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39</vt:i4>
      </vt:variant>
    </vt:vector>
  </HeadingPairs>
  <TitlesOfParts>
    <vt:vector size="40" baseType="lpstr">
      <vt:lpstr>Métro</vt:lpstr>
      <vt:lpstr>Diapositive 1</vt:lpstr>
      <vt:lpstr>Le Couloir</vt:lpstr>
      <vt:lpstr>Le Salon</vt:lpstr>
      <vt:lpstr>Le Sofa Musical</vt:lpstr>
      <vt:lpstr>Marque-pages</vt:lpstr>
      <vt:lpstr>Ça brule!</vt:lpstr>
      <vt:lpstr>What time is it?</vt:lpstr>
      <vt:lpstr>Store lumineux</vt:lpstr>
      <vt:lpstr>Nostalgique ?</vt:lpstr>
      <vt:lpstr>Le Rangement collé</vt:lpstr>
      <vt:lpstr>Salle de bain</vt:lpstr>
      <vt:lpstr>Mon beau miroir</vt:lpstr>
      <vt:lpstr>Au soleil toute l’année</vt:lpstr>
      <vt:lpstr>Robinet intelligent?</vt:lpstr>
      <vt:lpstr>La cuisine</vt:lpstr>
      <vt:lpstr>Meubles</vt:lpstr>
      <vt:lpstr>Plaques chauffantes</vt:lpstr>
      <vt:lpstr>SafetyFirst</vt:lpstr>
      <vt:lpstr>Les appareils</vt:lpstr>
      <vt:lpstr>Les appareils</vt:lpstr>
      <vt:lpstr>Les accessoires</vt:lpstr>
      <vt:lpstr>Les accessoires</vt:lpstr>
      <vt:lpstr>Les toilettes</vt:lpstr>
      <vt:lpstr>Le confort</vt:lpstr>
      <vt:lpstr>Le confort</vt:lpstr>
      <vt:lpstr>Le confort</vt:lpstr>
      <vt:lpstr>La chambre</vt:lpstr>
      <vt:lpstr> Chambre</vt:lpstr>
      <vt:lpstr>Chambre</vt:lpstr>
      <vt:lpstr>Chambre</vt:lpstr>
      <vt:lpstr>Le jardin, le garage</vt:lpstr>
      <vt:lpstr>Le Jardin, Le Garage</vt:lpstr>
      <vt:lpstr>Economies d’energies</vt:lpstr>
      <vt:lpstr>Veille et extinction des appareils </vt:lpstr>
      <vt:lpstr>Développement durable, maison «écolo» </vt:lpstr>
      <vt:lpstr>Les Solutions</vt:lpstr>
      <vt:lpstr>Les Solutions</vt:lpstr>
      <vt:lpstr>Les Solutions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cp:lastModifiedBy>Tom</cp:lastModifiedBy>
  <cp:revision>14</cp:revision>
  <dcterms:modified xsi:type="dcterms:W3CDTF">2008-12-10T07:48:36Z</dcterms:modified>
</cp:coreProperties>
</file>