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73" r:id="rId3"/>
    <p:sldId id="258" r:id="rId4"/>
    <p:sldId id="262" r:id="rId5"/>
    <p:sldId id="271" r:id="rId6"/>
    <p:sldId id="272" r:id="rId7"/>
    <p:sldId id="269" r:id="rId8"/>
    <p:sldId id="261" r:id="rId9"/>
    <p:sldId id="267" r:id="rId10"/>
    <p:sldId id="263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291D"/>
    <a:srgbClr val="4421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9" autoAdjust="0"/>
    <p:restoredTop sz="86383" autoAdjust="0"/>
  </p:normalViewPr>
  <p:slideViewPr>
    <p:cSldViewPr>
      <p:cViewPr>
        <p:scale>
          <a:sx n="71" d="100"/>
          <a:sy n="71" d="100"/>
        </p:scale>
        <p:origin x="-46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468D52C-E47C-46B8-A753-BC83888F0745}" type="datetimeFigureOut">
              <a:rPr lang="fr-FR" smtClean="0"/>
              <a:pPr/>
              <a:t>07/12/2011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232E52F-0B94-4345-BFCA-AF623B5E1A58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C:\Users\Florian\Desktop\Comm\La%20vague%20-%20Extrait%202.avi" TargetMode="External"/><Relationship Id="rId1" Type="http://schemas.openxmlformats.org/officeDocument/2006/relationships/video" Target="file:///C:\Users\Florian\Desktop\Comm\La%20vague%20-%20Extrait%201.avi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Florian\Desktop\Comm\Funny_games_us-1.avi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6" descr="Les Secrets de la Mer Rouge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5652120" y="347524"/>
            <a:ext cx="3179638" cy="4737660"/>
          </a:xfrm>
        </p:spPr>
      </p:pic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15616" y="404664"/>
            <a:ext cx="4032448" cy="5040560"/>
          </a:xfrm>
        </p:spPr>
        <p:txBody>
          <a:bodyPr>
            <a:normAutofit/>
          </a:bodyPr>
          <a:lstStyle/>
          <a:p>
            <a:pPr marL="274638" indent="-4763"/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PROJET: </a:t>
            </a:r>
            <a:br>
              <a:rPr lang="fr-FR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fr-FR" dirty="0" smtClean="0">
                <a:solidFill>
                  <a:srgbClr val="53291D"/>
                </a:solidFill>
              </a:rPr>
              <a:t/>
            </a:r>
            <a:br>
              <a:rPr lang="fr-FR" dirty="0" smtClean="0">
                <a:solidFill>
                  <a:srgbClr val="53291D"/>
                </a:solidFill>
              </a:rPr>
            </a:br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LE MAL ET L’AUTORITE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1043608" y="5373216"/>
            <a:ext cx="81003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Présenté par </a:t>
            </a:r>
          </a:p>
          <a:p>
            <a:pPr algn="ctr"/>
            <a:r>
              <a:rPr lang="fr-FR" sz="2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/>
              </a:rPr>
              <a:t>F. ARBESSIER, J. GASTAUD, F. LEPOT et W.LESAGE</a:t>
            </a:r>
            <a:endParaRPr lang="fr-FR" sz="2600" dirty="0">
              <a:latin typeface="Gill sans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fr-FR" dirty="0" smtClean="0"/>
          </a:p>
          <a:p>
            <a:pPr marL="82296" indent="0">
              <a:buNone/>
            </a:pPr>
            <a:r>
              <a:rPr lang="fr-FR" dirty="0" smtClean="0"/>
              <a:t>« L’autorité contraint à l’obéissance, mais la raison y persuade »</a:t>
            </a:r>
          </a:p>
          <a:p>
            <a:pPr marL="82296" indent="0" algn="r">
              <a:buNone/>
            </a:pPr>
            <a:r>
              <a:rPr lang="fr-FR" sz="2800" i="1" dirty="0" smtClean="0"/>
              <a:t>Cardinal de Richelieu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333287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340768"/>
            <a:ext cx="7890080" cy="4907632"/>
          </a:xfrm>
        </p:spPr>
        <p:txBody>
          <a:bodyPr>
            <a:normAutofit fontScale="77500" lnSpcReduction="20000"/>
          </a:bodyPr>
          <a:lstStyle/>
          <a:p>
            <a:pPr marL="0" indent="447675">
              <a:buNone/>
            </a:pPr>
            <a:r>
              <a:rPr lang="fr-FR" sz="3500" i="1" dirty="0" smtClean="0"/>
              <a:t>« </a:t>
            </a:r>
            <a:r>
              <a:rPr lang="fr-FR" sz="2600" i="1" dirty="0" smtClean="0"/>
              <a:t>Celui qui exécute de bonne grâce les ordres échappe au coté pénible de la soumission : faire ce qui nous rebute</a:t>
            </a:r>
            <a:r>
              <a:rPr lang="fr-FR" sz="3500" i="1" dirty="0" smtClean="0"/>
              <a:t>»</a:t>
            </a:r>
          </a:p>
          <a:p>
            <a:pPr marL="571500" indent="-571500" algn="r">
              <a:lnSpc>
                <a:spcPct val="150000"/>
              </a:lnSpc>
              <a:buNone/>
            </a:pPr>
            <a:r>
              <a:rPr lang="fr-FR" sz="2000" dirty="0" smtClean="0"/>
              <a:t>Sénèque</a:t>
            </a:r>
            <a:endParaRPr lang="fr-FR" dirty="0" smtClean="0"/>
          </a:p>
          <a:p>
            <a:pPr marL="906463" indent="-571500">
              <a:lnSpc>
                <a:spcPct val="150000"/>
              </a:lnSpc>
              <a:buFont typeface="+mj-lt"/>
              <a:buAutoNum type="romanUcPeriod"/>
            </a:pPr>
            <a:r>
              <a:rPr lang="fr-FR" dirty="0" smtClean="0"/>
              <a:t>L’AUTEUR :  Stanley </a:t>
            </a:r>
            <a:r>
              <a:rPr lang="fr-FR" dirty="0" smtClean="0"/>
              <a:t>MILGRAM</a:t>
            </a:r>
          </a:p>
          <a:p>
            <a:pPr marL="906463" indent="-571500">
              <a:lnSpc>
                <a:spcPct val="200000"/>
              </a:lnSpc>
              <a:buFont typeface="+mj-lt"/>
              <a:buAutoNum type="romanUcPeriod"/>
            </a:pPr>
            <a:r>
              <a:rPr lang="fr-FR" dirty="0" smtClean="0"/>
              <a:t>L’EXPERIENCE</a:t>
            </a:r>
          </a:p>
          <a:p>
            <a:pPr marL="906463" indent="-571500">
              <a:lnSpc>
                <a:spcPct val="200000"/>
              </a:lnSpc>
              <a:buFont typeface="+mj-lt"/>
              <a:buAutoNum type="romanUcPeriod"/>
            </a:pPr>
            <a:r>
              <a:rPr lang="fr-FR" dirty="0" smtClean="0"/>
              <a:t>ILLUSTRATIONS </a:t>
            </a:r>
            <a:r>
              <a:rPr lang="fr-FR" dirty="0" smtClean="0"/>
              <a:t>AU CINEMA</a:t>
            </a:r>
          </a:p>
          <a:p>
            <a:pPr marL="906463" indent="-571500">
              <a:lnSpc>
                <a:spcPct val="200000"/>
              </a:lnSpc>
              <a:buFont typeface="+mj-lt"/>
              <a:buAutoNum type="romanUcPeriod"/>
            </a:pPr>
            <a:r>
              <a:rPr lang="fr-FR" dirty="0" smtClean="0"/>
              <a:t>L’ANALYSE DU LIVRE</a:t>
            </a:r>
          </a:p>
          <a:p>
            <a:pPr marL="906463" indent="-571500">
              <a:lnSpc>
                <a:spcPct val="200000"/>
              </a:lnSpc>
              <a:buFont typeface="+mj-lt"/>
              <a:buAutoNum type="romanUcPeriod"/>
            </a:pPr>
            <a:r>
              <a:rPr lang="fr-FR" dirty="0" smtClean="0"/>
              <a:t>LA SOUMISSION EN IMAGE</a:t>
            </a:r>
          </a:p>
          <a:p>
            <a:pPr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1143000"/>
          </a:xfrm>
        </p:spPr>
        <p:txBody>
          <a:bodyPr>
            <a:normAutofit/>
          </a:bodyPr>
          <a:lstStyle/>
          <a:p>
            <a:pPr marL="447675" indent="-447675">
              <a:buClr>
                <a:schemeClr val="accent1">
                  <a:lumMod val="75000"/>
                </a:schemeClr>
              </a:buClr>
              <a:buFont typeface="+mj-lt"/>
              <a:buAutoNum type="romanUcPeriod"/>
            </a:pPr>
            <a:r>
              <a:rPr lang="fr-FR" sz="3100" dirty="0" smtClean="0"/>
              <a:t>L’AUTEUR: Stanley MILGRAM(1933-1984)</a:t>
            </a:r>
            <a:endParaRPr lang="fr-FR" sz="31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1475656" y="1412776"/>
            <a:ext cx="7168840" cy="4800600"/>
          </a:xfrm>
        </p:spPr>
        <p:txBody>
          <a:bodyPr>
            <a:normAutofit/>
          </a:bodyPr>
          <a:lstStyle/>
          <a:p>
            <a:r>
              <a:rPr lang="fr-FR" sz="2000" dirty="0" smtClean="0"/>
              <a:t>Un</a:t>
            </a:r>
            <a:r>
              <a:rPr lang="fr-FR" sz="2000" baseline="0" dirty="0" smtClean="0"/>
              <a:t> des plus importants p</a:t>
            </a:r>
            <a:r>
              <a:rPr lang="fr-FR" sz="2000" dirty="0" smtClean="0"/>
              <a:t>sychologue</a:t>
            </a:r>
            <a:r>
              <a:rPr lang="fr-FR" sz="2000" baseline="0" dirty="0" smtClean="0"/>
              <a:t>s </a:t>
            </a:r>
          </a:p>
          <a:p>
            <a:pPr marL="82296" indent="0">
              <a:buNone/>
            </a:pPr>
            <a:r>
              <a:rPr lang="fr-FR" sz="2000" baseline="0" dirty="0" smtClean="0"/>
              <a:t>du XXe siècle.</a:t>
            </a:r>
          </a:p>
          <a:p>
            <a:endParaRPr lang="fr-FR" sz="2000" baseline="0" dirty="0" smtClean="0"/>
          </a:p>
          <a:p>
            <a:r>
              <a:rPr lang="fr-FR" sz="2000" dirty="0" smtClean="0"/>
              <a:t>Va vivre la Seconde Guerre Mondiale</a:t>
            </a:r>
          </a:p>
          <a:p>
            <a:endParaRPr lang="fr-FR" sz="2000" baseline="0" dirty="0" smtClean="0"/>
          </a:p>
          <a:p>
            <a:r>
              <a:rPr lang="fr-FR" sz="2000" baseline="0" dirty="0" smtClean="0"/>
              <a:t>Diplômé de Science Politique à New York</a:t>
            </a:r>
          </a:p>
          <a:p>
            <a:endParaRPr lang="fr-FR" sz="2000" baseline="0" dirty="0" smtClean="0"/>
          </a:p>
          <a:p>
            <a:r>
              <a:rPr lang="fr-FR" sz="2000" baseline="0" dirty="0" smtClean="0"/>
              <a:t>S’inscrit à Harvard pour étudier la psychologie sociale</a:t>
            </a:r>
          </a:p>
          <a:p>
            <a:endParaRPr lang="fr-FR" sz="2000" baseline="0" dirty="0" smtClean="0"/>
          </a:p>
          <a:p>
            <a:r>
              <a:rPr lang="fr-FR" sz="2000" dirty="0" smtClean="0"/>
              <a:t>Deux expériences connues :</a:t>
            </a:r>
          </a:p>
          <a:p>
            <a:pPr lvl="1"/>
            <a:r>
              <a:rPr lang="fr-FR" sz="1600" dirty="0" smtClean="0"/>
              <a:t>L’étude du petit monde : Six degrés de séparation</a:t>
            </a:r>
          </a:p>
          <a:p>
            <a:pPr lvl="1"/>
            <a:r>
              <a:rPr lang="fr-FR" sz="1600" dirty="0" smtClean="0"/>
              <a:t>L’expérience de Milgram</a:t>
            </a:r>
          </a:p>
          <a:p>
            <a:pPr marL="402336" lvl="1" indent="0">
              <a:buFont typeface="+mj-lt"/>
              <a:buNone/>
            </a:pPr>
            <a:endParaRPr lang="fr-FR" sz="16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340768"/>
            <a:ext cx="2160240" cy="2033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1143000"/>
          </a:xfrm>
        </p:spPr>
        <p:txBody>
          <a:bodyPr>
            <a:norm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fr-FR" sz="3200" dirty="0" smtClean="0"/>
              <a:t>II.  L’EXPERIENCE :</a:t>
            </a:r>
            <a:endParaRPr lang="fr-FR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1403648" y="1988840"/>
            <a:ext cx="7168840" cy="4259560"/>
          </a:xfrm>
        </p:spPr>
        <p:txBody>
          <a:bodyPr>
            <a:normAutofit/>
          </a:bodyPr>
          <a:lstStyle/>
          <a:p>
            <a:endParaRPr lang="fr-FR" sz="1800" dirty="0" smtClean="0"/>
          </a:p>
          <a:p>
            <a:r>
              <a:rPr lang="fr-FR" sz="1800" dirty="0" smtClean="0"/>
              <a:t>3 participants :</a:t>
            </a:r>
          </a:p>
          <a:p>
            <a:pPr lvl="1"/>
            <a:r>
              <a:rPr lang="fr-FR" sz="1200" dirty="0" smtClean="0"/>
              <a:t>L’examinateur €</a:t>
            </a:r>
          </a:p>
          <a:p>
            <a:pPr lvl="1"/>
            <a:r>
              <a:rPr lang="fr-FR" sz="1200" dirty="0" smtClean="0"/>
              <a:t>L’élève (A)</a:t>
            </a:r>
          </a:p>
          <a:p>
            <a:pPr lvl="1"/>
            <a:r>
              <a:rPr lang="fr-FR" sz="1200" dirty="0" smtClean="0"/>
              <a:t>Sujet (S)</a:t>
            </a:r>
          </a:p>
          <a:p>
            <a:pPr lvl="1"/>
            <a:endParaRPr lang="fr-FR" sz="1200" dirty="0"/>
          </a:p>
          <a:p>
            <a:r>
              <a:rPr lang="fr-FR" sz="1800" dirty="0" smtClean="0"/>
              <a:t>L’élève apprend une suite de mots jumelés.</a:t>
            </a:r>
          </a:p>
          <a:p>
            <a:endParaRPr lang="fr-FR" sz="1600" dirty="0" smtClean="0"/>
          </a:p>
          <a:p>
            <a:r>
              <a:rPr lang="fr-FR" sz="1800" dirty="0" smtClean="0"/>
              <a:t>Le sujet teste l’élève.</a:t>
            </a:r>
            <a:endParaRPr lang="fr-FR" sz="1800" dirty="0" smtClean="0">
              <a:effectLst/>
            </a:endParaRPr>
          </a:p>
          <a:p>
            <a:endParaRPr lang="fr-FR" sz="1800" dirty="0" smtClean="0"/>
          </a:p>
          <a:p>
            <a:r>
              <a:rPr lang="fr-FR" sz="1800" dirty="0" smtClean="0"/>
              <a:t>L’élève est puni en cas d’erreur (de manière factice).</a:t>
            </a:r>
          </a:p>
          <a:p>
            <a:endParaRPr lang="fr-FR" sz="1800" dirty="0"/>
          </a:p>
          <a:p>
            <a:r>
              <a:rPr lang="fr-FR" sz="1800" dirty="0" smtClean="0"/>
              <a:t>But : Evaluer l’instant où le sujet désobéit à l’autorité.</a:t>
            </a:r>
          </a:p>
          <a:p>
            <a:pPr marL="356616" lvl="1" indent="0">
              <a:buNone/>
            </a:pPr>
            <a:endParaRPr lang="fr-FR" sz="18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052736"/>
            <a:ext cx="1930537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971600" y="1052736"/>
            <a:ext cx="81724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Tx/>
              <a:buFont typeface="+mj-lt"/>
              <a:buAutoNum type="arabicPeriod"/>
              <a:tabLst/>
              <a:defRPr/>
            </a:pPr>
            <a:r>
              <a:rPr lang="fr-FR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Description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9636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1143000"/>
          </a:xfrm>
        </p:spPr>
        <p:txBody>
          <a:bodyPr>
            <a:normAutofit/>
          </a:bodyPr>
          <a:lstStyle/>
          <a:p>
            <a:pPr marL="514350" indent="-514350">
              <a:buClr>
                <a:schemeClr val="accent1">
                  <a:lumMod val="75000"/>
                </a:schemeClr>
              </a:buClr>
              <a:buFont typeface="+mj-lt"/>
              <a:buAutoNum type="arabicPeriod" startAt="2"/>
            </a:pPr>
            <a:r>
              <a:rPr lang="fr-FR" sz="3200" dirty="0" smtClean="0"/>
              <a:t>Variantes et résultats </a:t>
            </a:r>
            <a:endParaRPr lang="fr-FR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4294967295"/>
          </p:nvPr>
        </p:nvSpPr>
        <p:spPr>
          <a:xfrm>
            <a:off x="1435608" y="2060848"/>
            <a:ext cx="7168840" cy="4187552"/>
          </a:xfrm>
        </p:spPr>
        <p:txBody>
          <a:bodyPr>
            <a:normAutofit/>
          </a:bodyPr>
          <a:lstStyle/>
          <a:p>
            <a:r>
              <a:rPr lang="fr-FR" sz="2200" dirty="0" smtClean="0"/>
              <a:t>Expérience de base :</a:t>
            </a:r>
          </a:p>
          <a:p>
            <a:pPr lvl="1"/>
            <a:r>
              <a:rPr lang="fr-FR" sz="1400" dirty="0" smtClean="0"/>
              <a:t>62,5%</a:t>
            </a:r>
            <a:r>
              <a:rPr lang="fr-FR" sz="1400" baseline="0" dirty="0" smtClean="0"/>
              <a:t> des sujets ont infligé la tension maximale (450 V)</a:t>
            </a:r>
          </a:p>
          <a:p>
            <a:pPr lvl="1"/>
            <a:r>
              <a:rPr lang="fr-FR" sz="1400" baseline="0" dirty="0" smtClean="0"/>
              <a:t>Aucun ne s’est arrêté avant 135 V</a:t>
            </a:r>
          </a:p>
          <a:p>
            <a:pPr lvl="1"/>
            <a:r>
              <a:rPr lang="fr-FR" sz="1400" baseline="0" dirty="0" smtClean="0"/>
              <a:t>Moyenne des chocs maximaux : 360 V</a:t>
            </a:r>
          </a:p>
          <a:p>
            <a:pPr lvl="1"/>
            <a:endParaRPr lang="fr-FR" sz="1400" baseline="0" dirty="0" smtClean="0"/>
          </a:p>
          <a:p>
            <a:endParaRPr lang="fr-FR" sz="2200" dirty="0" smtClean="0"/>
          </a:p>
          <a:p>
            <a:r>
              <a:rPr lang="fr-FR" sz="2200" dirty="0" smtClean="0"/>
              <a:t>Nombreuses variantes</a:t>
            </a: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151752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 fontScale="90000"/>
          </a:bodyPr>
          <a:lstStyle/>
          <a:p>
            <a:pPr marL="857250" indent="-857250">
              <a:buFont typeface="+mj-lt"/>
              <a:buAutoNum type="romanUcPeriod" startAt="3"/>
            </a:pPr>
            <a:r>
              <a:rPr lang="fr-FR" dirty="0" smtClean="0"/>
              <a:t>ILLUSTRATIONS </a:t>
            </a:r>
            <a:r>
              <a:rPr lang="fr-FR" dirty="0" smtClean="0"/>
              <a:t>AU CINEMA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84784"/>
            <a:ext cx="2325892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7980">
            <a:off x="3535293" y="3153718"/>
            <a:ext cx="2379983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8" name="Image 7" descr="funnygam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77768">
            <a:off x="6375466" y="1339662"/>
            <a:ext cx="2294708" cy="3325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6779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857250" indent="-857250">
              <a:buClr>
                <a:schemeClr val="accent1">
                  <a:lumMod val="75000"/>
                </a:schemeClr>
              </a:buClr>
              <a:buFont typeface="+mj-lt"/>
              <a:buAutoNum type="romanUcPeriod" startAt="4"/>
            </a:pPr>
            <a:r>
              <a:rPr lang="fr-FR" dirty="0" smtClean="0"/>
              <a:t>ANALYSE DU LIVRE: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99592" y="1772816"/>
            <a:ext cx="8244408" cy="43924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/>
              <a:t>Des résultats qui varient selon les conditions.</a:t>
            </a:r>
          </a:p>
          <a:p>
            <a:pPr>
              <a:lnSpc>
                <a:spcPct val="150000"/>
              </a:lnSpc>
            </a:pPr>
            <a:endParaRPr lang="fr-FR" sz="2400" dirty="0" smtClean="0"/>
          </a:p>
          <a:p>
            <a:pPr>
              <a:lnSpc>
                <a:spcPct val="150000"/>
              </a:lnSpc>
            </a:pPr>
            <a:r>
              <a:rPr lang="fr-FR" sz="2400" dirty="0" smtClean="0"/>
              <a:t>Des facteurs importants.</a:t>
            </a:r>
          </a:p>
          <a:p>
            <a:pPr>
              <a:lnSpc>
                <a:spcPct val="150000"/>
              </a:lnSpc>
            </a:pPr>
            <a:endParaRPr lang="fr-FR" sz="2400" dirty="0" smtClean="0"/>
          </a:p>
          <a:p>
            <a:pPr>
              <a:lnSpc>
                <a:spcPct val="150000"/>
              </a:lnSpc>
            </a:pPr>
            <a:r>
              <a:rPr lang="fr-FR" sz="2400" dirty="0" smtClean="0"/>
              <a:t>Un besoin d’autorité.</a:t>
            </a:r>
          </a:p>
          <a:p>
            <a:pPr lvl="1">
              <a:buFont typeface="Wingdings" pitchFamily="2" charset="2"/>
              <a:buChar char="Ø"/>
            </a:pPr>
            <a:r>
              <a:rPr lang="fr-FR" sz="2000" dirty="0" smtClean="0"/>
              <a:t>Etat </a:t>
            </a:r>
            <a:r>
              <a:rPr lang="fr-FR" sz="2000" dirty="0" err="1" smtClean="0"/>
              <a:t>agentique</a:t>
            </a:r>
            <a:r>
              <a:rPr lang="fr-FR" sz="2000" dirty="0" smtClean="0"/>
              <a:t>.</a:t>
            </a:r>
          </a:p>
          <a:p>
            <a:pPr>
              <a:lnSpc>
                <a:spcPct val="150000"/>
              </a:lnSpc>
            </a:pPr>
            <a:endParaRPr lang="fr-FR" sz="2400" dirty="0" smtClean="0"/>
          </a:p>
          <a:p>
            <a:pPr>
              <a:lnSpc>
                <a:spcPct val="150000"/>
              </a:lnSpc>
              <a:buNone/>
            </a:pPr>
            <a:endParaRPr lang="fr-FR" sz="2400" dirty="0" smtClean="0"/>
          </a:p>
          <a:p>
            <a:pPr>
              <a:lnSpc>
                <a:spcPct val="150000"/>
              </a:lnSpc>
            </a:pPr>
            <a:endParaRPr lang="fr-FR" sz="2400" dirty="0" smtClean="0"/>
          </a:p>
        </p:txBody>
      </p:sp>
      <p:pic>
        <p:nvPicPr>
          <p:cNvPr id="4" name="La vague - Extrait 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1772816"/>
            <a:ext cx="9144000" cy="3887391"/>
          </a:xfrm>
          <a:prstGeom prst="rect">
            <a:avLst/>
          </a:prstGeom>
        </p:spPr>
      </p:pic>
      <p:pic>
        <p:nvPicPr>
          <p:cNvPr id="6" name="La vague - Extrait 2.avi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0" y="1772816"/>
            <a:ext cx="9144000" cy="38873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77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8260"/>
                            </p:stCondLst>
                            <p:childTnLst>
                              <p:par>
                                <p:cTn id="20" presetID="50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5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7540"/>
                            </p:stCondLst>
                            <p:childTnLst>
                              <p:par>
                                <p:cTn id="42" presetID="50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47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5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video>
              <p:cMediaNode>
                <p:cTn id="5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57250" indent="-857250">
              <a:buFont typeface="+mj-lt"/>
              <a:buAutoNum type="romanUcPeriod" startAt="5"/>
            </a:pPr>
            <a:r>
              <a:rPr lang="fr-FR" dirty="0" smtClean="0"/>
              <a:t>LA SOUMISSION EN IMAGE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40768"/>
            <a:ext cx="3672408" cy="2538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60032" y="1196752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Adolf Hitler à Dortmund, 1933</a:t>
            </a:r>
          </a:p>
          <a:p>
            <a:r>
              <a:rPr lang="fr-FR" dirty="0" smtClean="0"/>
              <a:t>Discours devant une foule de soldats Allemands</a:t>
            </a:r>
            <a:endParaRPr lang="fr-F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878" y="3845644"/>
            <a:ext cx="3816423" cy="2633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4" y="5815954"/>
            <a:ext cx="3826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/>
              <a:t>Full </a:t>
            </a:r>
            <a:r>
              <a:rPr lang="fr-FR" dirty="0" err="1" smtClean="0"/>
              <a:t>Metal</a:t>
            </a:r>
            <a:r>
              <a:rPr lang="fr-FR" dirty="0" smtClean="0"/>
              <a:t> Jacket</a:t>
            </a:r>
          </a:p>
          <a:p>
            <a:pPr algn="r"/>
            <a:r>
              <a:rPr lang="fr-FR" dirty="0" smtClean="0"/>
              <a:t>Scène de remontrance</a:t>
            </a:r>
            <a:endParaRPr lang="fr-FR" dirty="0"/>
          </a:p>
        </p:txBody>
      </p:sp>
      <p:pic>
        <p:nvPicPr>
          <p:cNvPr id="7" name="Funny_games_us-1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0" y="1268760"/>
            <a:ext cx="9144000" cy="510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95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34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3935"/>
                            </p:stCondLst>
                            <p:childTnLst>
                              <p:par>
                                <p:cTn id="14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9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rmAutofit/>
          </a:bodyPr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628800"/>
            <a:ext cx="7890080" cy="3672408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fr-FR" dirty="0" smtClean="0"/>
          </a:p>
          <a:p>
            <a:pPr lvl="1"/>
            <a:r>
              <a:rPr lang="fr-FR" i="1" dirty="0" smtClean="0"/>
              <a:t>Nos avis…</a:t>
            </a:r>
            <a:endParaRPr lang="fr-FR" i="1" dirty="0" smtClean="0"/>
          </a:p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832</TotalTime>
  <Words>213</Words>
  <Application>Microsoft Office PowerPoint</Application>
  <PresentationFormat>Affichage à l'écran (4:3)</PresentationFormat>
  <Paragraphs>67</Paragraphs>
  <Slides>10</Slides>
  <Notes>0</Notes>
  <HiddenSlides>0</HiddenSlides>
  <MMClips>3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Solstice</vt:lpstr>
      <vt:lpstr>PROJET:   LE MAL ET L’AUTORITE  </vt:lpstr>
      <vt:lpstr>Présentation PowerPoint</vt:lpstr>
      <vt:lpstr>Sommaire</vt:lpstr>
      <vt:lpstr>L’AUTEUR: Stanley MILGRAM(1933-1984)</vt:lpstr>
      <vt:lpstr>II.  L’EXPERIENCE :</vt:lpstr>
      <vt:lpstr>Variantes et résultats </vt:lpstr>
      <vt:lpstr>ILLUSTRATIONS AU CINEMA</vt:lpstr>
      <vt:lpstr>ANALYSE DU LIVRE:</vt:lpstr>
      <vt:lpstr>LA SOUMISSION EN IMAGE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L’auteur: Henri De MONFREID</dc:title>
  <dc:creator>Franck ARBESSIER</dc:creator>
  <cp:lastModifiedBy>Florian</cp:lastModifiedBy>
  <cp:revision>115</cp:revision>
  <dcterms:created xsi:type="dcterms:W3CDTF">2011-04-03T15:14:23Z</dcterms:created>
  <dcterms:modified xsi:type="dcterms:W3CDTF">2011-12-07T10:49:45Z</dcterms:modified>
</cp:coreProperties>
</file>