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1BC3B-5EA1-4194-862A-B4D993D2E120}" type="datetimeFigureOut">
              <a:rPr lang="fr-FR" smtClean="0"/>
              <a:t>25/02/2015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2D92F-D341-4536-BCAE-992F46A20A5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8442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12D92F-D341-4536-BCAE-992F46A20A5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9718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2/25/2015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89212" y="1263769"/>
            <a:ext cx="8915399" cy="2262781"/>
          </a:xfrm>
        </p:spPr>
        <p:txBody>
          <a:bodyPr/>
          <a:lstStyle/>
          <a:p>
            <a:pPr algn="ctr"/>
            <a:r>
              <a:rPr lang="fr-FR" dirty="0" smtClean="0"/>
              <a:t>Autour de l’Essai</a:t>
            </a:r>
            <a:br>
              <a:rPr lang="fr-FR" dirty="0" smtClean="0"/>
            </a:br>
            <a:r>
              <a:rPr lang="fr-FR" sz="3500" u="sng" dirty="0" smtClean="0"/>
              <a:t>Le Prince</a:t>
            </a:r>
            <a:r>
              <a:rPr lang="fr-FR" sz="3500" dirty="0" smtClean="0"/>
              <a:t>, Machiavel</a:t>
            </a:r>
            <a:endParaRPr lang="fr-FR" sz="3500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89211" y="4166560"/>
            <a:ext cx="8915399" cy="2415396"/>
          </a:xfrm>
        </p:spPr>
        <p:txBody>
          <a:bodyPr>
            <a:normAutofit/>
          </a:bodyPr>
          <a:lstStyle/>
          <a:p>
            <a:pPr algn="ctr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Dans le cadre du cours de Culture et Communication</a:t>
            </a:r>
          </a:p>
          <a:p>
            <a:pPr algn="ctr"/>
            <a:endParaRPr lang="fr-FR" dirty="0" smtClean="0"/>
          </a:p>
          <a:p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Sous la direction de M. Henri SOMA</a:t>
            </a:r>
          </a:p>
          <a:p>
            <a:pPr algn="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 </a:t>
            </a: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25/02/15</a:t>
            </a:r>
          </a:p>
          <a:p>
            <a:pPr algn="r"/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Alexandre GUEDJ</a:t>
            </a:r>
            <a:b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FR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Arthur GAUTIER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483" y="387579"/>
            <a:ext cx="2184127" cy="876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4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4000" dirty="0" smtClean="0"/>
              <a:t>« Il y a longtemps, dans une contrée lointaine … »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284453"/>
          </a:xfrm>
        </p:spPr>
        <p:txBody>
          <a:bodyPr>
            <a:normAutofit/>
          </a:bodyPr>
          <a:lstStyle/>
          <a:p>
            <a:r>
              <a:rPr lang="fr-FR" sz="2000" dirty="0" smtClean="0"/>
              <a:t>Machiavel : 1469 – 1527.</a:t>
            </a:r>
          </a:p>
          <a:p>
            <a:endParaRPr lang="fr-FR" sz="2000" dirty="0"/>
          </a:p>
          <a:p>
            <a:r>
              <a:rPr lang="fr-FR" sz="2000" dirty="0" smtClean="0"/>
              <a:t>Au XVI</a:t>
            </a:r>
            <a:r>
              <a:rPr lang="fr-FR" sz="2000" baseline="30000" dirty="0" smtClean="0"/>
              <a:t>ème</a:t>
            </a:r>
            <a:r>
              <a:rPr lang="fr-FR" sz="2000" dirty="0" smtClean="0"/>
              <a:t> siècle, l’Italie est complètement morcelée.</a:t>
            </a:r>
          </a:p>
          <a:p>
            <a:endParaRPr lang="fr-FR" sz="2000" dirty="0" smtClean="0"/>
          </a:p>
          <a:p>
            <a:r>
              <a:rPr lang="fr-FR" sz="2000" dirty="0" smtClean="0"/>
              <a:t>1512 : Exil de Florence suite au retour des Médicis.</a:t>
            </a:r>
          </a:p>
          <a:p>
            <a:endParaRPr lang="fr-FR" sz="2000" dirty="0" smtClean="0"/>
          </a:p>
          <a:p>
            <a:r>
              <a:rPr lang="fr-FR" sz="2000" dirty="0" smtClean="0"/>
              <a:t>1513 : </a:t>
            </a:r>
            <a:r>
              <a:rPr lang="fr-FR" sz="2000" u="sng" dirty="0" smtClean="0"/>
              <a:t>Le Prince</a:t>
            </a:r>
            <a:r>
              <a:rPr lang="fr-FR" sz="2000" dirty="0" smtClean="0"/>
              <a:t> (</a:t>
            </a:r>
            <a:r>
              <a:rPr lang="fr-FR" sz="2000" u="sng" dirty="0" smtClean="0"/>
              <a:t>De </a:t>
            </a:r>
            <a:r>
              <a:rPr lang="la-Latn" sz="2000" u="sng" dirty="0" smtClean="0"/>
              <a:t>Principatibus</a:t>
            </a:r>
            <a:r>
              <a:rPr lang="fr-FR" sz="2000" dirty="0" smtClean="0"/>
              <a:t>).</a:t>
            </a:r>
          </a:p>
          <a:p>
            <a:endParaRPr lang="fr-FR" sz="2000" dirty="0"/>
          </a:p>
          <a:p>
            <a:r>
              <a:rPr lang="fr-FR" sz="2000" dirty="0" smtClean="0"/>
              <a:t>1514 : Retour de Machiavel à Florence.</a:t>
            </a:r>
          </a:p>
          <a:p>
            <a:endParaRPr lang="fr-FR" sz="2000" dirty="0" smtClean="0"/>
          </a:p>
          <a:p>
            <a:pPr marL="0" indent="0">
              <a:buNone/>
            </a:pP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53485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Régner </a:t>
            </a:r>
            <a:r>
              <a:rPr lang="fr-FR" sz="3300" dirty="0"/>
              <a:t>p</a:t>
            </a:r>
            <a:r>
              <a:rPr lang="fr-FR" sz="3300" dirty="0" smtClean="0"/>
              <a:t>our les Nuls</a:t>
            </a:r>
            <a:endParaRPr lang="fr-FR" sz="33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000" dirty="0" smtClean="0"/>
              <a:t>Comment obtenir le pouvoir et le conserver.</a:t>
            </a:r>
          </a:p>
          <a:p>
            <a:endParaRPr lang="fr-FR" sz="2000" dirty="0" smtClean="0"/>
          </a:p>
          <a:p>
            <a:pPr lvl="1"/>
            <a:r>
              <a:rPr lang="fr-FR" sz="1800" dirty="0" smtClean="0"/>
              <a:t>Conquérir le pouvoir.</a:t>
            </a:r>
          </a:p>
          <a:p>
            <a:pPr lvl="1"/>
            <a:endParaRPr lang="fr-FR" sz="1800" dirty="0" smtClean="0"/>
          </a:p>
          <a:p>
            <a:pPr lvl="1"/>
            <a:r>
              <a:rPr lang="fr-FR" sz="1800" dirty="0" smtClean="0"/>
              <a:t>La question militaire.</a:t>
            </a:r>
          </a:p>
          <a:p>
            <a:pPr lvl="1"/>
            <a:endParaRPr lang="fr-FR" sz="1800" dirty="0" smtClean="0"/>
          </a:p>
          <a:p>
            <a:pPr lvl="1"/>
            <a:r>
              <a:rPr lang="fr-FR" sz="1800" dirty="0" smtClean="0"/>
              <a:t>Conserver le pouvoir.</a:t>
            </a:r>
          </a:p>
          <a:p>
            <a:pPr lvl="1"/>
            <a:endParaRPr lang="fr-FR" sz="1800" dirty="0" smtClean="0"/>
          </a:p>
          <a:p>
            <a:pPr lvl="1"/>
            <a:r>
              <a:rPr lang="fr-FR" sz="1800" dirty="0" smtClean="0"/>
              <a:t>Libérer et unifier l’Italie.</a:t>
            </a:r>
          </a:p>
          <a:p>
            <a:endParaRPr lang="fr-FR" sz="2000" dirty="0" smtClean="0"/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41758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Machiavélisme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01706"/>
          </a:xfrm>
        </p:spPr>
        <p:txBody>
          <a:bodyPr>
            <a:normAutofit/>
          </a:bodyPr>
          <a:lstStyle/>
          <a:p>
            <a:r>
              <a:rPr lang="fr-FR" sz="2000" dirty="0" smtClean="0"/>
              <a:t>Le </a:t>
            </a:r>
            <a:r>
              <a:rPr lang="fr-FR" sz="2000" dirty="0"/>
              <a:t>machiavélisme désigne </a:t>
            </a:r>
            <a:r>
              <a:rPr lang="fr-FR" sz="2000" dirty="0" smtClean="0"/>
              <a:t>une </a:t>
            </a:r>
            <a:r>
              <a:rPr lang="fr-FR" sz="2000" dirty="0"/>
              <a:t>conception de la politique prônant la conquête et la conservation du pouvoir par tous les moyens, y compris la manipulation</a:t>
            </a:r>
            <a:r>
              <a:rPr lang="fr-FR" sz="2000" dirty="0" smtClean="0"/>
              <a:t>.</a:t>
            </a:r>
          </a:p>
          <a:p>
            <a:endParaRPr lang="fr-FR" sz="2000" dirty="0" smtClean="0"/>
          </a:p>
          <a:p>
            <a:r>
              <a:rPr lang="fr-FR" sz="2000" dirty="0"/>
              <a:t>« La fin justifie les moyens. </a:t>
            </a:r>
            <a:r>
              <a:rPr lang="fr-FR" sz="2000" dirty="0" smtClean="0"/>
              <a:t>»</a:t>
            </a:r>
          </a:p>
          <a:p>
            <a:endParaRPr lang="fr-FR" sz="2000" dirty="0" smtClean="0"/>
          </a:p>
          <a:p>
            <a:r>
              <a:rPr lang="fr-FR" sz="2000" dirty="0"/>
              <a:t>« Quand il s’agit d’offenser un homme, il faut le faire de telle manière qu’on ne puisse redouter sa vengeance. ».</a:t>
            </a:r>
          </a:p>
          <a:p>
            <a:pPr marL="0" indent="0">
              <a:buNone/>
            </a:pPr>
            <a:endParaRPr lang="fr-FR" sz="2000" dirty="0" smtClean="0"/>
          </a:p>
          <a:p>
            <a:r>
              <a:rPr lang="fr-FR" sz="2000" dirty="0" smtClean="0"/>
              <a:t>« Je dis que, si l’une doit manquer, il est plus sûr d’être craint que d’être aimé ».</a:t>
            </a:r>
          </a:p>
          <a:p>
            <a:endParaRPr lang="fr-FR" sz="2000" dirty="0" smtClean="0"/>
          </a:p>
          <a:p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195242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 Machiavélisme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01706"/>
          </a:xfrm>
        </p:spPr>
        <p:txBody>
          <a:bodyPr>
            <a:normAutofit/>
          </a:bodyPr>
          <a:lstStyle/>
          <a:p>
            <a:r>
              <a:rPr lang="fr-FR" sz="2000" dirty="0" smtClean="0"/>
              <a:t>Selon </a:t>
            </a:r>
            <a:r>
              <a:rPr lang="fr-FR" sz="2000" dirty="0"/>
              <a:t>lui, l’homme est fondamentalement mauvais.</a:t>
            </a:r>
          </a:p>
          <a:p>
            <a:endParaRPr lang="fr-FR" sz="2000" dirty="0"/>
          </a:p>
          <a:p>
            <a:r>
              <a:rPr lang="fr-FR" sz="2000" dirty="0"/>
              <a:t>Comparaison des hommes avec des animaux :  le lion qui effraie les loups, et le renard rusé qui évite les pièges.</a:t>
            </a:r>
          </a:p>
          <a:p>
            <a:endParaRPr lang="fr-FR" sz="2000" dirty="0"/>
          </a:p>
          <a:p>
            <a:r>
              <a:rPr lang="fr-FR" sz="2000" dirty="0"/>
              <a:t>Cependant, il faut savoir « simuler et dissimuler », d’où le caractère manipulateur de ce terme.</a:t>
            </a:r>
          </a:p>
          <a:p>
            <a:pPr marL="0" indent="0">
              <a:buNone/>
            </a:pPr>
            <a:endParaRPr lang="fr-FR" sz="2000" dirty="0" smtClean="0"/>
          </a:p>
          <a:p>
            <a:endParaRPr lang="fr-FR" sz="2000" dirty="0" smtClean="0"/>
          </a:p>
          <a:p>
            <a:endParaRPr lang="fr-FR" sz="2000" dirty="0" smtClean="0"/>
          </a:p>
        </p:txBody>
      </p:sp>
    </p:spTree>
    <p:extLst>
      <p:ext uri="{BB962C8B-B14F-4D97-AF65-F5344CB8AC3E}">
        <p14:creationId xmlns:p14="http://schemas.microsoft.com/office/powerpoint/2010/main" val="308253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Les avis du peuple sur </a:t>
            </a:r>
            <a:r>
              <a:rPr lang="fr-FR" u="sng" dirty="0" smtClean="0"/>
              <a:t>Le Prince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2589212" y="2133599"/>
            <a:ext cx="4313864" cy="4569126"/>
          </a:xfrm>
        </p:spPr>
        <p:txBody>
          <a:bodyPr>
            <a:normAutofit lnSpcReduction="10000"/>
          </a:bodyPr>
          <a:lstStyle/>
          <a:p>
            <a:pPr algn="ctr"/>
            <a:r>
              <a:rPr lang="fr-FR" u="sng" dirty="0" smtClean="0"/>
              <a:t>Arthur</a:t>
            </a:r>
          </a:p>
          <a:p>
            <a:r>
              <a:rPr lang="fr-FR" dirty="0" smtClean="0"/>
              <a:t>Un livre intemporel (style, contenu </a:t>
            </a:r>
            <a:r>
              <a:rPr lang="fr-FR" dirty="0" err="1" smtClean="0"/>
              <a:t>etc</a:t>
            </a:r>
            <a:r>
              <a:rPr lang="fr-FR" dirty="0" smtClean="0"/>
              <a:t> …).</a:t>
            </a:r>
          </a:p>
          <a:p>
            <a:r>
              <a:rPr lang="fr-FR" dirty="0"/>
              <a:t>Un manuel de politique</a:t>
            </a:r>
            <a:r>
              <a:rPr lang="fr-FR" dirty="0" smtClean="0"/>
              <a:t>.</a:t>
            </a:r>
          </a:p>
          <a:p>
            <a:r>
              <a:rPr lang="fr-FR" dirty="0" smtClean="0"/>
              <a:t>Une pensée trop diabolisée.</a:t>
            </a:r>
          </a:p>
          <a:p>
            <a:r>
              <a:rPr lang="fr-FR" dirty="0" smtClean="0"/>
              <a:t>« Je ne veux pas que cela passe pour de la présomption : qu’un homme de basse et d’infime condition ait l’audace de discourir des gouvernements des princes et d’en donner les règles ; Mais […] pour bien connaître la nature des peuples il faut être prince, et pour bien connaître celle des princes, il faut être peuple. »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4501840"/>
          </a:xfrm>
        </p:spPr>
        <p:txBody>
          <a:bodyPr>
            <a:normAutofit lnSpcReduction="10000"/>
          </a:bodyPr>
          <a:lstStyle/>
          <a:p>
            <a:pPr algn="ctr"/>
            <a:r>
              <a:rPr lang="fr-FR" u="sng" dirty="0"/>
              <a:t>Alexandre</a:t>
            </a:r>
          </a:p>
          <a:p>
            <a:r>
              <a:rPr lang="fr-FR" dirty="0" smtClean="0"/>
              <a:t>Livre </a:t>
            </a:r>
            <a:r>
              <a:rPr lang="fr-FR" dirty="0"/>
              <a:t>intéressant car enrichissant sur le plan historique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dirty="0"/>
              <a:t>Style particulier parfois peu compréhensible s’il n’est pas remis dans son contexte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dirty="0" smtClean="0"/>
              <a:t>Ouvrage </a:t>
            </a:r>
            <a:r>
              <a:rPr lang="fr-FR" dirty="0"/>
              <a:t>sur lequel le peuple actuel peut s’appuyer pour anticiper </a:t>
            </a:r>
            <a:r>
              <a:rPr lang="fr-FR" dirty="0" smtClean="0"/>
              <a:t>d’éventuelles </a:t>
            </a:r>
            <a:r>
              <a:rPr lang="fr-FR" dirty="0"/>
              <a:t>manipulations politiques</a:t>
            </a:r>
            <a:r>
              <a:rPr lang="fr-FR" dirty="0" smtClean="0"/>
              <a:t>.</a:t>
            </a:r>
          </a:p>
          <a:p>
            <a:r>
              <a:rPr lang="fr-FR" dirty="0" smtClean="0"/>
              <a:t>« N’est-ce </a:t>
            </a:r>
            <a:r>
              <a:rPr lang="fr-FR" dirty="0"/>
              <a:t>pas là, d’ailleurs, le vrai moyen de gagner le paradis, connaître le chemin de l’enfer pour l’éviter </a:t>
            </a:r>
            <a:r>
              <a:rPr lang="fr-FR" dirty="0" smtClean="0"/>
              <a:t>? »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225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2516061" y="2066544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fr-FR" sz="5000" dirty="0" smtClean="0"/>
              <a:t>Merci pour votre attention !</a:t>
            </a:r>
            <a:endParaRPr lang="fr-FR" sz="50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fr-FR" sz="3000" dirty="0"/>
          </a:p>
        </p:txBody>
      </p:sp>
    </p:spTree>
    <p:extLst>
      <p:ext uri="{BB962C8B-B14F-4D97-AF65-F5344CB8AC3E}">
        <p14:creationId xmlns:p14="http://schemas.microsoft.com/office/powerpoint/2010/main" val="378486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Personnalisé 1">
      <a:dk1>
        <a:sysClr val="windowText" lastClr="000000"/>
      </a:dk1>
      <a:lt1>
        <a:sysClr val="window" lastClr="FFFFFF"/>
      </a:lt1>
      <a:dk2>
        <a:srgbClr val="F2C400"/>
      </a:dk2>
      <a:lt2>
        <a:srgbClr val="E3EACF"/>
      </a:lt2>
      <a:accent1>
        <a:srgbClr val="6D071A"/>
      </a:accent1>
      <a:accent2>
        <a:srgbClr val="DE7E18"/>
      </a:accent2>
      <a:accent3>
        <a:srgbClr val="FFD700"/>
      </a:accent3>
      <a:accent4>
        <a:srgbClr val="FFD700"/>
      </a:accent4>
      <a:accent5>
        <a:srgbClr val="FFD700"/>
      </a:accent5>
      <a:accent6>
        <a:srgbClr val="FFD700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3111</TotalTime>
  <Words>236</Words>
  <Application>Microsoft Office PowerPoint</Application>
  <PresentationFormat>Grand écran</PresentationFormat>
  <Paragraphs>54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Brin</vt:lpstr>
      <vt:lpstr>Autour de l’Essai Le Prince, Machiavel</vt:lpstr>
      <vt:lpstr>« Il y a longtemps, dans une contrée lointaine … »</vt:lpstr>
      <vt:lpstr>Régner pour les Nuls</vt:lpstr>
      <vt:lpstr>Le Machiavélisme</vt:lpstr>
      <vt:lpstr>Le Machiavélisme</vt:lpstr>
      <vt:lpstr>Les avis du peuple sur Le Prince </vt:lpstr>
      <vt:lpstr>Merci pour votre attention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Arthur G.</dc:creator>
  <cp:lastModifiedBy>Arthur G.</cp:lastModifiedBy>
  <cp:revision>45</cp:revision>
  <dcterms:created xsi:type="dcterms:W3CDTF">2015-02-22T13:09:45Z</dcterms:created>
  <dcterms:modified xsi:type="dcterms:W3CDTF">2015-02-25T07:15:01Z</dcterms:modified>
</cp:coreProperties>
</file>