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70" r:id="rId2"/>
    <p:sldId id="274" r:id="rId3"/>
    <p:sldId id="272" r:id="rId4"/>
    <p:sldId id="271" r:id="rId5"/>
    <p:sldId id="275" r:id="rId6"/>
    <p:sldId id="295" r:id="rId7"/>
    <p:sldId id="256" r:id="rId8"/>
    <p:sldId id="258" r:id="rId9"/>
    <p:sldId id="257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76" r:id="rId19"/>
    <p:sldId id="277" r:id="rId20"/>
    <p:sldId id="287" r:id="rId21"/>
    <p:sldId id="278" r:id="rId22"/>
    <p:sldId id="288" r:id="rId23"/>
    <p:sldId id="279" r:id="rId24"/>
    <p:sldId id="289" r:id="rId25"/>
    <p:sldId id="283" r:id="rId26"/>
    <p:sldId id="294" r:id="rId27"/>
    <p:sldId id="286" r:id="rId28"/>
    <p:sldId id="290" r:id="rId29"/>
    <p:sldId id="284" r:id="rId30"/>
    <p:sldId id="291" r:id="rId31"/>
    <p:sldId id="285" r:id="rId32"/>
    <p:sldId id="292" r:id="rId33"/>
    <p:sldId id="280" r:id="rId34"/>
    <p:sldId id="293" r:id="rId35"/>
    <p:sldId id="267" r:id="rId36"/>
    <p:sldId id="268" r:id="rId37"/>
    <p:sldId id="269" r:id="rId3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2906" autoAdjust="0"/>
  </p:normalViewPr>
  <p:slideViewPr>
    <p:cSldViewPr>
      <p:cViewPr varScale="1">
        <p:scale>
          <a:sx n="59" d="100"/>
          <a:sy n="59" d="100"/>
        </p:scale>
        <p:origin x="-906" y="-90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A9B3E53-0E6A-476B-A1DF-AAF50A5F2945}" type="datetimeFigureOut">
              <a:rPr lang="fr-FR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8DDFE99-603F-432F-8D1A-6278D8CB4D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Connaître le regard</a:t>
            </a:r>
            <a:r>
              <a:rPr lang="fr-FR" baseline="0" dirty="0" smtClean="0"/>
              <a:t> d’autres civilisation sur l’Europe</a:t>
            </a:r>
          </a:p>
          <a:p>
            <a:endParaRPr lang="fr-FR" baseline="0" dirty="0" smtClean="0"/>
          </a:p>
          <a:p>
            <a:r>
              <a:rPr lang="fr-FR" baseline="0" dirty="0" smtClean="0"/>
              <a:t>Regard objectif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DDFE99-603F-432F-8D1A-6278D8CB4D02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Erich Scheurmann (traduit </a:t>
            </a:r>
            <a:r>
              <a:rPr lang="en-US" b="1" smtClean="0"/>
              <a:t>Eric</a:t>
            </a:r>
            <a:r>
              <a:rPr lang="en-US" smtClean="0"/>
              <a:t> SCHEURMANNERICH)</a:t>
            </a:r>
            <a:endParaRPr lang="fr-FR" smtClean="0"/>
          </a:p>
          <a:p>
            <a:pPr eaLnBrk="1" hangingPunct="1">
              <a:spcBef>
                <a:spcPct val="0"/>
              </a:spcBef>
            </a:pPr>
            <a:r>
              <a:rPr lang="fr-FR" smtClean="0"/>
              <a:t>Romancier (au cours des années </a:t>
            </a:r>
            <a:r>
              <a:rPr lang="fr-FR" b="1" smtClean="0"/>
              <a:t>1920</a:t>
            </a:r>
            <a:r>
              <a:rPr lang="fr-FR" smtClean="0"/>
              <a:t>) Dramaturge (psychologie)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Peintre Conteur Marionnettiste Professeur et Prédicateur (</a:t>
            </a:r>
            <a:r>
              <a:rPr lang="fr-FR" b="1" smtClean="0"/>
              <a:t>répandre la parole divine</a:t>
            </a:r>
            <a:r>
              <a:rPr lang="fr-FR" smtClean="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Né le 24 novembre 1878 à Hambourg (</a:t>
            </a:r>
            <a:r>
              <a:rPr lang="fr-FR" b="1" smtClean="0"/>
              <a:t>Allemagne</a:t>
            </a:r>
            <a:r>
              <a:rPr lang="fr-FR" smtClean="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A l'âge de 19 ans, il traversait à pied entièrement l'Allemagne pendant </a:t>
            </a:r>
            <a:r>
              <a:rPr lang="fr-FR" b="1" smtClean="0"/>
              <a:t>1 an</a:t>
            </a:r>
            <a:endParaRPr lang="fr-FR" smtClean="0"/>
          </a:p>
          <a:p>
            <a:pPr eaLnBrk="1" hangingPunct="1">
              <a:spcBef>
                <a:spcPct val="0"/>
              </a:spcBef>
            </a:pPr>
            <a:r>
              <a:rPr lang="fr-FR" smtClean="0"/>
              <a:t>En 1903 part s'installer sur les bords du Bodensee (</a:t>
            </a:r>
            <a:r>
              <a:rPr lang="fr-FR" b="1" smtClean="0"/>
              <a:t>lac allemand</a:t>
            </a:r>
            <a:r>
              <a:rPr lang="fr-FR" smtClean="0"/>
              <a:t>) où il fait la rencontre d'Hermann Hesse (1904-1907)(</a:t>
            </a:r>
            <a:r>
              <a:rPr lang="fr-FR" b="1" smtClean="0"/>
              <a:t>romancier, poète, peintre</a:t>
            </a:r>
            <a:r>
              <a:rPr lang="fr-FR" smtClean="0"/>
              <a:t> et </a:t>
            </a:r>
            <a:r>
              <a:rPr lang="fr-FR" b="1" smtClean="0"/>
              <a:t>essayiste</a:t>
            </a:r>
            <a:r>
              <a:rPr lang="fr-FR" smtClean="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Décédé à </a:t>
            </a:r>
            <a:r>
              <a:rPr lang="fr-FR" b="1" smtClean="0"/>
              <a:t>79ans</a:t>
            </a:r>
            <a:r>
              <a:rPr lang="fr-FR" smtClean="0"/>
              <a:t>, le 4 mai 1957 à Armsfeld (</a:t>
            </a:r>
            <a:r>
              <a:rPr lang="fr-FR" b="1" smtClean="0"/>
              <a:t>Allemagne</a:t>
            </a:r>
            <a:r>
              <a:rPr lang="fr-FR" smtClean="0"/>
              <a:t>)</a:t>
            </a:r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A94CBE-EF4D-41B5-BF72-24C8A2F26C28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b="1" smtClean="0"/>
              <a:t>Pourquoi ce livre ?</a:t>
            </a:r>
            <a:endParaRPr lang="fr-FR" smtClean="0"/>
          </a:p>
          <a:p>
            <a:pPr eaLnBrk="1" hangingPunct="1">
              <a:spcBef>
                <a:spcPct val="0"/>
              </a:spcBef>
            </a:pPr>
            <a:r>
              <a:rPr lang="fr-FR" smtClean="0"/>
              <a:t>Peu avant la PGM, il a visité les Iles Samoa (</a:t>
            </a:r>
            <a:r>
              <a:rPr lang="fr-FR" b="1" smtClean="0"/>
              <a:t>Polynésie</a:t>
            </a:r>
            <a:r>
              <a:rPr lang="fr-FR" smtClean="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En 1899, ces iles ont été divisées en 2 parties : une occidentale (colonie Nouvelle-Guinée </a:t>
            </a:r>
            <a:r>
              <a:rPr lang="fr-FR" b="1" smtClean="0"/>
              <a:t>allemande</a:t>
            </a:r>
            <a:r>
              <a:rPr lang="fr-FR" smtClean="0"/>
              <a:t> de 1899 à 1915) et une orientale (</a:t>
            </a:r>
            <a:r>
              <a:rPr lang="fr-FR" b="1" smtClean="0"/>
              <a:t>américaine</a:t>
            </a:r>
            <a:r>
              <a:rPr lang="fr-FR" smtClean="0"/>
              <a:t>). </a:t>
            </a:r>
            <a:r>
              <a:rPr lang="fr-FR" b="1" smtClean="0"/>
              <a:t>Toujours divisé actuellement</a:t>
            </a:r>
            <a:r>
              <a:rPr lang="fr-FR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En automne de 1915, il quitte Samoa et gagne les États-Unis, et rejoint l'Allemagne avant la fin de la guerre.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Composa son livre entre 1915 et </a:t>
            </a:r>
            <a:r>
              <a:rPr lang="fr-FR" b="1" smtClean="0"/>
              <a:t>1920.</a:t>
            </a:r>
            <a:endParaRPr lang="fr-FR" smtClean="0"/>
          </a:p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024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8D9E64-36BC-4DDC-AC14-370B69AE5BD7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smtClean="0"/>
              <a:t>Idée de son livre basée sur celle d'un autre Allemand, Hans Paasche, avec "Die Forschungsreise des Afrikaners Lukanga Mukara ins innerste Deutschland" : l'Expédition de l’africain Lukanga Mukara à l'intérieur de l'Allemagne.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Au bon moment : peu de temps après la guerre, lutte contre le travail et grande place à la société industrielle étouffante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La nostalgie du calme intérieur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Souhaits réprimés des petites fuites idylliques = expression de messages exotiques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Idée </a:t>
            </a:r>
            <a:r>
              <a:rPr lang="fr-FR" smtClean="0">
                <a:sym typeface="Wingdings" pitchFamily="2" charset="2"/>
              </a:rPr>
              <a:t></a:t>
            </a:r>
            <a:r>
              <a:rPr lang="fr-FR" smtClean="0"/>
              <a:t> imaginer un chef de tribu de mer du Sud, Tuiavii de l'île Tiavea et écrire à sa place.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Fiction !</a:t>
            </a:r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F32C2D-A54B-471B-9900-C522CAC0DA0B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smtClean="0"/>
              <a:t>Aisance d'écriture : naïvement les discours du chef de tribu paraissaient authentiques pendant des décennies. 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A vrai dire, ces artifices littéraires étaient très fréquents à cette époque.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Mais personne ne se doutait que cet ouvrage faisait parti de ces rapports de voyage fictifs.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Éric Scheurmann se taisait.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Après certaines éditions, "Der Papalagi" tombait dans l'oubli.</a:t>
            </a:r>
          </a:p>
          <a:p>
            <a:pPr eaLnBrk="1" hangingPunct="1">
              <a:spcBef>
                <a:spcPct val="0"/>
              </a:spcBef>
            </a:pPr>
            <a:r>
              <a:rPr lang="fr-FR" b="1" smtClean="0"/>
              <a:t>Relancé</a:t>
            </a:r>
            <a:r>
              <a:rPr lang="fr-FR" smtClean="0"/>
              <a:t> lors du mouvement de hippie dans les années 1970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Le livre obtenait une valeur d'idéal populaire 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Emission à propos de son œuvre, 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Les grands journaux comme le " </a:t>
            </a:r>
            <a:r>
              <a:rPr lang="fr-FR" b="1" smtClean="0"/>
              <a:t>Times</a:t>
            </a:r>
            <a:r>
              <a:rPr lang="fr-FR" smtClean="0"/>
              <a:t>" consacraient son attention au chef de tribu. </a:t>
            </a:r>
          </a:p>
        </p:txBody>
      </p:sp>
      <p:sp>
        <p:nvSpPr>
          <p:cNvPr id="1229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D82F52-D59F-4176-AE94-AD418EA1B999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smtClean="0"/>
              <a:t>Dans une nouvelle édition en 1977, il reconnaissait qu'une grande partie de son livre venait de lui-même.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On découvrait qu'un chef de tribu vivait du nom d'Agaese dans l'île Tiavea.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On apprenait qu'Agaese était installé dans Samoa et en aucun cas anti-européen et anti-progrès/technique.</a:t>
            </a:r>
          </a:p>
          <a:p>
            <a:pPr eaLnBrk="1" hangingPunct="1">
              <a:spcBef>
                <a:spcPct val="0"/>
              </a:spcBef>
            </a:pPr>
            <a:r>
              <a:rPr lang="fr-FR" smtClean="0"/>
              <a:t>En outre, Agaese était chrétien, n'avait jamais visité l'Europe et aucune intention de donner des discours à ce sujet.</a:t>
            </a:r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7DB3C4-D8C4-4A59-9BB7-AAE157238D7E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/>
              <a:t>Papalagui : </a:t>
            </a:r>
            <a:r>
              <a:rPr lang="fr-FR" b="1" smtClean="0"/>
              <a:t>ressortissants d'une grande puissance coloniale</a:t>
            </a:r>
          </a:p>
          <a:p>
            <a:r>
              <a:rPr lang="fr-FR" smtClean="0"/>
              <a:t>Manque de savoir-vivre des Blancs et s'indigne de leur hypocrisie</a:t>
            </a:r>
          </a:p>
          <a:p>
            <a:r>
              <a:rPr lang="fr-FR" smtClean="0"/>
              <a:t>Montrer et avertir ses compatriotes polynésiens des folies "de l'homme blanc".</a:t>
            </a:r>
          </a:p>
          <a:p>
            <a:r>
              <a:rPr lang="fr-FR" smtClean="0"/>
              <a:t>course effrénée pour l'argent, le pouvoir et le territoire</a:t>
            </a:r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A50237-BF77-4095-ABA4-74323ACA5BA5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/>
              <a:t>Le texte présenté comme un recueil d'observations et de réflexions</a:t>
            </a:r>
          </a:p>
          <a:p>
            <a:r>
              <a:rPr lang="fr-FR" b="1" smtClean="0"/>
              <a:t>Une fable qui trouve son premier ressort dans l'horreur suscitée par le déclenchement</a:t>
            </a:r>
            <a:r>
              <a:rPr lang="fr-FR" smtClean="0"/>
              <a:t> de la première guerre mondiale. </a:t>
            </a:r>
          </a:p>
          <a:p>
            <a:r>
              <a:rPr lang="fr-FR" smtClean="0"/>
              <a:t>Il s'agit d'une imposture intelligente.</a:t>
            </a:r>
          </a:p>
          <a:p>
            <a:r>
              <a:rPr lang="fr-FR" smtClean="0"/>
              <a:t>Le regard sur la vie de ces îles était juste et fit découvrir beaucoup de réflexions à ces lecteurs.</a:t>
            </a:r>
          </a:p>
          <a:p>
            <a:r>
              <a:rPr lang="fr-FR" smtClean="0"/>
              <a:t>La seule blessure due à cette imposture est de nous avoir présenté un personnage si attachant!</a:t>
            </a:r>
          </a:p>
          <a:p>
            <a:r>
              <a:rPr lang="fr-FR" smtClean="0"/>
              <a:t>Révolution industrielle (réorganisation sociale, développement technologique, productivité, propriété privée, etc.…)</a:t>
            </a:r>
          </a:p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001775-422D-4401-89CB-0EB47AC2CF24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/>
              <a:t>Livre paru en 1920 en Allemagne</a:t>
            </a:r>
          </a:p>
          <a:p>
            <a:r>
              <a:rPr lang="fr-FR" smtClean="0"/>
              <a:t>1929 en Hollande</a:t>
            </a:r>
          </a:p>
          <a:p>
            <a:r>
              <a:rPr lang="fr-FR" smtClean="0"/>
              <a:t>Début des années 1980 pour la France (Aubier Flammarion)</a:t>
            </a:r>
          </a:p>
          <a:p>
            <a:r>
              <a:rPr lang="fr-FR" smtClean="0"/>
              <a:t>Aujourd'hui traduit en une quinzaine de langues</a:t>
            </a:r>
          </a:p>
          <a:p>
            <a:r>
              <a:rPr lang="fr-FR" smtClean="0"/>
              <a:t>Vendu à des millions d'exemplaires.</a:t>
            </a:r>
          </a:p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A48DF9-6A32-41A5-9E7B-630BE51ACAE9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/>
              <a:t>Variante moderne du mythe du bon sauvage de Rousseau ?</a:t>
            </a:r>
          </a:p>
          <a:p>
            <a:r>
              <a:rPr lang="fr-FR" smtClean="0"/>
              <a:t>Inspiré par Montaigne</a:t>
            </a:r>
          </a:p>
          <a:p>
            <a:r>
              <a:rPr lang="fr-FR" smtClean="0"/>
              <a:t>S’est constitué suite à la découverte de l’Amérique</a:t>
            </a:r>
          </a:p>
          <a:p>
            <a:r>
              <a:rPr lang="fr-FR" b="1" smtClean="0"/>
              <a:t>Idéalisation</a:t>
            </a:r>
            <a:r>
              <a:rPr lang="fr-FR" smtClean="0"/>
              <a:t> des hommes </a:t>
            </a:r>
            <a:r>
              <a:rPr lang="fr-FR" b="1" smtClean="0"/>
              <a:t>vivant en contact étroit</a:t>
            </a:r>
            <a:r>
              <a:rPr lang="fr-FR" smtClean="0"/>
              <a:t> avec la nature</a:t>
            </a:r>
          </a:p>
          <a:p>
            <a:r>
              <a:rPr lang="fr-FR" smtClean="0"/>
              <a:t>Débat opposant « nature » et « culture ».</a:t>
            </a:r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38D6B-F343-4F28-8C17-015EC375BC9D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BDB986-BCD2-4456-BCE2-4E939522C832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/>
              <a:t>A-t-il su, à travers l'éveil, </a:t>
            </a:r>
            <a:r>
              <a:rPr lang="fr-FR" b="1" smtClean="0"/>
              <a:t>se détacher des influences néfastes</a:t>
            </a:r>
            <a:r>
              <a:rPr lang="fr-FR" smtClean="0"/>
              <a:t> de sa société ?</a:t>
            </a:r>
          </a:p>
          <a:p>
            <a:r>
              <a:rPr lang="fr-FR" smtClean="0"/>
              <a:t>Montrer le chemin</a:t>
            </a:r>
          </a:p>
          <a:p>
            <a:r>
              <a:rPr lang="fr-FR" smtClean="0"/>
              <a:t>Loi enseignée presque par nos parents, à l'école : </a:t>
            </a:r>
            <a:r>
              <a:rPr lang="fr-FR" b="1" smtClean="0"/>
              <a:t>notre pays défend</a:t>
            </a:r>
            <a:r>
              <a:rPr lang="fr-FR" smtClean="0"/>
              <a:t> ses frontières et a fait la guerre pour cela, qu’il faut </a:t>
            </a:r>
            <a:r>
              <a:rPr lang="fr-FR" b="1" smtClean="0"/>
              <a:t>défendre</a:t>
            </a:r>
            <a:r>
              <a:rPr lang="fr-FR" smtClean="0"/>
              <a:t> sa maison contre </a:t>
            </a:r>
            <a:r>
              <a:rPr lang="fr-FR" b="1" smtClean="0"/>
              <a:t>l’agresseur</a:t>
            </a:r>
            <a:r>
              <a:rPr lang="fr-FR" smtClean="0"/>
              <a:t>, qu’il faut mettre en prison les </a:t>
            </a:r>
            <a:r>
              <a:rPr lang="fr-FR" b="1" smtClean="0"/>
              <a:t>voleurs</a:t>
            </a:r>
            <a:r>
              <a:rPr lang="fr-FR" smtClean="0"/>
              <a:t> car voler c’est </a:t>
            </a:r>
            <a:r>
              <a:rPr lang="fr-FR" b="1" smtClean="0"/>
              <a:t>mal</a:t>
            </a:r>
            <a:r>
              <a:rPr lang="fr-FR" smtClean="0"/>
              <a:t>...</a:t>
            </a:r>
          </a:p>
          <a:p>
            <a:r>
              <a:rPr lang="fr-FR" smtClean="0"/>
              <a:t>Exemple des </a:t>
            </a:r>
            <a:r>
              <a:rPr lang="fr-FR" b="1" smtClean="0"/>
              <a:t>Maori</a:t>
            </a:r>
            <a:r>
              <a:rPr lang="fr-FR" smtClean="0"/>
              <a:t> : raisons pour la guerre étaient le territoire et les femmes.</a:t>
            </a:r>
          </a:p>
          <a:p>
            <a:r>
              <a:rPr lang="fr-FR" smtClean="0"/>
              <a:t>Territoire= Pour les domaines de chasse/climat</a:t>
            </a:r>
          </a:p>
          <a:p>
            <a:r>
              <a:rPr lang="fr-FR" smtClean="0"/>
              <a:t>Femmes = assuraient la pérennité du groupe</a:t>
            </a:r>
          </a:p>
          <a:p>
            <a:r>
              <a:rPr lang="fr-FR" smtClean="0"/>
              <a:t>L'imbécile heureux"... </a:t>
            </a:r>
          </a:p>
          <a:p>
            <a:r>
              <a:rPr lang="fr-FR" smtClean="0"/>
              <a:t>Simplicité </a:t>
            </a:r>
            <a:r>
              <a:rPr lang="fr-FR" b="1" smtClean="0"/>
              <a:t>permet d'accéder</a:t>
            </a:r>
            <a:r>
              <a:rPr lang="fr-FR" smtClean="0"/>
              <a:t> au bonheur</a:t>
            </a:r>
          </a:p>
          <a:p>
            <a:r>
              <a:rPr lang="fr-FR" smtClean="0"/>
              <a:t>Bonheur serait meilleur que le notre ?</a:t>
            </a:r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66B590-FCAC-4039-BBE5-ACA2EB735DE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/>
              <a:t>Les Essais de Montaigne : Des Cannibales</a:t>
            </a:r>
          </a:p>
          <a:p>
            <a:r>
              <a:rPr lang="fr-FR" smtClean="0"/>
              <a:t>XVI</a:t>
            </a:r>
            <a:r>
              <a:rPr lang="fr-FR" baseline="30000" smtClean="0"/>
              <a:t>ème</a:t>
            </a:r>
            <a:r>
              <a:rPr lang="fr-FR" smtClean="0"/>
              <a:t> siècle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50004A-98EF-4E8F-B3B6-000C51FDF233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B344BF-E923-4478-A594-30202CED9F9A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07FEAA-2EE5-4D7D-8FD8-D965C7AF267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43CFD8-C41A-4BEC-A26E-D98120393812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FA854F-5F44-4A48-8F40-DD7B981B1E46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5924C3-C818-4208-B090-7C2175FA40A2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049B699B-F264-4596-9BAA-9C31FB07720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2190FA-B84D-4976-AC81-888B70439AEF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E7DA6-818A-4C9A-A6D0-8E06CD7C6EF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B4F32C-7EC8-44CE-AC4F-025D95D005A7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AA496-B668-4005-835B-36FE01A1710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9B00AA-2374-443A-B509-6C321310F135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99DEB3-BB2D-4DB9-973C-E6F16089376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F9ABDC-0EDB-40CA-9E4A-457E9A286771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2D14C-EA98-4F25-9346-092B139C3D1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721BF8-E8D2-4107-8E5F-EB8151AA6004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F12DB5-A70F-4968-B644-5FE707A1119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C3063F-9CB1-40CC-A345-617B400714EC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25AC81-B5E2-4CE1-82FA-A7AD32F066D5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8EDB06-0342-4E3D-9089-C654A64EFC13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96CE5C-5E1B-47A4-AE2F-E621C918199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F91950-F97A-40A5-9154-96B7B45A0331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EC23D7-4BC9-46FB-B860-F146937B7EC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9C8AB6A3-6330-4C17-9E76-9506CBF1F12B}" type="datetimeFigureOut">
              <a:rPr lang="fr-FR" smtClean="0"/>
              <a:pPr>
                <a:defRPr/>
              </a:pPr>
              <a:t>11/03/2009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22FF6CEB-4AC8-46C8-B640-6DF56B08AD23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 err="1" smtClean="0"/>
              <a:t>Papalagui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Thomas Abbas</a:t>
            </a:r>
          </a:p>
          <a:p>
            <a:r>
              <a:rPr lang="fr-FR" dirty="0" smtClean="0"/>
              <a:t>Romain Perrot</a:t>
            </a:r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Le nom</a:t>
            </a:r>
            <a:endParaRPr lang="fr-FR" sz="3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Papa quoi?</a:t>
            </a:r>
          </a:p>
          <a:p>
            <a:pPr lvl="1"/>
            <a:r>
              <a:rPr lang="fr-FR" dirty="0" smtClean="0"/>
              <a:t>Indice 1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Indice 2</a:t>
            </a:r>
          </a:p>
          <a:p>
            <a:pPr lvl="1"/>
            <a:endParaRPr lang="fr-FR" dirty="0" smtClean="0"/>
          </a:p>
          <a:p>
            <a:endParaRPr lang="fr-FR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143116"/>
            <a:ext cx="3095631" cy="200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4286256"/>
            <a:ext cx="231769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3200" dirty="0" smtClean="0"/>
              <a:t>Le </a:t>
            </a:r>
            <a:r>
              <a:rPr lang="fr-FR" sz="3200" dirty="0" smtClean="0"/>
              <a:t>"</a:t>
            </a:r>
            <a:r>
              <a:rPr lang="fr-FR" sz="3200" dirty="0" smtClean="0"/>
              <a:t>Papalagui</a:t>
            </a:r>
            <a:r>
              <a:rPr lang="fr-FR" sz="3200" dirty="0" smtClean="0"/>
              <a:t>"</a:t>
            </a:r>
            <a:r>
              <a:rPr lang="fr-FR" sz="3200" dirty="0" smtClean="0"/>
              <a:t> </a:t>
            </a:r>
            <a:r>
              <a:rPr lang="fr-FR" sz="3200" dirty="0" smtClean="0"/>
              <a:t>désigne le Blanc, l’étranger, littéralement : le pourfendeur du ciel.</a:t>
            </a:r>
          </a:p>
          <a:p>
            <a:pPr algn="ctr">
              <a:buNone/>
            </a:pPr>
            <a:endParaRPr lang="fr-FR" sz="3200" dirty="0" smtClean="0"/>
          </a:p>
          <a:p>
            <a:pPr algn="ctr">
              <a:buNone/>
            </a:pPr>
            <a:r>
              <a:rPr lang="fr-FR" sz="3200" dirty="0" smtClean="0"/>
              <a:t>Le </a:t>
            </a:r>
            <a:r>
              <a:rPr lang="fr-FR" sz="3200" dirty="0" smtClean="0"/>
              <a:t>premier missionnaire blanc qui débarqua à Samoa, arriva sur voilier.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La raison</a:t>
            </a:r>
          </a:p>
          <a:p>
            <a:r>
              <a:rPr lang="fr-FR" sz="3200" dirty="0" smtClean="0"/>
              <a:t>« Le regard objectif »</a:t>
            </a:r>
            <a:endParaRPr lang="fr-FR" sz="3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Contexte d’écriture</a:t>
            </a:r>
          </a:p>
          <a:p>
            <a:endParaRPr lang="fr-FR" dirty="0" smtClean="0"/>
          </a:p>
          <a:p>
            <a:r>
              <a:rPr lang="fr-FR" dirty="0" smtClean="0"/>
              <a:t>Parcours de l’auteur</a:t>
            </a:r>
          </a:p>
          <a:p>
            <a:endParaRPr lang="fr-FR" dirty="0" smtClean="0"/>
          </a:p>
          <a:p>
            <a:r>
              <a:rPr lang="fr-FR" dirty="0" smtClean="0"/>
              <a:t>La vision de </a:t>
            </a:r>
            <a:r>
              <a:rPr lang="fr-FR" dirty="0" err="1" smtClean="0"/>
              <a:t>Touiavii</a:t>
            </a:r>
            <a:r>
              <a:rPr lang="fr-FR" dirty="0" smtClean="0"/>
              <a:t> &amp; Leçons</a:t>
            </a:r>
          </a:p>
          <a:p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42938" y="2786063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Contexte d'écriture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Qui est-il ?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38" cy="4972050"/>
          </a:xfrm>
        </p:spPr>
        <p:txBody>
          <a:bodyPr/>
          <a:lstStyle/>
          <a:p>
            <a:pPr eaLnBrk="1" hangingPunct="1"/>
            <a:r>
              <a:rPr lang="fr-FR" dirty="0" smtClean="0"/>
              <a:t>Erich Scheurmann</a:t>
            </a:r>
          </a:p>
          <a:p>
            <a:pPr eaLnBrk="1" hangingPunct="1"/>
            <a:r>
              <a:rPr lang="fr-FR" dirty="0" smtClean="0"/>
              <a:t>Romancier et dramaturge (psychologie)</a:t>
            </a:r>
          </a:p>
          <a:p>
            <a:pPr eaLnBrk="1" hangingPunct="1"/>
            <a:r>
              <a:rPr lang="fr-FR" dirty="0" smtClean="0"/>
              <a:t>Peintre, conteur, professeur, prédicateur et marionnettiste</a:t>
            </a:r>
          </a:p>
          <a:p>
            <a:pPr eaLnBrk="1" hangingPunct="1"/>
            <a:r>
              <a:rPr lang="fr-FR" dirty="0" smtClean="0"/>
              <a:t>Né en Novembre 1878 à Hambourg</a:t>
            </a:r>
          </a:p>
          <a:p>
            <a:pPr eaLnBrk="1" hangingPunct="1"/>
            <a:r>
              <a:rPr lang="fr-FR" dirty="0" smtClean="0"/>
              <a:t>Traverse l’Allemagne (à 19ans)</a:t>
            </a:r>
          </a:p>
          <a:p>
            <a:pPr eaLnBrk="1" hangingPunct="1"/>
            <a:r>
              <a:rPr lang="fr-FR" dirty="0" smtClean="0"/>
              <a:t>S’installe près du Bodensee (à 25ans)</a:t>
            </a:r>
          </a:p>
          <a:p>
            <a:pPr lvl="1" eaLnBrk="1" hangingPunct="1"/>
            <a:r>
              <a:rPr lang="fr-FR" dirty="0" smtClean="0"/>
              <a:t>Rencontre Hermann Hesse</a:t>
            </a:r>
          </a:p>
          <a:p>
            <a:pPr lvl="1" eaLnBrk="1" hangingPunct="1"/>
            <a:r>
              <a:rPr lang="fr-FR" dirty="0" smtClean="0"/>
              <a:t>Initié à l’</a:t>
            </a:r>
            <a:r>
              <a:rPr lang="fr-FR" dirty="0" err="1" smtClean="0"/>
              <a:t>essayisme</a:t>
            </a:r>
            <a:r>
              <a:rPr lang="fr-FR" dirty="0" smtClean="0"/>
              <a:t> pendant 3 ans</a:t>
            </a:r>
          </a:p>
          <a:p>
            <a:pPr eaLnBrk="1" hangingPunct="1"/>
            <a:r>
              <a:rPr lang="fr-FR" dirty="0" smtClean="0"/>
              <a:t>Décède en 1957 à </a:t>
            </a:r>
            <a:r>
              <a:rPr lang="fr-FR" dirty="0" err="1" smtClean="0"/>
              <a:t>Armsfeld</a:t>
            </a:r>
            <a:endParaRPr lang="fr-FR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Pourquoi ce livre?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38" cy="497205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Echec de "</a:t>
            </a:r>
            <a:r>
              <a:rPr lang="fr-FR" dirty="0" err="1" smtClean="0"/>
              <a:t>Ein</a:t>
            </a:r>
            <a:r>
              <a:rPr lang="fr-FR" dirty="0" smtClean="0"/>
              <a:t> </a:t>
            </a:r>
            <a:r>
              <a:rPr lang="fr-FR" dirty="0" err="1" smtClean="0"/>
              <a:t>Weg</a:t>
            </a:r>
            <a:r>
              <a:rPr lang="fr-FR" dirty="0" smtClean="0"/>
              <a:t>"  ("Une Voie") en 1911</a:t>
            </a:r>
          </a:p>
          <a:p>
            <a:endParaRPr lang="fr-FR" dirty="0" smtClean="0"/>
          </a:p>
          <a:p>
            <a:r>
              <a:rPr lang="fr-FR" dirty="0" smtClean="0"/>
              <a:t>Visite en 1914 les îles Samoa</a:t>
            </a:r>
          </a:p>
          <a:p>
            <a:pPr lvl="1"/>
            <a:r>
              <a:rPr lang="fr-FR" dirty="0" smtClean="0"/>
              <a:t>Divisées en deux : occidentale et orientale</a:t>
            </a:r>
          </a:p>
          <a:p>
            <a:pPr lvl="1"/>
            <a:r>
              <a:rPr lang="fr-FR" dirty="0" smtClean="0"/>
              <a:t>Discours du chef de l’île </a:t>
            </a:r>
            <a:r>
              <a:rPr lang="fr-FR" dirty="0" err="1" smtClean="0"/>
              <a:t>Tiavea</a:t>
            </a:r>
            <a:endParaRPr lang="fr-FR" dirty="0" smtClean="0"/>
          </a:p>
          <a:p>
            <a:pPr lvl="1"/>
            <a:r>
              <a:rPr lang="fr-FR" dirty="0" smtClean="0"/>
              <a:t>Impressions de son retour d'Europe</a:t>
            </a:r>
          </a:p>
          <a:p>
            <a:endParaRPr lang="fr-FR" dirty="0" smtClean="0"/>
          </a:p>
          <a:p>
            <a:r>
              <a:rPr lang="fr-FR" dirty="0" smtClean="0"/>
              <a:t>Première Guerre mondiale : il voyage</a:t>
            </a:r>
          </a:p>
          <a:p>
            <a:pPr lvl="1"/>
            <a:r>
              <a:rPr lang="fr-FR" dirty="0" smtClean="0"/>
              <a:t>1914 : Polynésie</a:t>
            </a:r>
          </a:p>
          <a:p>
            <a:pPr lvl="1"/>
            <a:r>
              <a:rPr lang="fr-FR" dirty="0" smtClean="0"/>
              <a:t>1915 : Etats Unis</a:t>
            </a:r>
          </a:p>
          <a:p>
            <a:pPr lvl="1"/>
            <a:r>
              <a:rPr lang="fr-FR" dirty="0" smtClean="0"/>
              <a:t>1918 : Retourne en Allemagne et compose son livre </a:t>
            </a:r>
          </a:p>
          <a:p>
            <a:endParaRPr lang="fr-FR" dirty="0" smtClean="0"/>
          </a:p>
          <a:p>
            <a:pPr eaLnBrk="1" hangingPunct="1"/>
            <a:endParaRPr lang="fr-FR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Comment ?</a:t>
            </a:r>
          </a:p>
        </p:txBody>
      </p:sp>
      <p:sp>
        <p:nvSpPr>
          <p:cNvPr id="512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38" cy="49720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fr-FR" dirty="0" smtClean="0"/>
              <a:t>Idée </a:t>
            </a:r>
            <a:r>
              <a:rPr lang="fr-FR" dirty="0" smtClean="0"/>
              <a:t>basée </a:t>
            </a:r>
            <a:r>
              <a:rPr lang="fr-FR" dirty="0" smtClean="0"/>
              <a:t>sur celle d’un autre auteur</a:t>
            </a:r>
          </a:p>
          <a:p>
            <a:pPr lvl="1" eaLnBrk="1" hangingPunct="1"/>
            <a:r>
              <a:rPr lang="fr-FR" dirty="0" smtClean="0"/>
              <a:t>Hans </a:t>
            </a:r>
            <a:r>
              <a:rPr lang="fr-FR" dirty="0" err="1" smtClean="0"/>
              <a:t>Paasche</a:t>
            </a:r>
            <a:endParaRPr lang="fr-FR" dirty="0" smtClean="0"/>
          </a:p>
          <a:p>
            <a:pPr lvl="1" eaLnBrk="1" hangingPunct="1"/>
            <a:r>
              <a:rPr lang="fr-FR" sz="1800" i="1" dirty="0" smtClean="0"/>
              <a:t>Die </a:t>
            </a:r>
            <a:r>
              <a:rPr lang="fr-FR" sz="1800" i="1" dirty="0" err="1" smtClean="0"/>
              <a:t>Forschungsreise</a:t>
            </a:r>
            <a:r>
              <a:rPr lang="fr-FR" sz="1800" i="1" dirty="0" smtClean="0"/>
              <a:t> des Afrikaners </a:t>
            </a:r>
            <a:r>
              <a:rPr lang="fr-FR" sz="1800" i="1" dirty="0" err="1" smtClean="0"/>
              <a:t>Lukanga</a:t>
            </a:r>
            <a:r>
              <a:rPr lang="fr-FR" sz="1800" i="1" dirty="0" smtClean="0"/>
              <a:t> </a:t>
            </a:r>
            <a:r>
              <a:rPr lang="fr-FR" sz="1800" i="1" dirty="0" err="1" smtClean="0"/>
              <a:t>Mukara</a:t>
            </a:r>
            <a:r>
              <a:rPr lang="fr-FR" sz="1800" i="1" dirty="0" smtClean="0"/>
              <a:t> </a:t>
            </a:r>
            <a:r>
              <a:rPr lang="fr-FR" sz="1800" i="1" dirty="0" err="1" smtClean="0"/>
              <a:t>ins</a:t>
            </a:r>
            <a:r>
              <a:rPr lang="fr-FR" sz="1800" i="1" dirty="0" smtClean="0"/>
              <a:t> </a:t>
            </a:r>
            <a:r>
              <a:rPr lang="fr-FR" sz="1800" i="1" dirty="0" err="1" smtClean="0"/>
              <a:t>innerste</a:t>
            </a:r>
            <a:r>
              <a:rPr lang="fr-FR" sz="1800" i="1" dirty="0" smtClean="0"/>
              <a:t> </a:t>
            </a:r>
            <a:r>
              <a:rPr lang="fr-FR" sz="1800" i="1" dirty="0" err="1" smtClean="0"/>
              <a:t>Deutschland</a:t>
            </a:r>
            <a:endParaRPr lang="fr-FR" sz="1800" i="1" dirty="0" smtClean="0"/>
          </a:p>
          <a:p>
            <a:pPr lvl="1" eaLnBrk="1" hangingPunct="1"/>
            <a:r>
              <a:rPr lang="fr-FR" sz="2000" dirty="0" smtClean="0"/>
              <a:t>L’expédition de l’africain </a:t>
            </a:r>
            <a:r>
              <a:rPr lang="fr-FR" sz="2000" dirty="0" err="1" smtClean="0"/>
              <a:t>Lukanga</a:t>
            </a:r>
            <a:r>
              <a:rPr lang="fr-FR" sz="2000" dirty="0" smtClean="0"/>
              <a:t> </a:t>
            </a:r>
            <a:r>
              <a:rPr lang="fr-FR" sz="2000" dirty="0" err="1" smtClean="0"/>
              <a:t>Mukara</a:t>
            </a:r>
            <a:r>
              <a:rPr lang="fr-FR" sz="2000" dirty="0" smtClean="0"/>
              <a:t> à l'intérieur de l'Allemagne.</a:t>
            </a:r>
          </a:p>
          <a:p>
            <a:pPr eaLnBrk="1" hangingPunct="1"/>
            <a:r>
              <a:rPr lang="fr-FR" dirty="0" smtClean="0"/>
              <a:t>Le bon moment</a:t>
            </a:r>
          </a:p>
          <a:p>
            <a:pPr lvl="1" eaLnBrk="1" hangingPunct="1"/>
            <a:r>
              <a:rPr lang="fr-FR" dirty="0" smtClean="0"/>
              <a:t>Lutte contre le travail</a:t>
            </a:r>
          </a:p>
          <a:p>
            <a:pPr lvl="1" eaLnBrk="1" hangingPunct="1"/>
            <a:r>
              <a:rPr lang="fr-FR" dirty="0" smtClean="0"/>
              <a:t>Société industrielle étouffante</a:t>
            </a:r>
          </a:p>
          <a:p>
            <a:pPr eaLnBrk="1" hangingPunct="1"/>
            <a:r>
              <a:rPr lang="fr-FR" dirty="0" smtClean="0"/>
              <a:t>Une envie d’évasion</a:t>
            </a:r>
          </a:p>
          <a:p>
            <a:pPr lvl="1" eaLnBrk="1" hangingPunct="1"/>
            <a:r>
              <a:rPr lang="fr-FR" dirty="0" smtClean="0"/>
              <a:t>Fuites idylliques : messages exotiques!</a:t>
            </a:r>
          </a:p>
          <a:p>
            <a:pPr lvl="1" eaLnBrk="1" hangingPunct="1"/>
            <a:r>
              <a:rPr lang="fr-FR" dirty="0" smtClean="0"/>
              <a:t>Laisser le chef </a:t>
            </a:r>
            <a:r>
              <a:rPr lang="fr-FR" dirty="0" err="1" smtClean="0"/>
              <a:t>Tuiavii</a:t>
            </a:r>
            <a:r>
              <a:rPr lang="fr-FR" dirty="0" smtClean="0"/>
              <a:t> écrire à sa place</a:t>
            </a:r>
          </a:p>
          <a:p>
            <a:pPr eaLnBrk="1" hangingPunct="1"/>
            <a:r>
              <a:rPr lang="fr-FR" dirty="0" smtClean="0"/>
              <a:t>Seul problème : c’est une </a:t>
            </a:r>
            <a:r>
              <a:rPr lang="fr-FR" b="1" u="sng" dirty="0" smtClean="0"/>
              <a:t>fiction</a:t>
            </a:r>
            <a:r>
              <a:rPr lang="fr-FR" dirty="0" smtClean="0"/>
              <a:t> !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Quels ruses ?</a:t>
            </a:r>
          </a:p>
        </p:txBody>
      </p:sp>
      <p:sp>
        <p:nvSpPr>
          <p:cNvPr id="6147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38" cy="4972050"/>
          </a:xfrm>
        </p:spPr>
        <p:txBody>
          <a:bodyPr/>
          <a:lstStyle/>
          <a:p>
            <a:pPr eaLnBrk="1" hangingPunct="1"/>
            <a:r>
              <a:rPr lang="fr-FR" dirty="0" smtClean="0"/>
              <a:t>Genre de tromperies fréquent</a:t>
            </a:r>
          </a:p>
          <a:p>
            <a:pPr eaLnBrk="1" hangingPunct="1"/>
            <a:r>
              <a:rPr lang="fr-FR" dirty="0" smtClean="0"/>
              <a:t>Aisance d’écriture : discours authentiques</a:t>
            </a:r>
          </a:p>
          <a:p>
            <a:pPr eaLnBrk="1" hangingPunct="1"/>
            <a:r>
              <a:rPr lang="fr-FR" dirty="0" smtClean="0"/>
              <a:t>L’illusion parfaite pendant des décennies</a:t>
            </a:r>
          </a:p>
          <a:p>
            <a:pPr lvl="1" eaLnBrk="1" hangingPunct="1"/>
            <a:r>
              <a:rPr lang="fr-FR" dirty="0" smtClean="0"/>
              <a:t>Personne ne doutait</a:t>
            </a:r>
          </a:p>
          <a:p>
            <a:pPr lvl="1" eaLnBrk="1" hangingPunct="1"/>
            <a:r>
              <a:rPr lang="fr-FR" dirty="0" smtClean="0"/>
              <a:t>Scheurmann se taisait</a:t>
            </a:r>
          </a:p>
          <a:p>
            <a:pPr eaLnBrk="1" hangingPunct="1"/>
            <a:r>
              <a:rPr lang="fr-FR" dirty="0" smtClean="0"/>
              <a:t>Mouvement hippie dans les années 70</a:t>
            </a:r>
          </a:p>
          <a:p>
            <a:pPr eaLnBrk="1" hangingPunct="1"/>
            <a:r>
              <a:rPr lang="fr-FR" dirty="0" smtClean="0"/>
              <a:t>Idéal populaire</a:t>
            </a:r>
          </a:p>
          <a:p>
            <a:pPr eaLnBrk="1" hangingPunct="1"/>
            <a:r>
              <a:rPr lang="fr-FR" dirty="0" smtClean="0"/>
              <a:t>Médias séduits</a:t>
            </a:r>
          </a:p>
          <a:p>
            <a:pPr lvl="1" eaLnBrk="1" hangingPunct="1"/>
            <a:r>
              <a:rPr lang="fr-FR" dirty="0" smtClean="0"/>
              <a:t>Une émission</a:t>
            </a:r>
          </a:p>
          <a:p>
            <a:pPr lvl="1" eaLnBrk="1" hangingPunct="1"/>
            <a:r>
              <a:rPr lang="fr-FR" dirty="0" smtClean="0"/>
              <a:t>Articles de journaux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La fin …?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38" cy="4972050"/>
          </a:xfrm>
        </p:spPr>
        <p:txBody>
          <a:bodyPr/>
          <a:lstStyle/>
          <a:p>
            <a:pPr eaLnBrk="1" hangingPunct="1"/>
            <a:r>
              <a:rPr lang="fr-FR" dirty="0" smtClean="0"/>
              <a:t>Nouvelle édition en 1977 : il reconnait</a:t>
            </a:r>
          </a:p>
          <a:p>
            <a:pPr eaLnBrk="1" hangingPunct="1"/>
            <a:r>
              <a:rPr lang="fr-FR" dirty="0" smtClean="0"/>
              <a:t>Découverte d’un chef de tribu nommé </a:t>
            </a:r>
            <a:r>
              <a:rPr lang="fr-FR" dirty="0" err="1" smtClean="0"/>
              <a:t>Agaese</a:t>
            </a:r>
            <a:endParaRPr lang="fr-FR" dirty="0" smtClean="0"/>
          </a:p>
          <a:p>
            <a:pPr lvl="1" eaLnBrk="1" hangingPunct="1"/>
            <a:r>
              <a:rPr lang="fr-FR" dirty="0" smtClean="0"/>
              <a:t>Installé dans l’une des îles Samoa : </a:t>
            </a:r>
            <a:r>
              <a:rPr lang="fr-FR" dirty="0" err="1" smtClean="0"/>
              <a:t>Tiavea</a:t>
            </a:r>
            <a:r>
              <a:rPr lang="fr-FR" dirty="0" smtClean="0"/>
              <a:t>  </a:t>
            </a:r>
          </a:p>
          <a:p>
            <a:pPr lvl="1" eaLnBrk="1" hangingPunct="1"/>
            <a:r>
              <a:rPr lang="fr-FR" dirty="0" smtClean="0"/>
              <a:t>Non anti-européen</a:t>
            </a:r>
          </a:p>
          <a:p>
            <a:pPr lvl="1" eaLnBrk="1" hangingPunct="1"/>
            <a:r>
              <a:rPr lang="fr-FR" dirty="0" smtClean="0"/>
              <a:t>Non anti-progressiste</a:t>
            </a:r>
          </a:p>
          <a:p>
            <a:pPr lvl="1" eaLnBrk="1" hangingPunct="1"/>
            <a:r>
              <a:rPr lang="fr-FR" dirty="0" smtClean="0"/>
              <a:t>Non anti-technique</a:t>
            </a:r>
          </a:p>
          <a:p>
            <a:pPr lvl="1" eaLnBrk="1" hangingPunct="1"/>
            <a:r>
              <a:rPr lang="fr-FR" dirty="0" smtClean="0"/>
              <a:t>Chrétien</a:t>
            </a:r>
          </a:p>
          <a:p>
            <a:pPr lvl="1" eaLnBrk="1" hangingPunct="1"/>
            <a:r>
              <a:rPr lang="fr-FR" dirty="0" smtClean="0"/>
              <a:t>N’a jamais visité l’Europe</a:t>
            </a:r>
          </a:p>
          <a:p>
            <a:pPr lvl="1" eaLnBrk="1" hangingPunct="1"/>
            <a:r>
              <a:rPr lang="fr-FR" dirty="0" smtClean="0"/>
              <a:t>Ne donnant aucun discours</a:t>
            </a:r>
          </a:p>
          <a:p>
            <a:pPr eaLnBrk="1" hangingPunct="1"/>
            <a:r>
              <a:rPr lang="fr-FR" dirty="0" smtClean="0"/>
              <a:t>"</a:t>
            </a:r>
            <a:r>
              <a:rPr lang="fr-FR" i="1" dirty="0" smtClean="0"/>
              <a:t>Der </a:t>
            </a:r>
            <a:r>
              <a:rPr lang="fr-FR" i="1" dirty="0" err="1" smtClean="0"/>
              <a:t>Papalagi</a:t>
            </a:r>
            <a:r>
              <a:rPr lang="fr-FR" dirty="0" smtClean="0"/>
              <a:t>"  ("Le Papalagui") publié depuis 1920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ctrTitle"/>
          </p:nvPr>
        </p:nvSpPr>
        <p:spPr>
          <a:xfrm>
            <a:off x="642938" y="2786063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Parcours de l’auteur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Que dénonce-t-il ?</a:t>
            </a:r>
          </a:p>
        </p:txBody>
      </p:sp>
      <p:sp>
        <p:nvSpPr>
          <p:cNvPr id="9219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38" cy="4972050"/>
          </a:xfrm>
        </p:spPr>
        <p:txBody>
          <a:bodyPr/>
          <a:lstStyle/>
          <a:p>
            <a:pPr eaLnBrk="1" hangingPunct="1"/>
            <a:r>
              <a:rPr lang="fr-FR" dirty="0" smtClean="0"/>
              <a:t>Colonialisme (1899)</a:t>
            </a:r>
          </a:p>
          <a:p>
            <a:pPr eaLnBrk="1" hangingPunct="1"/>
            <a:r>
              <a:rPr lang="fr-FR" dirty="0" smtClean="0"/>
              <a:t>Manque de savoir-vivre</a:t>
            </a:r>
          </a:p>
          <a:p>
            <a:pPr eaLnBrk="1" hangingPunct="1"/>
            <a:r>
              <a:rPr lang="fr-FR" dirty="0" smtClean="0"/>
              <a:t>Hypocrisie</a:t>
            </a:r>
          </a:p>
          <a:p>
            <a:pPr eaLnBrk="1" hangingPunct="1"/>
            <a:r>
              <a:rPr lang="fr-FR" i="1" dirty="0" smtClean="0"/>
              <a:t>"[…] montrer et avertir ses compatriotes polynésiens des folies de l'homme blanc"</a:t>
            </a:r>
          </a:p>
          <a:p>
            <a:pPr eaLnBrk="1" hangingPunct="1"/>
            <a:r>
              <a:rPr lang="fr-FR" dirty="0" smtClean="0"/>
              <a:t>Course effrénée</a:t>
            </a:r>
          </a:p>
          <a:p>
            <a:pPr lvl="1" eaLnBrk="1" hangingPunct="1"/>
            <a:r>
              <a:rPr lang="fr-FR" dirty="0" smtClean="0"/>
              <a:t>Argent</a:t>
            </a:r>
          </a:p>
          <a:p>
            <a:pPr lvl="1" eaLnBrk="1" hangingPunct="1"/>
            <a:r>
              <a:rPr lang="fr-FR" dirty="0" smtClean="0"/>
              <a:t>Pouvoir</a:t>
            </a:r>
          </a:p>
          <a:p>
            <a:pPr lvl="1" eaLnBrk="1" hangingPunct="1"/>
            <a:r>
              <a:rPr lang="fr-FR" dirty="0" smtClean="0"/>
              <a:t>Territoire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Comment dénonce-t-il ?</a:t>
            </a:r>
          </a:p>
        </p:txBody>
      </p:sp>
      <p:sp>
        <p:nvSpPr>
          <p:cNvPr id="1024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28750"/>
            <a:ext cx="8186738" cy="5143500"/>
          </a:xfrm>
        </p:spPr>
        <p:txBody>
          <a:bodyPr/>
          <a:lstStyle/>
          <a:p>
            <a:pPr eaLnBrk="1" hangingPunct="1"/>
            <a:r>
              <a:rPr lang="fr-FR" dirty="0" smtClean="0"/>
              <a:t>Recueil</a:t>
            </a:r>
          </a:p>
          <a:p>
            <a:pPr lvl="1" eaLnBrk="1" hangingPunct="1"/>
            <a:r>
              <a:rPr lang="fr-FR" dirty="0" smtClean="0"/>
              <a:t>Observations</a:t>
            </a:r>
          </a:p>
          <a:p>
            <a:pPr lvl="1" eaLnBrk="1" hangingPunct="1"/>
            <a:r>
              <a:rPr lang="fr-FR" dirty="0" smtClean="0"/>
              <a:t>Réflexions</a:t>
            </a:r>
          </a:p>
          <a:p>
            <a:pPr eaLnBrk="1" hangingPunct="1"/>
            <a:r>
              <a:rPr lang="fr-FR" dirty="0" smtClean="0"/>
              <a:t>Horreur de la Première Guerre mondiale</a:t>
            </a:r>
          </a:p>
          <a:p>
            <a:pPr eaLnBrk="1" hangingPunct="1"/>
            <a:r>
              <a:rPr lang="fr-FR" dirty="0" smtClean="0"/>
              <a:t>Révolution industrielle</a:t>
            </a:r>
          </a:p>
          <a:p>
            <a:pPr lvl="1" eaLnBrk="1" hangingPunct="1"/>
            <a:r>
              <a:rPr lang="fr-FR" dirty="0" smtClean="0"/>
              <a:t>Réorganisation sociale</a:t>
            </a:r>
          </a:p>
          <a:p>
            <a:pPr lvl="1" eaLnBrk="1" hangingPunct="1"/>
            <a:r>
              <a:rPr lang="fr-FR" dirty="0" smtClean="0"/>
              <a:t>Technologie / Productivité</a:t>
            </a:r>
          </a:p>
          <a:p>
            <a:pPr eaLnBrk="1" hangingPunct="1"/>
            <a:r>
              <a:rPr lang="fr-FR" dirty="0" smtClean="0"/>
              <a:t>Imposture </a:t>
            </a:r>
          </a:p>
          <a:p>
            <a:pPr lvl="1" eaLnBrk="1" hangingPunct="1"/>
            <a:r>
              <a:rPr lang="fr-FR" dirty="0" smtClean="0"/>
              <a:t>Intelligente</a:t>
            </a:r>
          </a:p>
          <a:p>
            <a:pPr lvl="1" eaLnBrk="1" hangingPunct="1"/>
            <a:r>
              <a:rPr lang="fr-FR" dirty="0" smtClean="0"/>
              <a:t>À grand succès</a:t>
            </a:r>
          </a:p>
          <a:p>
            <a:pPr eaLnBrk="1" hangingPunct="1"/>
            <a:r>
              <a:rPr lang="fr-FR" dirty="0" smtClean="0"/>
              <a:t>Un personnage attachant peut tromper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Quelles parutions ?</a:t>
            </a:r>
          </a:p>
        </p:txBody>
      </p:sp>
      <p:sp>
        <p:nvSpPr>
          <p:cNvPr id="11267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38" cy="4972050"/>
          </a:xfrm>
        </p:spPr>
        <p:txBody>
          <a:bodyPr/>
          <a:lstStyle/>
          <a:p>
            <a:pPr eaLnBrk="1" hangingPunct="1"/>
            <a:r>
              <a:rPr lang="fr-FR" dirty="0" smtClean="0"/>
              <a:t>1920	Allemagne</a:t>
            </a:r>
          </a:p>
          <a:p>
            <a:pPr eaLnBrk="1" hangingPunct="1"/>
            <a:r>
              <a:rPr lang="fr-FR" dirty="0" smtClean="0"/>
              <a:t>1929	Hollande</a:t>
            </a:r>
          </a:p>
          <a:p>
            <a:pPr eaLnBrk="1" hangingPunct="1"/>
            <a:r>
              <a:rPr lang="fr-FR" dirty="0" smtClean="0"/>
              <a:t>1980	France (par Aubier Flammarion)</a:t>
            </a:r>
          </a:p>
          <a:p>
            <a:pPr eaLnBrk="1" hangingPunct="1">
              <a:buNone/>
            </a:pPr>
            <a:endParaRPr lang="fr-FR" dirty="0" smtClean="0"/>
          </a:p>
          <a:p>
            <a:pPr eaLnBrk="1" hangingPunct="1"/>
            <a:r>
              <a:rPr lang="fr-FR" dirty="0" smtClean="0"/>
              <a:t>Aujourd'hui dans une quinzaine de langues</a:t>
            </a:r>
          </a:p>
          <a:p>
            <a:pPr eaLnBrk="1" hangingPunct="1"/>
            <a:r>
              <a:rPr lang="fr-FR" dirty="0" smtClean="0"/>
              <a:t>Millions d'exemplaires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Quelles références ?</a:t>
            </a:r>
          </a:p>
        </p:txBody>
      </p:sp>
      <p:sp>
        <p:nvSpPr>
          <p:cNvPr id="12291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38" cy="4972050"/>
          </a:xfrm>
        </p:spPr>
        <p:txBody>
          <a:bodyPr/>
          <a:lstStyle/>
          <a:p>
            <a:pPr eaLnBrk="1" hangingPunct="1"/>
            <a:r>
              <a:rPr lang="fr-FR" dirty="0" smtClean="0"/>
              <a:t>Diderot</a:t>
            </a:r>
          </a:p>
          <a:p>
            <a:pPr lvl="1" eaLnBrk="1" hangingPunct="1"/>
            <a:r>
              <a:rPr lang="fr-FR" i="1" dirty="0" smtClean="0"/>
              <a:t>"Supplément au voyage de Bougainville" </a:t>
            </a:r>
            <a:r>
              <a:rPr lang="fr-FR" dirty="0" smtClean="0"/>
              <a:t>(1796)</a:t>
            </a:r>
            <a:endParaRPr lang="fr-FR" i="1" dirty="0" smtClean="0"/>
          </a:p>
          <a:p>
            <a:pPr lvl="1" eaLnBrk="1" hangingPunct="1"/>
            <a:r>
              <a:rPr lang="fr-FR" dirty="0" smtClean="0"/>
              <a:t>Discours d'un chef aux Tahitiens</a:t>
            </a:r>
          </a:p>
          <a:p>
            <a:pPr lvl="1" eaLnBrk="1" hangingPunct="1"/>
            <a:r>
              <a:rPr lang="fr-FR" dirty="0" smtClean="0"/>
              <a:t>Société utopique</a:t>
            </a:r>
          </a:p>
          <a:p>
            <a:pPr lvl="1" eaLnBrk="1" hangingPunct="1"/>
            <a:r>
              <a:rPr lang="fr-FR" dirty="0" smtClean="0"/>
              <a:t>Principes de droits, de Dieu, de morale, des </a:t>
            </a:r>
            <a:r>
              <a:rPr lang="fr-FR" dirty="0" smtClean="0"/>
              <a:t>besoins</a:t>
            </a:r>
          </a:p>
          <a:p>
            <a:pPr lvl="1" eaLnBrk="1" hangingPunct="1"/>
            <a:endParaRPr lang="fr-FR" dirty="0" smtClean="0"/>
          </a:p>
          <a:p>
            <a:pPr eaLnBrk="1" hangingPunct="1"/>
            <a:r>
              <a:rPr lang="fr-FR" dirty="0" smtClean="0"/>
              <a:t>Rousseau</a:t>
            </a:r>
          </a:p>
          <a:p>
            <a:pPr lvl="1" eaLnBrk="1" hangingPunct="1"/>
            <a:r>
              <a:rPr lang="fr-FR" dirty="0" smtClean="0"/>
              <a:t>"</a:t>
            </a:r>
            <a:r>
              <a:rPr lang="fr-FR" i="1" dirty="0" smtClean="0"/>
              <a:t>Le mythe du bon sauvage</a:t>
            </a:r>
            <a:r>
              <a:rPr lang="fr-FR" dirty="0" smtClean="0"/>
              <a:t>" (Montaigne 1550) au XVIII</a:t>
            </a:r>
            <a:r>
              <a:rPr lang="fr-FR" baseline="30000" dirty="0" smtClean="0"/>
              <a:t>e</a:t>
            </a:r>
            <a:endParaRPr lang="fr-FR" dirty="0" smtClean="0"/>
          </a:p>
          <a:p>
            <a:pPr lvl="1" eaLnBrk="1" hangingPunct="1"/>
            <a:r>
              <a:rPr lang="fr-FR" dirty="0" smtClean="0"/>
              <a:t>Découverte de l'Amérique (1492)</a:t>
            </a:r>
          </a:p>
          <a:p>
            <a:pPr lvl="1" eaLnBrk="1" hangingPunct="1"/>
            <a:r>
              <a:rPr lang="fr-FR" dirty="0" smtClean="0"/>
              <a:t>Débat opposant Nature et Culture</a:t>
            </a:r>
          </a:p>
          <a:p>
            <a:pPr lvl="1" eaLnBrk="1" hangingPunct="1"/>
            <a:endParaRPr lang="fr-FR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La vision de </a:t>
            </a:r>
            <a:r>
              <a:rPr lang="fr-FR" dirty="0" err="1" smtClean="0"/>
              <a:t>Touiavii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&amp;</a:t>
            </a:r>
            <a:br>
              <a:rPr lang="fr-FR" dirty="0" smtClean="0"/>
            </a:br>
            <a:r>
              <a:rPr lang="fr-FR" dirty="0" smtClean="0"/>
              <a:t>Leçons</a:t>
            </a: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Chef de tribu Polynésien</a:t>
            </a:r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habits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Les Européens</a:t>
            </a:r>
          </a:p>
          <a:p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Les Polynésiens</a:t>
            </a:r>
            <a:endParaRPr lang="fr-FR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643182"/>
            <a:ext cx="36576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143116"/>
            <a:ext cx="2986595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habits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Lexique</a:t>
            </a:r>
          </a:p>
          <a:p>
            <a:endParaRPr lang="fr-FR" b="1" u="sng" dirty="0" smtClean="0"/>
          </a:p>
          <a:p>
            <a:pPr lvl="1"/>
            <a:r>
              <a:rPr lang="fr-FR" dirty="0" smtClean="0"/>
              <a:t>Enveloppé de pagnes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Poils d’un quadrupède laineux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Sève séchée du gommier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b="1" u="sng" dirty="0" smtClean="0"/>
              <a:t>Leçons</a:t>
            </a:r>
          </a:p>
          <a:p>
            <a:endParaRPr lang="fr-FR" b="1" u="sng" dirty="0" smtClean="0"/>
          </a:p>
          <a:p>
            <a:pPr lvl="1"/>
            <a:r>
              <a:rPr lang="fr-FR" dirty="0" smtClean="0"/>
              <a:t>Avons-nous vraiment besoin?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Désirs?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Peau blanche…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Liberté?</a:t>
            </a:r>
          </a:p>
          <a:p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L’argent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Les Européens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Les Polynésiens</a:t>
            </a:r>
            <a:endParaRPr lang="fr-FR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500306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7719" y="2786058"/>
            <a:ext cx="3942176" cy="2252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L’argent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u="sng" dirty="0" smtClean="0"/>
              <a:t>Lexique</a:t>
            </a:r>
          </a:p>
          <a:p>
            <a:endParaRPr lang="fr-FR" b="1" u="sng" dirty="0" smtClean="0"/>
          </a:p>
          <a:p>
            <a:pPr lvl="1"/>
            <a:r>
              <a:rPr lang="fr-FR" dirty="0" smtClean="0"/>
              <a:t>Métal rond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Papier lourd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u="sng" dirty="0" smtClean="0"/>
              <a:t>Leçons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Créer des fossés sociaux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Corruption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Tensions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Besoins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Nouvel  idole?</a:t>
            </a:r>
          </a:p>
          <a:p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temps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Les Européens	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Les Polynésiens</a:t>
            </a:r>
            <a:endParaRPr lang="fr-FR" dirty="0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500306"/>
            <a:ext cx="4453917" cy="3043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285992"/>
            <a:ext cx="238125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temps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u="sng" dirty="0" smtClean="0"/>
              <a:t>Lexique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Seconde, minute, heure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L’âge…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Folie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u="sng" dirty="0" smtClean="0"/>
              <a:t>Leçons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Pressé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Santé</a:t>
            </a:r>
          </a:p>
          <a:p>
            <a:endParaRPr lang="fr-FR" b="1" u="sng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profession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Les Européens	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Les Polynésiens</a:t>
            </a:r>
            <a:endParaRPr lang="fr-FR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48"/>
            <a:ext cx="3996298" cy="2852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857496"/>
            <a:ext cx="4362453" cy="327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profession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u="sng" dirty="0" smtClean="0"/>
              <a:t>Lexique</a:t>
            </a:r>
          </a:p>
          <a:p>
            <a:endParaRPr lang="fr-FR" b="1" u="sng" dirty="0" smtClean="0"/>
          </a:p>
          <a:p>
            <a:pPr lvl="1"/>
            <a:r>
              <a:rPr lang="fr-FR" dirty="0" smtClean="0"/>
              <a:t>Les </a:t>
            </a:r>
            <a:r>
              <a:rPr lang="fr-FR" dirty="0" err="1" smtClean="0"/>
              <a:t>Papalagui</a:t>
            </a:r>
            <a:r>
              <a:rPr lang="fr-FR" dirty="0" smtClean="0"/>
              <a:t> ont autant de professions que de pierres dans la lagune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u="sng" dirty="0" smtClean="0"/>
              <a:t>Leçons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Heureux?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Rencontre?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Nature?</a:t>
            </a:r>
          </a:p>
          <a:p>
            <a:endParaRPr lang="fr-FR" b="1" u="sng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4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Magicien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Les Européens	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Les Polynésiens</a:t>
            </a:r>
            <a:endParaRPr lang="fr-FR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786058"/>
            <a:ext cx="4173699" cy="276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786058"/>
            <a:ext cx="4143372" cy="276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Magicien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u="sng" dirty="0" smtClean="0"/>
              <a:t>Lexique</a:t>
            </a:r>
          </a:p>
          <a:p>
            <a:endParaRPr lang="fr-FR" b="1" u="sng" dirty="0" smtClean="0"/>
          </a:p>
          <a:p>
            <a:pPr lvl="1"/>
            <a:r>
              <a:rPr lang="fr-FR" dirty="0" smtClean="0"/>
              <a:t>L’éclair sauvage, le feu brûlant, l’eau rapide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Huttes géantes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u="sng" dirty="0" smtClean="0"/>
              <a:t>Leçons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Détruire la terre, la mer, les montagnes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Perte de temps</a:t>
            </a:r>
          </a:p>
          <a:p>
            <a:endParaRPr lang="fr-FR" b="1" u="sng" dirty="0" smtClean="0"/>
          </a:p>
          <a:p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L’appartenance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Les Européens	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Les Polynésiens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714620"/>
            <a:ext cx="22764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285992"/>
            <a:ext cx="2759491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L’appartenance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u="sng" dirty="0" smtClean="0"/>
              <a:t>Lexique</a:t>
            </a:r>
          </a:p>
          <a:p>
            <a:endParaRPr lang="fr-FR" b="1" u="sng" dirty="0" smtClean="0"/>
          </a:p>
          <a:p>
            <a:pPr lvl="1"/>
            <a:r>
              <a:rPr lang="fr-FR" dirty="0" smtClean="0"/>
              <a:t>Il se demande </a:t>
            </a:r>
            <a:r>
              <a:rPr lang="fr-FR" dirty="0" smtClean="0"/>
              <a:t>comment </a:t>
            </a:r>
            <a:r>
              <a:rPr lang="fr-FR" dirty="0" smtClean="0"/>
              <a:t>une chose va lui être utile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u="sng" dirty="0" smtClean="0"/>
              <a:t>Leçons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Communauté des biens?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Créer des conflits?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b="1" u="sng" dirty="0" smtClean="0"/>
          </a:p>
          <a:p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L’esprit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Les Européens	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Les Polynésiens</a:t>
            </a:r>
            <a:endParaRPr lang="fr-FR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928934"/>
            <a:ext cx="2190761" cy="202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643182"/>
            <a:ext cx="3578846" cy="249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L’esprit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u="sng" dirty="0" smtClean="0"/>
              <a:t>Lexique</a:t>
            </a:r>
          </a:p>
          <a:p>
            <a:endParaRPr lang="fr-FR" b="1" u="sng" dirty="0" smtClean="0"/>
          </a:p>
          <a:p>
            <a:pPr lvl="1"/>
            <a:r>
              <a:rPr lang="fr-FR" dirty="0" smtClean="0"/>
              <a:t>Les pensées le retiennent prisonnier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Un Samoan étend ses membres sous la lumière chaude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u="sng" dirty="0" smtClean="0"/>
              <a:t>Leçons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Trop occupé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Torturé d’esprit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« Tu penses trop! »</a:t>
            </a:r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L’obscurité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Les Européens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Les Polynésiens</a:t>
            </a:r>
            <a:endParaRPr lang="fr-FR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643182"/>
            <a:ext cx="314327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071810"/>
            <a:ext cx="3638566" cy="2421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L’obscurité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u="sng" dirty="0" smtClean="0"/>
              <a:t>Lexique</a:t>
            </a:r>
          </a:p>
          <a:p>
            <a:endParaRPr lang="fr-FR" b="1" u="sng" dirty="0" smtClean="0"/>
          </a:p>
          <a:p>
            <a:pPr lvl="1"/>
            <a:r>
              <a:rPr lang="fr-FR" dirty="0" smtClean="0"/>
              <a:t>Tubes à feu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Evangile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« Aimez vous les uns les autres »</a:t>
            </a:r>
          </a:p>
          <a:p>
            <a:endParaRPr lang="fr-FR" dirty="0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u="sng" dirty="0" smtClean="0"/>
              <a:t>Leçons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Evangéliser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Détruire le monde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Esclavagisme…</a:t>
            </a:r>
          </a:p>
          <a:p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ctrTitle"/>
          </p:nvPr>
        </p:nvSpPr>
        <p:spPr>
          <a:xfrm>
            <a:off x="642938" y="2673350"/>
            <a:ext cx="7772400" cy="1470025"/>
          </a:xfrm>
        </p:spPr>
        <p:txBody>
          <a:bodyPr/>
          <a:lstStyle/>
          <a:p>
            <a:pPr eaLnBrk="1" hangingPunct="1"/>
            <a:r>
              <a:rPr lang="fr-FR" smtClean="0"/>
              <a:t>Conclusion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Conclusion</a:t>
            </a:r>
          </a:p>
        </p:txBody>
      </p:sp>
      <p:sp>
        <p:nvSpPr>
          <p:cNvPr id="14339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86738" cy="4972050"/>
          </a:xfrm>
        </p:spPr>
        <p:txBody>
          <a:bodyPr/>
          <a:lstStyle/>
          <a:p>
            <a:pPr eaLnBrk="1" hangingPunct="1"/>
            <a:r>
              <a:rPr lang="fr-FR" dirty="0" smtClean="0"/>
              <a:t>Influences néfastes de la société</a:t>
            </a:r>
          </a:p>
          <a:p>
            <a:pPr eaLnBrk="1" hangingPunct="1"/>
            <a:r>
              <a:rPr lang="fr-FR" dirty="0" smtClean="0"/>
              <a:t>Montrer le chemin</a:t>
            </a:r>
          </a:p>
          <a:p>
            <a:pPr eaLnBrk="1" hangingPunct="1"/>
            <a:r>
              <a:rPr lang="fr-FR" dirty="0" smtClean="0"/>
              <a:t>Lois enseignées</a:t>
            </a:r>
          </a:p>
          <a:p>
            <a:pPr lvl="1" eaLnBrk="1" hangingPunct="1"/>
            <a:r>
              <a:rPr lang="fr-FR" dirty="0" smtClean="0"/>
              <a:t>Défense des frontières</a:t>
            </a:r>
          </a:p>
          <a:p>
            <a:pPr lvl="1" eaLnBrk="1" hangingPunct="1"/>
            <a:r>
              <a:rPr lang="fr-FR" dirty="0" smtClean="0"/>
              <a:t>Justification des guerres</a:t>
            </a:r>
          </a:p>
          <a:p>
            <a:pPr eaLnBrk="1" hangingPunct="1"/>
            <a:r>
              <a:rPr lang="fr-FR" dirty="0" smtClean="0"/>
              <a:t>Territoire : chasse et climat</a:t>
            </a:r>
          </a:p>
          <a:p>
            <a:pPr eaLnBrk="1" hangingPunct="1"/>
            <a:r>
              <a:rPr lang="fr-FR" dirty="0" smtClean="0"/>
              <a:t>Femmes : Pérennité</a:t>
            </a:r>
          </a:p>
          <a:p>
            <a:pPr eaLnBrk="1" hangingPunct="1"/>
            <a:r>
              <a:rPr lang="fr-FR" dirty="0" smtClean="0"/>
              <a:t>"</a:t>
            </a:r>
            <a:r>
              <a:rPr lang="fr-FR" i="1" dirty="0" smtClean="0"/>
              <a:t>L'imbécile heureux</a:t>
            </a:r>
            <a:r>
              <a:rPr lang="fr-FR" dirty="0" smtClean="0"/>
              <a:t>" </a:t>
            </a:r>
          </a:p>
          <a:p>
            <a:pPr lvl="1" eaLnBrk="1" hangingPunct="1"/>
            <a:r>
              <a:rPr lang="fr-FR" dirty="0" smtClean="0"/>
              <a:t>Simplicité = bonheur?</a:t>
            </a:r>
          </a:p>
          <a:p>
            <a:pPr lvl="1" eaLnBrk="1" hangingPunct="1"/>
            <a:r>
              <a:rPr lang="fr-FR" dirty="0" smtClean="0"/>
              <a:t>Est-il meilleur? identique au notre?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ctrTitle"/>
          </p:nvPr>
        </p:nvSpPr>
        <p:spPr>
          <a:xfrm>
            <a:off x="214282" y="-857241"/>
            <a:ext cx="8715436" cy="5572125"/>
          </a:xfrm>
        </p:spPr>
        <p:txBody>
          <a:bodyPr/>
          <a:lstStyle/>
          <a:p>
            <a:pPr eaLnBrk="1" hangingPunct="1"/>
            <a:r>
              <a:rPr lang="fr-FR" sz="32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 </a:t>
            </a:r>
            <a:r>
              <a:rPr lang="fr-FR" sz="3200" i="1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Il n'y a rien de barbare et de sauvage en cette nation, à ce qu'on m'a rapporté,</a:t>
            </a:r>
            <a:br>
              <a:rPr lang="fr-FR" sz="3200" i="1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fr-FR" sz="3200" i="1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sinon que chacun appelle barbarie ce qui n'est pas de son usage.</a:t>
            </a:r>
            <a:r>
              <a:rPr lang="fr-FR" sz="32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”</a:t>
            </a:r>
            <a:r>
              <a:rPr lang="fr-FR" sz="3600" i="1" dirty="0" smtClean="0"/>
              <a:t/>
            </a:r>
            <a:br>
              <a:rPr lang="fr-FR" sz="3600" i="1" dirty="0" smtClean="0"/>
            </a:br>
            <a:endParaRPr lang="fr-FR" sz="2800" i="1" dirty="0" smtClean="0"/>
          </a:p>
        </p:txBody>
      </p:sp>
      <p:sp>
        <p:nvSpPr>
          <p:cNvPr id="3" name="Titre 1"/>
          <p:cNvSpPr txBox="1">
            <a:spLocks/>
          </p:cNvSpPr>
          <p:nvPr/>
        </p:nvSpPr>
        <p:spPr bwMode="auto">
          <a:xfrm>
            <a:off x="357188" y="5081588"/>
            <a:ext cx="81438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fr-FR" sz="2400" i="1" dirty="0"/>
              <a:t>Michel de Montaigne</a:t>
            </a:r>
            <a:endParaRPr lang="fr-FR" sz="2400" i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Personnalisé 4">
      <a:dk1>
        <a:sysClr val="windowText" lastClr="000000"/>
      </a:dk1>
      <a:lt1>
        <a:sysClr val="window" lastClr="FFFFFF"/>
      </a:lt1>
      <a:dk2>
        <a:srgbClr val="387025"/>
      </a:dk2>
      <a:lt2>
        <a:srgbClr val="DBF5F9"/>
      </a:lt2>
      <a:accent1>
        <a:srgbClr val="7CCA62"/>
      </a:accent1>
      <a:accent2>
        <a:srgbClr val="A5C249"/>
      </a:accent2>
      <a:accent3>
        <a:srgbClr val="54A838"/>
      </a:accent3>
      <a:accent4>
        <a:srgbClr val="00B050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491</TotalTime>
  <Words>1278</Words>
  <Application>Microsoft Office PowerPoint</Application>
  <PresentationFormat>Affichage à l'écran (4:3)</PresentationFormat>
  <Paragraphs>349</Paragraphs>
  <Slides>37</Slides>
  <Notes>13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Apex</vt:lpstr>
      <vt:lpstr>Le Papalagui</vt:lpstr>
      <vt:lpstr>Introduction</vt:lpstr>
      <vt:lpstr>Introduction</vt:lpstr>
      <vt:lpstr>Introduction</vt:lpstr>
      <vt:lpstr>Introduction</vt:lpstr>
      <vt:lpstr>Plan</vt:lpstr>
      <vt:lpstr>Contexte d'écriture</vt:lpstr>
      <vt:lpstr>Qui est-il ?</vt:lpstr>
      <vt:lpstr>Pourquoi ce livre?</vt:lpstr>
      <vt:lpstr>Comment ?</vt:lpstr>
      <vt:lpstr>Quels ruses ?</vt:lpstr>
      <vt:lpstr>La fin …?</vt:lpstr>
      <vt:lpstr>Parcours de l’auteur</vt:lpstr>
      <vt:lpstr>Que dénonce-t-il ?</vt:lpstr>
      <vt:lpstr>Comment dénonce-t-il ?</vt:lpstr>
      <vt:lpstr>Quelles parutions ?</vt:lpstr>
      <vt:lpstr>Quelles références ?</vt:lpstr>
      <vt:lpstr>La vision de Touiavii &amp; Leçons</vt:lpstr>
      <vt:lpstr>Les habits</vt:lpstr>
      <vt:lpstr>Les habits</vt:lpstr>
      <vt:lpstr>L’argent</vt:lpstr>
      <vt:lpstr>L’argent</vt:lpstr>
      <vt:lpstr>Le temps</vt:lpstr>
      <vt:lpstr>Le temps</vt:lpstr>
      <vt:lpstr>La profession</vt:lpstr>
      <vt:lpstr>La profession</vt:lpstr>
      <vt:lpstr>Magicien</vt:lpstr>
      <vt:lpstr>Magicien</vt:lpstr>
      <vt:lpstr>L’appartenance</vt:lpstr>
      <vt:lpstr>L’appartenance</vt:lpstr>
      <vt:lpstr>L’esprit</vt:lpstr>
      <vt:lpstr>L’esprit</vt:lpstr>
      <vt:lpstr>L’obscurité</vt:lpstr>
      <vt:lpstr>L’obscurité</vt:lpstr>
      <vt:lpstr>Conclusion</vt:lpstr>
      <vt:lpstr>Conclusion</vt:lpstr>
      <vt:lpstr>“ Il n'y a rien de barbare et de sauvage en cette nation, à ce qu'on m'a rapporté, sinon que chacun appelle barbarie ce qui n'est pas de son usage. ” </vt:lpstr>
    </vt:vector>
  </TitlesOfParts>
  <Company>Windows-Trust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 l’auteur</dc:title>
  <dc:creator>Tom</dc:creator>
  <cp:lastModifiedBy>Tom</cp:lastModifiedBy>
  <cp:revision>31</cp:revision>
  <dcterms:created xsi:type="dcterms:W3CDTF">2009-03-08T23:20:15Z</dcterms:created>
  <dcterms:modified xsi:type="dcterms:W3CDTF">2009-03-11T08:24:49Z</dcterms:modified>
</cp:coreProperties>
</file>