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3" r:id="rId4"/>
    <p:sldId id="264" r:id="rId5"/>
    <p:sldId id="265" r:id="rId6"/>
    <p:sldId id="266" r:id="rId7"/>
    <p:sldId id="267" r:id="rId8"/>
    <p:sldId id="260" r:id="rId9"/>
    <p:sldId id="261" r:id="rId10"/>
    <p:sldId id="262" r:id="rId11"/>
    <p:sldId id="259" r:id="rId12"/>
    <p:sldId id="268" r:id="rId13"/>
    <p:sldId id="269" r:id="rId14"/>
  </p:sldIdLst>
  <p:sldSz cx="9144000" cy="6858000" type="screen4x3"/>
  <p:notesSz cx="6858000" cy="9144000"/>
  <p:defaultTextStyle>
    <a:defPPr>
      <a:defRPr lang="fr-C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xmlns:mc="http://schemas.openxmlformats.org/markup-compatibility/2006" xmlns:a14="http://schemas.microsoft.com/office/drawing/2010/main" val="3CD0E0" mc:Ignorable=""/>
    <a:srgbClr xmlns:mc="http://schemas.openxmlformats.org/markup-compatibility/2006" xmlns:a14="http://schemas.microsoft.com/office/drawing/2010/main" val="2DBDD1" mc:Ignorable=""/>
    <a:srgbClr xmlns:mc="http://schemas.openxmlformats.org/markup-compatibility/2006" xmlns:a14="http://schemas.microsoft.com/office/drawing/2010/main" val="35C8EB" mc:Ignorable=""/>
    <a:srgbClr xmlns:mc="http://schemas.openxmlformats.org/markup-compatibility/2006" xmlns:a14="http://schemas.microsoft.com/office/drawing/2010/main" val="1DC4FF" mc:Ignorable=""/>
    <a:srgbClr xmlns:mc="http://schemas.openxmlformats.org/markup-compatibility/2006" xmlns:a14="http://schemas.microsoft.com/office/drawing/2010/main" val="C5BE97" mc:Ignorable="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796F01-3284-449C-AEAD-2214033409B9}" type="datetimeFigureOut">
              <a:rPr lang="fr-FR"/>
              <a:pPr>
                <a:defRPr/>
              </a:pPr>
              <a:t>19/05/2010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150F64-7ED4-4C06-865D-32FC5098D2B8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46611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93D8EA-1608-4F5F-BF2F-A2D31C670C5F}" type="datetimeFigureOut">
              <a:rPr lang="fr-FR"/>
              <a:pPr>
                <a:defRPr/>
              </a:pPr>
              <a:t>19/05/2010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3DE798-78EF-4724-A117-065FE70EBE75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2221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B4DAB0-A069-49DB-9056-744A55B1D764}" type="datetimeFigureOut">
              <a:rPr lang="fr-FR"/>
              <a:pPr>
                <a:defRPr/>
              </a:pPr>
              <a:t>19/05/2010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70EFB3-AFD2-49B2-89A1-A872FB157D7C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00425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03A6AC-C4C1-4EBD-9C75-DB883223B73C}" type="datetimeFigureOut">
              <a:rPr lang="fr-FR"/>
              <a:pPr>
                <a:defRPr/>
              </a:pPr>
              <a:t>19/05/2010</a:t>
            </a:fld>
            <a:endParaRPr lang="fr-CA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9602C5-EBAC-4F05-B7D9-E1D2E0F0DB06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12559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D226AE-B810-4A88-A081-7FD695B1ED17}" type="datetimeFigureOut">
              <a:rPr lang="fr-FR"/>
              <a:pPr>
                <a:defRPr/>
              </a:pPr>
              <a:t>19/05/2010</a:t>
            </a:fld>
            <a:endParaRPr lang="fr-CA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B87C73-33C9-4E6B-BD4B-E624864926F9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47528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FDD5D-BCA7-40BC-AF65-3CACA85BB328}" type="datetimeFigureOut">
              <a:rPr lang="fr-FR"/>
              <a:pPr>
                <a:defRPr/>
              </a:pPr>
              <a:t>19/05/2010</a:t>
            </a:fld>
            <a:endParaRPr lang="fr-CA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F6211-61A2-4208-8E38-4C025E6FE110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67290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30394-AC79-47AA-A123-104CC90D0437}" type="datetimeFigureOut">
              <a:rPr lang="fr-FR"/>
              <a:pPr>
                <a:defRPr/>
              </a:pPr>
              <a:t>19/05/2010</a:t>
            </a:fld>
            <a:endParaRPr lang="fr-CA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06ED7-5001-4503-8A11-E921D48C1D3A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78367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B2366-D55E-4652-8E02-610F58EC5805}" type="datetimeFigureOut">
              <a:rPr lang="fr-FR"/>
              <a:pPr>
                <a:defRPr/>
              </a:pPr>
              <a:t>19/05/2010</a:t>
            </a:fld>
            <a:endParaRPr lang="fr-CA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ADC7A-2E8F-4B3D-A741-E8B254C717B5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5801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  <a:endParaRPr lang="fr-CA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E4DB7B-EB75-4AC6-AA12-2CA6FA334A34}" type="datetimeFigureOut">
              <a:rPr lang="fr-FR"/>
              <a:pPr>
                <a:defRPr/>
              </a:pPr>
              <a:t>19/05/2010</a:t>
            </a:fld>
            <a:endParaRPr lang="fr-CA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7D8964-4FA0-44C7-84D1-817B4A73BCBB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83527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5EE257-953B-4CF3-A6CD-415E11FFDB48}" type="datetimeFigureOut">
              <a:rPr lang="fr-FR"/>
              <a:pPr>
                <a:defRPr/>
              </a:pPr>
              <a:t>19/05/2010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047EF9-FECD-4CE2-82BF-7BA8F188AEE3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07522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416090-DECD-4E20-80C5-500AD300B5E8}" type="datetimeFigureOut">
              <a:rPr lang="fr-FR"/>
              <a:pPr>
                <a:defRPr/>
              </a:pPr>
              <a:t>19/05/2010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68CAE1-FB7E-4E4F-BB41-5C4A29842EC4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20919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CA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218FB64-2FBF-400C-AB14-073C51517370}" type="datetimeFigureOut">
              <a:rPr lang="fr-FR"/>
              <a:pPr>
                <a:defRPr/>
              </a:pPr>
              <a:t>19/05/2010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48506BC-E3B5-47A8-9962-986CB01AE720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ctrTitle"/>
          </p:nvPr>
        </p:nvSpPr>
        <p:spPr>
          <a:xfrm>
            <a:off x="539552" y="836712"/>
            <a:ext cx="7772400" cy="1012825"/>
          </a:xfrm>
        </p:spPr>
        <p:txBody>
          <a:bodyPr/>
          <a:lstStyle/>
          <a:p>
            <a:r>
              <a:rPr lang="fr-CA" dirty="0" smtClean="0">
                <a:solidFill>
                  <a:schemeClr val="bg1"/>
                </a:solidFill>
              </a:rPr>
              <a:t>Campagne de promotion des musées via internet</a:t>
            </a:r>
          </a:p>
        </p:txBody>
      </p:sp>
      <p:sp>
        <p:nvSpPr>
          <p:cNvPr id="2051" name="Sous-titre 2"/>
          <p:cNvSpPr>
            <a:spLocks noGrp="1"/>
          </p:cNvSpPr>
          <p:nvPr>
            <p:ph type="subTitle" idx="1"/>
          </p:nvPr>
        </p:nvSpPr>
        <p:spPr>
          <a:xfrm>
            <a:off x="1403648" y="3645024"/>
            <a:ext cx="6400800" cy="1224136"/>
          </a:xfrm>
        </p:spPr>
        <p:txBody>
          <a:bodyPr/>
          <a:lstStyle/>
          <a:p>
            <a:r>
              <a:rPr lang="fr-CA" sz="2600" dirty="0" smtClean="0">
                <a:solidFill>
                  <a:schemeClr val="bg1"/>
                </a:solidFill>
              </a:rPr>
              <a:t>Par Camille </a:t>
            </a:r>
            <a:r>
              <a:rPr lang="fr-CA" sz="2600" dirty="0" smtClean="0">
                <a:solidFill>
                  <a:schemeClr val="bg1"/>
                </a:solidFill>
              </a:rPr>
              <a:t>JAWORSKI directrice d’agence, </a:t>
            </a:r>
            <a:r>
              <a:rPr lang="fr-CA" sz="2600" dirty="0" smtClean="0">
                <a:solidFill>
                  <a:schemeClr val="bg1"/>
                </a:solidFill>
              </a:rPr>
              <a:t>Bruno GABRIEL </a:t>
            </a:r>
            <a:r>
              <a:rPr lang="fr-CA" sz="2600" dirty="0" smtClean="0">
                <a:solidFill>
                  <a:schemeClr val="bg1"/>
                </a:solidFill>
              </a:rPr>
              <a:t>analyste en sociologie</a:t>
            </a:r>
          </a:p>
          <a:p>
            <a:r>
              <a:rPr lang="fr-CA" sz="2600" dirty="0" smtClean="0">
                <a:solidFill>
                  <a:schemeClr val="bg1"/>
                </a:solidFill>
              </a:rPr>
              <a:t>et </a:t>
            </a:r>
            <a:r>
              <a:rPr lang="fr-CA" sz="2600" dirty="0" smtClean="0">
                <a:solidFill>
                  <a:schemeClr val="bg1"/>
                </a:solidFill>
              </a:rPr>
              <a:t>Hubert de </a:t>
            </a:r>
            <a:r>
              <a:rPr lang="fr-CA" sz="2600" dirty="0" smtClean="0">
                <a:solidFill>
                  <a:schemeClr val="bg1"/>
                </a:solidFill>
              </a:rPr>
              <a:t>ROCQUIGNY directeur artistique</a:t>
            </a:r>
            <a:endParaRPr lang="fr-CA" sz="2600" dirty="0" smtClean="0">
              <a:solidFill>
                <a:schemeClr val="bg1"/>
              </a:solidFill>
            </a:endParaRPr>
          </a:p>
        </p:txBody>
      </p:sp>
      <p:pic>
        <p:nvPicPr>
          <p:cNvPr id="1027" name="Image 3" descr="C:\Users\gblucky\Desktop\cours\S4\comm\logo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5052729"/>
            <a:ext cx="2209056" cy="1805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051720" y="2430033"/>
            <a:ext cx="4427984" cy="646331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reflection blurRad="6350" stA="50000" endA="300" endPos="90000" dist="50800" dir="5400000" sy="-100000" algn="bl" rotWithShape="0"/>
          </a:effectLst>
        </p:spPr>
        <p:txBody>
          <a:bodyPr wrap="square" anchor="ctr">
            <a:spAutoFit/>
          </a:bodyPr>
          <a:lstStyle/>
          <a:p>
            <a:pPr lvl="1" algn="ctr"/>
            <a:r>
              <a:rPr lang="en-US" dirty="0">
                <a:solidFill>
                  <a:srgbClr xmlns:mc="http://schemas.openxmlformats.org/markup-compatibility/2006" xmlns:a14="http://schemas.microsoft.com/office/drawing/2010/main" val="3CD0E0" mc:Ignorable=""/>
                </a:solidFill>
              </a:rPr>
              <a:t> </a:t>
            </a:r>
            <a:r>
              <a:rPr lang="fr-FR" sz="3600" dirty="0" smtClean="0">
                <a:solidFill>
                  <a:srgbClr xmlns:mc="http://schemas.openxmlformats.org/markup-compatibility/2006" xmlns:a14="http://schemas.microsoft.com/office/drawing/2010/main" val="3CD0E0" mc:Ignorable=""/>
                </a:solidFill>
              </a:rPr>
              <a:t>Visites</a:t>
            </a:r>
            <a:r>
              <a:rPr lang="en-US" sz="3600" dirty="0" smtClean="0">
                <a:solidFill>
                  <a:srgbClr xmlns:mc="http://schemas.openxmlformats.org/markup-compatibility/2006" xmlns:a14="http://schemas.microsoft.com/office/drawing/2010/main" val="3CD0E0" mc:Ignorable=""/>
                </a:solidFill>
              </a:rPr>
              <a:t> </a:t>
            </a:r>
            <a:r>
              <a:rPr lang="fr-FR" sz="3600" dirty="0" smtClean="0">
                <a:solidFill>
                  <a:srgbClr xmlns:mc="http://schemas.openxmlformats.org/markup-compatibility/2006" xmlns:a14="http://schemas.microsoft.com/office/drawing/2010/main" val="3CD0E0" mc:Ignorable=""/>
                </a:solidFill>
              </a:rPr>
              <a:t>virtuelles</a:t>
            </a:r>
            <a:endParaRPr lang="fr-FR" sz="3600" dirty="0">
              <a:solidFill>
                <a:srgbClr xmlns:mc="http://schemas.openxmlformats.org/markup-compatibility/2006" xmlns:a14="http://schemas.microsoft.com/office/drawing/2010/main" val="3CD0E0" mc:Ignorable="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>
                <a:solidFill>
                  <a:schemeClr val="bg1"/>
                </a:solidFill>
              </a:rPr>
              <a:t>P</a:t>
            </a:r>
            <a:r>
              <a:rPr lang="fr-CA" dirty="0" smtClean="0">
                <a:solidFill>
                  <a:schemeClr val="bg1"/>
                </a:solidFill>
              </a:rPr>
              <a:t>lan</a:t>
            </a:r>
          </a:p>
        </p:txBody>
      </p:sp>
      <p:sp>
        <p:nvSpPr>
          <p:cNvPr id="4099" name="Espace réservé du contenu 4"/>
          <p:cNvSpPr>
            <a:spLocks noGrp="1"/>
          </p:cNvSpPr>
          <p:nvPr>
            <p:ph idx="1"/>
          </p:nvPr>
        </p:nvSpPr>
        <p:spPr>
          <a:xfrm>
            <a:off x="457200" y="2071688"/>
            <a:ext cx="8229600" cy="4500562"/>
          </a:xfrm>
        </p:spPr>
        <p:txBody>
          <a:bodyPr/>
          <a:lstStyle/>
          <a:p>
            <a:r>
              <a:rPr lang="fr-CA" dirty="0" smtClean="0"/>
              <a:t>Copy stratégie</a:t>
            </a:r>
          </a:p>
          <a:p>
            <a:r>
              <a:rPr lang="fr-CA" dirty="0" smtClean="0"/>
              <a:t>Contexte</a:t>
            </a:r>
          </a:p>
          <a:p>
            <a:r>
              <a:rPr lang="fr-CA" dirty="0" smtClean="0"/>
              <a:t>Stratégie publicitaire</a:t>
            </a:r>
          </a:p>
          <a:p>
            <a:r>
              <a:rPr lang="fr-CA" dirty="0" smtClean="0"/>
              <a:t>Analyse psychologique</a:t>
            </a:r>
          </a:p>
          <a:p>
            <a:r>
              <a:rPr lang="fr-CA" dirty="0" smtClean="0"/>
              <a:t>Présentation de l’affiche</a:t>
            </a:r>
          </a:p>
          <a:p>
            <a:r>
              <a:rPr lang="fr-CA" dirty="0" smtClean="0"/>
              <a:t>Impact sur la cible</a:t>
            </a:r>
          </a:p>
          <a:p>
            <a:pPr marL="0" indent="0">
              <a:buNone/>
            </a:pPr>
            <a:r>
              <a:rPr lang="fr-CA" dirty="0" smtClean="0"/>
              <a:t> </a:t>
            </a:r>
          </a:p>
        </p:txBody>
      </p:sp>
      <p:pic>
        <p:nvPicPr>
          <p:cNvPr id="3074" name="Image 2" descr="C:\Users\gblucky\Desktop\cours\S4\comm\logo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5" y="5932734"/>
            <a:ext cx="1126068" cy="920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Copy </a:t>
            </a:r>
            <a:r>
              <a:rPr lang="fr-CA" dirty="0" smtClean="0"/>
              <a:t>stratégie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483768" y="1600200"/>
            <a:ext cx="6203032" cy="4525963"/>
          </a:xfrm>
        </p:spPr>
        <p:txBody>
          <a:bodyPr/>
          <a:lstStyle/>
          <a:p>
            <a:r>
              <a:rPr lang="en-US" dirty="0" err="1" smtClean="0"/>
              <a:t>Cible</a:t>
            </a:r>
            <a:r>
              <a:rPr lang="en-US" dirty="0" smtClean="0"/>
              <a:t>: 18-25 </a:t>
            </a:r>
            <a:r>
              <a:rPr lang="en-US" dirty="0" err="1" smtClean="0"/>
              <a:t>ans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Objectif</a:t>
            </a:r>
            <a:r>
              <a:rPr lang="en-US" dirty="0" smtClean="0"/>
              <a:t>: 1000 </a:t>
            </a:r>
            <a:r>
              <a:rPr lang="en-US" dirty="0" err="1" smtClean="0"/>
              <a:t>personnes</a:t>
            </a:r>
            <a:r>
              <a:rPr lang="en-US" dirty="0" smtClean="0"/>
              <a:t>/ jour / </a:t>
            </a:r>
            <a:r>
              <a:rPr lang="en-US" dirty="0" err="1" smtClean="0"/>
              <a:t>musée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Atmosphère</a:t>
            </a:r>
            <a:r>
              <a:rPr lang="en-US" dirty="0" smtClean="0"/>
              <a:t>: </a:t>
            </a:r>
            <a:r>
              <a:rPr lang="en-US" dirty="0" err="1" smtClean="0"/>
              <a:t>mystère</a:t>
            </a:r>
            <a:r>
              <a:rPr lang="en-US" dirty="0" smtClean="0"/>
              <a:t> et </a:t>
            </a:r>
            <a:r>
              <a:rPr lang="en-US" dirty="0" err="1" smtClean="0"/>
              <a:t>curiosité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6372200" y="6486889"/>
            <a:ext cx="16722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dirty="0"/>
              <a:t>Copy stratégie</a:t>
            </a:r>
          </a:p>
        </p:txBody>
      </p:sp>
      <p:pic>
        <p:nvPicPr>
          <p:cNvPr id="5" name="Image 2" descr="C:\Users\gblucky\Desktop\cours\S4\comm\logo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5" y="5932734"/>
            <a:ext cx="1126068" cy="920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8518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Copy </a:t>
            </a:r>
            <a:r>
              <a:rPr lang="fr-CA" dirty="0" smtClean="0"/>
              <a:t>stratégie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483768" y="1600200"/>
            <a:ext cx="6203032" cy="4525963"/>
          </a:xfrm>
        </p:spPr>
        <p:txBody>
          <a:bodyPr/>
          <a:lstStyle/>
          <a:p>
            <a:r>
              <a:rPr lang="en-US" dirty="0" err="1" smtClean="0"/>
              <a:t>Avantages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Efficacité</a:t>
            </a:r>
            <a:endParaRPr lang="en-US" dirty="0" smtClean="0"/>
          </a:p>
          <a:p>
            <a:pPr lvl="1"/>
            <a:r>
              <a:rPr lang="en-US" dirty="0" err="1" smtClean="0"/>
              <a:t>Simplicité</a:t>
            </a:r>
            <a:endParaRPr lang="en-US" dirty="0" smtClean="0"/>
          </a:p>
          <a:p>
            <a:pPr lvl="1"/>
            <a:r>
              <a:rPr lang="en-US" dirty="0" smtClean="0"/>
              <a:t>Gain de temps</a:t>
            </a:r>
          </a:p>
          <a:p>
            <a:pPr lvl="1"/>
            <a:r>
              <a:rPr lang="en-US" dirty="0" smtClean="0"/>
              <a:t>Gain </a:t>
            </a:r>
            <a:r>
              <a:rPr lang="en-US" dirty="0" err="1" smtClean="0"/>
              <a:t>d’argent</a:t>
            </a:r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6372200" y="6486889"/>
            <a:ext cx="16722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dirty="0"/>
              <a:t>Copy stratégie</a:t>
            </a:r>
          </a:p>
        </p:txBody>
      </p:sp>
      <p:pic>
        <p:nvPicPr>
          <p:cNvPr id="5" name="Image 2" descr="C:\Users\gblucky\Desktop\cours\S4\comm\logo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5" y="5932734"/>
            <a:ext cx="1126068" cy="920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612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Contexte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483768" y="1600200"/>
            <a:ext cx="6203032" cy="4525963"/>
          </a:xfrm>
        </p:spPr>
        <p:txBody>
          <a:bodyPr/>
          <a:lstStyle/>
          <a:p>
            <a:r>
              <a:rPr lang="en-US" dirty="0" smtClean="0"/>
              <a:t>Situation: </a:t>
            </a:r>
            <a:r>
              <a:rPr lang="en-US" dirty="0" err="1" smtClean="0"/>
              <a:t>faible</a:t>
            </a:r>
            <a:r>
              <a:rPr lang="en-US" dirty="0" smtClean="0"/>
              <a:t> </a:t>
            </a:r>
            <a:r>
              <a:rPr lang="en-US" dirty="0" err="1" smtClean="0"/>
              <a:t>intérêt</a:t>
            </a:r>
            <a:r>
              <a:rPr lang="en-US" dirty="0" smtClean="0"/>
              <a:t> de la </a:t>
            </a:r>
            <a:r>
              <a:rPr lang="en-US" dirty="0" err="1" smtClean="0"/>
              <a:t>cible</a:t>
            </a:r>
            <a:r>
              <a:rPr lang="en-US" dirty="0" smtClean="0"/>
              <a:t> pour les </a:t>
            </a:r>
            <a:r>
              <a:rPr lang="en-US" dirty="0" err="1" smtClean="0"/>
              <a:t>musées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Création</a:t>
            </a:r>
            <a:r>
              <a:rPr lang="en-US" dirty="0" smtClean="0"/>
              <a:t> </a:t>
            </a:r>
            <a:r>
              <a:rPr lang="en-US" dirty="0" err="1" smtClean="0"/>
              <a:t>d’une</a:t>
            </a:r>
            <a:r>
              <a:rPr lang="en-US" dirty="0" smtClean="0"/>
              <a:t> nouvelle image </a:t>
            </a:r>
            <a:r>
              <a:rPr lang="en-US" dirty="0" err="1" smtClean="0"/>
              <a:t>dynamique</a:t>
            </a:r>
            <a:r>
              <a:rPr lang="en-US" dirty="0" smtClean="0"/>
              <a:t> et </a:t>
            </a:r>
            <a:r>
              <a:rPr lang="en-US" dirty="0" err="1" smtClean="0"/>
              <a:t>jeune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Mode </a:t>
            </a:r>
            <a:r>
              <a:rPr lang="en-US" dirty="0" err="1" smtClean="0"/>
              <a:t>d’influence</a:t>
            </a:r>
            <a:r>
              <a:rPr lang="en-US" dirty="0" smtClean="0"/>
              <a:t> d’un service: internet pour </a:t>
            </a:r>
            <a:r>
              <a:rPr lang="en-US" dirty="0" err="1" smtClean="0"/>
              <a:t>vendre</a:t>
            </a:r>
            <a:r>
              <a:rPr lang="en-US" dirty="0" smtClean="0"/>
              <a:t> les </a:t>
            </a:r>
            <a:r>
              <a:rPr lang="en-US" dirty="0" err="1" smtClean="0"/>
              <a:t>musées</a:t>
            </a:r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6732240" y="6486889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dirty="0" smtClean="0"/>
              <a:t>Contexte</a:t>
            </a:r>
            <a:endParaRPr lang="fr-CA" dirty="0"/>
          </a:p>
        </p:txBody>
      </p:sp>
      <p:pic>
        <p:nvPicPr>
          <p:cNvPr id="5" name="Image 2" descr="C:\Users\gblucky\Desktop\cours\S4\comm\logo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5" y="5932734"/>
            <a:ext cx="1126068" cy="920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3662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Stratégie publicitaire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483768" y="1340768"/>
            <a:ext cx="6203032" cy="4824536"/>
          </a:xfrm>
        </p:spPr>
        <p:txBody>
          <a:bodyPr/>
          <a:lstStyle/>
          <a:p>
            <a:r>
              <a:rPr lang="en-US" dirty="0" smtClean="0"/>
              <a:t>1000 </a:t>
            </a:r>
            <a:r>
              <a:rPr lang="en-US" dirty="0" err="1" smtClean="0"/>
              <a:t>jeunes</a:t>
            </a:r>
            <a:r>
              <a:rPr lang="en-US" dirty="0" smtClean="0"/>
              <a:t> (18-25ans) par jour par </a:t>
            </a:r>
            <a:r>
              <a:rPr lang="en-US" dirty="0" err="1" smtClean="0"/>
              <a:t>musée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Médias</a:t>
            </a:r>
            <a:r>
              <a:rPr lang="en-US" dirty="0" smtClean="0"/>
              <a:t>:</a:t>
            </a:r>
          </a:p>
          <a:p>
            <a:pPr lvl="1"/>
            <a:r>
              <a:rPr lang="en-US" dirty="0"/>
              <a:t> </a:t>
            </a:r>
            <a:r>
              <a:rPr lang="en-US" dirty="0" err="1"/>
              <a:t>affichage</a:t>
            </a:r>
            <a:r>
              <a:rPr lang="en-US" dirty="0"/>
              <a:t> </a:t>
            </a:r>
            <a:r>
              <a:rPr lang="en-US" dirty="0" err="1"/>
              <a:t>publicitaire</a:t>
            </a:r>
            <a:endParaRPr lang="en-US" dirty="0"/>
          </a:p>
          <a:p>
            <a:pPr lvl="1"/>
            <a:r>
              <a:rPr lang="en-US" dirty="0"/>
              <a:t>transports, </a:t>
            </a:r>
            <a:r>
              <a:rPr lang="en-US" dirty="0" err="1"/>
              <a:t>établissements</a:t>
            </a:r>
            <a:r>
              <a:rPr lang="en-US" dirty="0"/>
              <a:t> 	       </a:t>
            </a:r>
            <a:r>
              <a:rPr lang="en-US" dirty="0" err="1"/>
              <a:t>scolaires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Budget: 100.000€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796136" y="6483331"/>
            <a:ext cx="22749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dirty="0"/>
              <a:t>Stratégie publicitaire</a:t>
            </a:r>
          </a:p>
          <a:p>
            <a:endParaRPr lang="fr-CA" dirty="0"/>
          </a:p>
        </p:txBody>
      </p:sp>
      <p:pic>
        <p:nvPicPr>
          <p:cNvPr id="5" name="Image 2" descr="C:\Users\gblucky\Desktop\cours\S4\comm\logo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5" y="5932734"/>
            <a:ext cx="1126068" cy="920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6635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Stratégie publicitaire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483768" y="1600200"/>
            <a:ext cx="6912768" cy="4525963"/>
          </a:xfrm>
        </p:spPr>
        <p:txBody>
          <a:bodyPr/>
          <a:lstStyle/>
          <a:p>
            <a:r>
              <a:rPr lang="en-US" dirty="0" smtClean="0"/>
              <a:t>Plan de </a:t>
            </a:r>
            <a:r>
              <a:rPr lang="en-US" dirty="0" err="1" smtClean="0"/>
              <a:t>campagne</a:t>
            </a:r>
            <a:r>
              <a:rPr lang="en-US" dirty="0" smtClean="0"/>
              <a:t>:</a:t>
            </a:r>
          </a:p>
          <a:p>
            <a:endParaRPr lang="en-US" dirty="0" smtClean="0"/>
          </a:p>
          <a:p>
            <a:pPr lvl="1"/>
            <a:r>
              <a:rPr lang="en-US" dirty="0" err="1" smtClean="0"/>
              <a:t>Pré</a:t>
            </a:r>
            <a:r>
              <a:rPr lang="en-US" dirty="0" smtClean="0"/>
              <a:t>-test </a:t>
            </a:r>
            <a:r>
              <a:rPr lang="en-US" dirty="0" err="1" smtClean="0"/>
              <a:t>sur</a:t>
            </a:r>
            <a:r>
              <a:rPr lang="en-US" dirty="0" smtClean="0"/>
              <a:t> 1000 </a:t>
            </a:r>
            <a:r>
              <a:rPr lang="en-US" dirty="0" err="1" smtClean="0"/>
              <a:t>personnes</a:t>
            </a:r>
            <a:endParaRPr lang="en-US" dirty="0" smtClean="0"/>
          </a:p>
          <a:p>
            <a:pPr lvl="1"/>
            <a:r>
              <a:rPr lang="en-US" dirty="0" err="1" smtClean="0"/>
              <a:t>Mise</a:t>
            </a:r>
            <a:r>
              <a:rPr lang="en-US" dirty="0" smtClean="0"/>
              <a:t> en oeuvre pendant les </a:t>
            </a:r>
            <a:r>
              <a:rPr lang="en-US" dirty="0" err="1" smtClean="0"/>
              <a:t>vacances</a:t>
            </a:r>
            <a:endParaRPr lang="en-US" dirty="0" smtClean="0"/>
          </a:p>
          <a:p>
            <a:pPr lvl="1"/>
            <a:r>
              <a:rPr lang="en-US" dirty="0" err="1" smtClean="0"/>
              <a:t>Contrôle</a:t>
            </a:r>
            <a:r>
              <a:rPr lang="en-US" dirty="0" smtClean="0"/>
              <a:t> de </a:t>
            </a:r>
            <a:r>
              <a:rPr lang="en-US" dirty="0" err="1" smtClean="0"/>
              <a:t>l’efficacité</a:t>
            </a:r>
            <a:r>
              <a:rPr lang="en-US" dirty="0" smtClean="0"/>
              <a:t> (</a:t>
            </a:r>
            <a:r>
              <a:rPr lang="en-US" dirty="0" err="1" smtClean="0"/>
              <a:t>nombre</a:t>
            </a:r>
            <a:r>
              <a:rPr lang="en-US" dirty="0" smtClean="0"/>
              <a:t> de </a:t>
            </a:r>
            <a:r>
              <a:rPr lang="en-US" dirty="0" err="1" smtClean="0"/>
              <a:t>connexions</a:t>
            </a:r>
            <a:r>
              <a:rPr lang="en-US" dirty="0" smtClean="0"/>
              <a:t> </a:t>
            </a:r>
            <a:r>
              <a:rPr lang="en-US" dirty="0" err="1" smtClean="0"/>
              <a:t>sur</a:t>
            </a:r>
            <a:r>
              <a:rPr lang="en-US" dirty="0" smtClean="0"/>
              <a:t> les </a:t>
            </a:r>
            <a:r>
              <a:rPr lang="en-US" dirty="0" err="1" smtClean="0"/>
              <a:t>serveurs</a:t>
            </a:r>
            <a:r>
              <a:rPr lang="en-US" dirty="0" smtClean="0"/>
              <a:t> et </a:t>
            </a:r>
            <a:r>
              <a:rPr lang="en-US" dirty="0" err="1" smtClean="0"/>
              <a:t>taux</a:t>
            </a:r>
            <a:r>
              <a:rPr lang="en-US" dirty="0" smtClean="0"/>
              <a:t> de </a:t>
            </a:r>
            <a:r>
              <a:rPr lang="en-US" dirty="0" err="1" smtClean="0"/>
              <a:t>fréquentation</a:t>
            </a:r>
            <a:r>
              <a:rPr lang="en-US" dirty="0" smtClean="0"/>
              <a:t> des </a:t>
            </a:r>
            <a:r>
              <a:rPr lang="en-US" dirty="0" err="1" smtClean="0"/>
              <a:t>musées</a:t>
            </a:r>
            <a:r>
              <a:rPr lang="en-US" dirty="0" smtClean="0"/>
              <a:t>)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796136" y="6483331"/>
            <a:ext cx="22749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CA" dirty="0"/>
              <a:t>Stratégie publicitaire</a:t>
            </a:r>
          </a:p>
          <a:p>
            <a:endParaRPr lang="fr-CA" dirty="0"/>
          </a:p>
        </p:txBody>
      </p:sp>
      <p:pic>
        <p:nvPicPr>
          <p:cNvPr id="5" name="Image 2" descr="C:\Users\gblucky\Desktop\cours\S4\comm\logo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5" y="5932734"/>
            <a:ext cx="1126068" cy="920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1816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51720" y="274638"/>
            <a:ext cx="6635080" cy="1143000"/>
          </a:xfrm>
        </p:spPr>
        <p:txBody>
          <a:bodyPr/>
          <a:lstStyle/>
          <a:p>
            <a:r>
              <a:rPr lang="en-US" dirty="0" smtClean="0"/>
              <a:t>Les </a:t>
            </a:r>
            <a:r>
              <a:rPr lang="en-US" dirty="0" err="1" smtClean="0"/>
              <a:t>formes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483768" y="1600200"/>
            <a:ext cx="6203032" cy="4525963"/>
          </a:xfrm>
        </p:spPr>
        <p:txBody>
          <a:bodyPr/>
          <a:lstStyle/>
          <a:p>
            <a:r>
              <a:rPr lang="en-US" dirty="0" err="1" smtClean="0"/>
              <a:t>Hypnose</a:t>
            </a:r>
            <a:r>
              <a:rPr lang="en-US" dirty="0" smtClean="0"/>
              <a:t>: </a:t>
            </a:r>
            <a:r>
              <a:rPr lang="en-US" dirty="0" err="1" smtClean="0"/>
              <a:t>courbes</a:t>
            </a:r>
            <a:r>
              <a:rPr lang="en-US" dirty="0" smtClean="0"/>
              <a:t>, </a:t>
            </a:r>
            <a:r>
              <a:rPr lang="en-US" dirty="0" err="1" smtClean="0"/>
              <a:t>spirales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Qualité</a:t>
            </a:r>
            <a:r>
              <a:rPr lang="en-US" dirty="0" smtClean="0"/>
              <a:t>: des </a:t>
            </a:r>
            <a:r>
              <a:rPr lang="en-US" dirty="0" err="1" smtClean="0"/>
              <a:t>formes</a:t>
            </a:r>
            <a:r>
              <a:rPr lang="en-US" dirty="0" smtClean="0"/>
              <a:t> </a:t>
            </a:r>
            <a:r>
              <a:rPr lang="en-US" dirty="0" err="1" smtClean="0"/>
              <a:t>tranchées</a:t>
            </a:r>
            <a:r>
              <a:rPr lang="en-US" dirty="0" smtClean="0"/>
              <a:t>, </a:t>
            </a:r>
            <a:r>
              <a:rPr lang="en-US" dirty="0" err="1" smtClean="0"/>
              <a:t>carrées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Focus: </a:t>
            </a:r>
            <a:r>
              <a:rPr lang="en-US" dirty="0" err="1" smtClean="0"/>
              <a:t>centrer</a:t>
            </a:r>
            <a:r>
              <a:rPr lang="en-US" dirty="0" smtClean="0"/>
              <a:t> </a:t>
            </a:r>
            <a:r>
              <a:rPr lang="en-US" dirty="0" err="1" smtClean="0"/>
              <a:t>l’idée</a:t>
            </a:r>
            <a:r>
              <a:rPr lang="en-US" dirty="0" smtClean="0"/>
              <a:t> </a:t>
            </a:r>
            <a:r>
              <a:rPr lang="en-US" dirty="0" err="1" smtClean="0"/>
              <a:t>principale</a:t>
            </a:r>
            <a:endParaRPr lang="en-US" dirty="0"/>
          </a:p>
        </p:txBody>
      </p:sp>
      <p:pic>
        <p:nvPicPr>
          <p:cNvPr id="6" name="Image 2" descr="C:\Users\gblucky\Desktop\cours\S4\comm\logo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5" y="5932734"/>
            <a:ext cx="1126068" cy="920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sp>
        <p:nvSpPr>
          <p:cNvPr id="7" name="Titre 1"/>
          <p:cNvSpPr txBox="1">
            <a:spLocks/>
          </p:cNvSpPr>
          <p:nvPr/>
        </p:nvSpPr>
        <p:spPr bwMode="auto">
          <a:xfrm>
            <a:off x="5437303" y="6236314"/>
            <a:ext cx="2741476" cy="629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en-US" sz="1800" dirty="0" err="1">
                <a:latin typeface="Arial" charset="0"/>
                <a:ea typeface="+mn-ea"/>
                <a:cs typeface="+mn-cs"/>
              </a:rPr>
              <a:t>Analyse</a:t>
            </a:r>
            <a:r>
              <a:rPr lang="en-US" sz="1800" dirty="0">
                <a:latin typeface="Arial" charset="0"/>
                <a:ea typeface="+mn-ea"/>
                <a:cs typeface="+mn-cs"/>
              </a:rPr>
              <a:t> </a:t>
            </a:r>
            <a:r>
              <a:rPr lang="en-US" sz="1800" dirty="0" err="1">
                <a:latin typeface="Arial" charset="0"/>
                <a:ea typeface="+mn-ea"/>
                <a:cs typeface="+mn-cs"/>
              </a:rPr>
              <a:t>psychologique</a:t>
            </a:r>
            <a:endParaRPr lang="en-US" sz="1800" dirty="0"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2816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35696" y="27566"/>
            <a:ext cx="6851104" cy="1143000"/>
          </a:xfrm>
        </p:spPr>
        <p:txBody>
          <a:bodyPr/>
          <a:lstStyle/>
          <a:p>
            <a:r>
              <a:rPr lang="en-US" dirty="0" smtClean="0"/>
              <a:t>Les </a:t>
            </a:r>
            <a:r>
              <a:rPr lang="en-US" dirty="0" err="1" smtClean="0"/>
              <a:t>couleurs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339752" y="1124744"/>
            <a:ext cx="6347048" cy="4525963"/>
          </a:xfrm>
        </p:spPr>
        <p:txBody>
          <a:bodyPr/>
          <a:lstStyle/>
          <a:p>
            <a:r>
              <a:rPr lang="en-US" dirty="0" smtClean="0"/>
              <a:t>Le </a:t>
            </a:r>
            <a:r>
              <a:rPr lang="en-US" dirty="0" err="1" smtClean="0"/>
              <a:t>désirs</a:t>
            </a:r>
            <a:r>
              <a:rPr lang="en-US" dirty="0" smtClean="0"/>
              <a:t>: rouge, </a:t>
            </a:r>
            <a:r>
              <a:rPr lang="en-US" dirty="0" err="1" smtClean="0"/>
              <a:t>dégradé</a:t>
            </a:r>
            <a:r>
              <a:rPr lang="en-US" dirty="0" smtClean="0"/>
              <a:t> pour </a:t>
            </a:r>
            <a:r>
              <a:rPr lang="en-US" dirty="0" err="1" smtClean="0"/>
              <a:t>enlever</a:t>
            </a:r>
            <a:r>
              <a:rPr lang="en-US" dirty="0" smtClean="0"/>
              <a:t> </a:t>
            </a:r>
            <a:r>
              <a:rPr lang="en-US" dirty="0" err="1" smtClean="0"/>
              <a:t>l’aspect</a:t>
            </a:r>
            <a:r>
              <a:rPr lang="en-US" dirty="0" smtClean="0"/>
              <a:t> charnel</a:t>
            </a:r>
          </a:p>
          <a:p>
            <a:endParaRPr lang="en-US" dirty="0"/>
          </a:p>
          <a:p>
            <a:r>
              <a:rPr lang="en-US" dirty="0" smtClean="0"/>
              <a:t>Le </a:t>
            </a:r>
            <a:r>
              <a:rPr lang="en-US" dirty="0" err="1" smtClean="0"/>
              <a:t>modernisme</a:t>
            </a:r>
            <a:r>
              <a:rPr lang="en-US" dirty="0" smtClean="0"/>
              <a:t>: </a:t>
            </a:r>
            <a:r>
              <a:rPr lang="en-US" dirty="0" err="1" smtClean="0"/>
              <a:t>contraste</a:t>
            </a:r>
            <a:r>
              <a:rPr lang="en-US" dirty="0" smtClean="0"/>
              <a:t> noir et </a:t>
            </a:r>
            <a:r>
              <a:rPr lang="en-US" dirty="0" err="1" smtClean="0"/>
              <a:t>blanc</a:t>
            </a:r>
            <a:r>
              <a:rPr lang="en-US" dirty="0" smtClean="0"/>
              <a:t>, opposition entre </a:t>
            </a:r>
            <a:r>
              <a:rPr lang="en-US" dirty="0" err="1" smtClean="0"/>
              <a:t>traditionalisme</a:t>
            </a:r>
            <a:r>
              <a:rPr lang="en-US" dirty="0" smtClean="0"/>
              <a:t> et </a:t>
            </a:r>
            <a:r>
              <a:rPr lang="en-US" dirty="0" err="1" smtClean="0"/>
              <a:t>modernité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L’envie</a:t>
            </a:r>
            <a:r>
              <a:rPr lang="en-US" dirty="0" smtClean="0"/>
              <a:t>: </a:t>
            </a:r>
            <a:r>
              <a:rPr lang="en-US" dirty="0" err="1" smtClean="0"/>
              <a:t>couleurs</a:t>
            </a:r>
            <a:r>
              <a:rPr lang="en-US" dirty="0" smtClean="0"/>
              <a:t> </a:t>
            </a:r>
            <a:r>
              <a:rPr lang="en-US" dirty="0" err="1" smtClean="0"/>
              <a:t>vives</a:t>
            </a:r>
            <a:r>
              <a:rPr lang="en-US" dirty="0" smtClean="0"/>
              <a:t>, </a:t>
            </a:r>
            <a:r>
              <a:rPr lang="en-US" dirty="0" err="1" smtClean="0"/>
              <a:t>centrées</a:t>
            </a:r>
            <a:r>
              <a:rPr lang="en-US" dirty="0" smtClean="0"/>
              <a:t> avec </a:t>
            </a:r>
            <a:r>
              <a:rPr lang="en-US" dirty="0" err="1" smtClean="0"/>
              <a:t>l’idée</a:t>
            </a:r>
            <a:r>
              <a:rPr lang="en-US" dirty="0" smtClean="0"/>
              <a:t> </a:t>
            </a:r>
            <a:r>
              <a:rPr lang="en-US" dirty="0" err="1" smtClean="0"/>
              <a:t>principale</a:t>
            </a:r>
            <a:endParaRPr lang="en-US" dirty="0"/>
          </a:p>
        </p:txBody>
      </p:sp>
      <p:pic>
        <p:nvPicPr>
          <p:cNvPr id="5" name="Image 2" descr="C:\Users\gblucky\Desktop\cours\S4\comm\logo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5" y="5932734"/>
            <a:ext cx="1126068" cy="920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sp>
        <p:nvSpPr>
          <p:cNvPr id="7" name="Titre 1"/>
          <p:cNvSpPr txBox="1">
            <a:spLocks/>
          </p:cNvSpPr>
          <p:nvPr/>
        </p:nvSpPr>
        <p:spPr bwMode="auto">
          <a:xfrm>
            <a:off x="5437303" y="6236314"/>
            <a:ext cx="2741476" cy="629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en-US" sz="1800" dirty="0" err="1">
                <a:latin typeface="Arial" charset="0"/>
                <a:ea typeface="+mn-ea"/>
                <a:cs typeface="+mn-cs"/>
              </a:rPr>
              <a:t>Analyse</a:t>
            </a:r>
            <a:r>
              <a:rPr lang="en-US" sz="1800" dirty="0">
                <a:latin typeface="Arial" charset="0"/>
                <a:ea typeface="+mn-ea"/>
                <a:cs typeface="+mn-cs"/>
              </a:rPr>
              <a:t> </a:t>
            </a:r>
            <a:r>
              <a:rPr lang="en-US" sz="1800" dirty="0" err="1">
                <a:latin typeface="Arial" charset="0"/>
                <a:ea typeface="+mn-ea"/>
                <a:cs typeface="+mn-cs"/>
              </a:rPr>
              <a:t>psychologique</a:t>
            </a:r>
            <a:endParaRPr lang="en-US" sz="1800" dirty="0"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3478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67744" y="274638"/>
            <a:ext cx="6419056" cy="1143000"/>
          </a:xfrm>
        </p:spPr>
        <p:txBody>
          <a:bodyPr/>
          <a:lstStyle/>
          <a:p>
            <a:r>
              <a:rPr lang="en-US" dirty="0" smtClean="0"/>
              <a:t>Et le petit plus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339752" y="1600200"/>
            <a:ext cx="6347048" cy="4525963"/>
          </a:xfrm>
        </p:spPr>
        <p:txBody>
          <a:bodyPr anchor="ctr"/>
          <a:lstStyle/>
          <a:p>
            <a:pPr marL="0" indent="0" algn="ctr">
              <a:buNone/>
            </a:pPr>
            <a:r>
              <a:rPr lang="en-US" dirty="0" err="1" smtClean="0"/>
              <a:t>L’intéraction</a:t>
            </a:r>
            <a:r>
              <a:rPr lang="en-US" dirty="0" smtClean="0"/>
              <a:t>: </a:t>
            </a:r>
          </a:p>
          <a:p>
            <a:pPr marL="0" indent="0" algn="ctr">
              <a:buNone/>
            </a:pPr>
            <a:r>
              <a:rPr lang="en-US" dirty="0" smtClean="0"/>
              <a:t>le passant </a:t>
            </a:r>
            <a:r>
              <a:rPr lang="en-US" dirty="0" err="1" smtClean="0"/>
              <a:t>devient</a:t>
            </a:r>
            <a:r>
              <a:rPr lang="en-US" dirty="0" smtClean="0"/>
              <a:t> </a:t>
            </a:r>
            <a:r>
              <a:rPr lang="en-US" dirty="0" err="1" smtClean="0"/>
              <a:t>acteur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Image 2" descr="C:\Users\gblucky\Desktop\cours\S4\comm\logo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5" y="5932734"/>
            <a:ext cx="1126068" cy="920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sp>
        <p:nvSpPr>
          <p:cNvPr id="7" name="Titre 1"/>
          <p:cNvSpPr txBox="1">
            <a:spLocks/>
          </p:cNvSpPr>
          <p:nvPr/>
        </p:nvSpPr>
        <p:spPr bwMode="auto">
          <a:xfrm>
            <a:off x="5437303" y="6236314"/>
            <a:ext cx="2741476" cy="629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en-US" sz="1800" dirty="0" err="1">
                <a:latin typeface="Arial" charset="0"/>
                <a:ea typeface="+mn-ea"/>
                <a:cs typeface="+mn-cs"/>
              </a:rPr>
              <a:t>Analyse</a:t>
            </a:r>
            <a:r>
              <a:rPr lang="en-US" sz="1800" dirty="0">
                <a:latin typeface="Arial" charset="0"/>
                <a:ea typeface="+mn-ea"/>
                <a:cs typeface="+mn-cs"/>
              </a:rPr>
              <a:t> </a:t>
            </a:r>
            <a:r>
              <a:rPr lang="en-US" sz="1800" dirty="0" err="1">
                <a:latin typeface="Arial" charset="0"/>
                <a:ea typeface="+mn-ea"/>
                <a:cs typeface="+mn-cs"/>
              </a:rPr>
              <a:t>psychologique</a:t>
            </a:r>
            <a:endParaRPr lang="en-US" sz="1800" dirty="0"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43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2" descr="C:\Users\gblucky\Desktop\cours\S4\comm\logo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5" y="5932734"/>
            <a:ext cx="1126068" cy="920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pic>
        <p:nvPicPr>
          <p:cNvPr id="2051" name="Image 3" descr="C:\Users\gblucky\Desktop\cours\S4\comm\AfficheFinal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66285"/>
            <a:ext cx="4752528" cy="6725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67744" y="274638"/>
            <a:ext cx="6419056" cy="1143000"/>
          </a:xfrm>
        </p:spPr>
        <p:txBody>
          <a:bodyPr/>
          <a:lstStyle/>
          <a:p>
            <a:r>
              <a:rPr lang="fr-CA" dirty="0" smtClean="0"/>
              <a:t>Impact </a:t>
            </a:r>
            <a:r>
              <a:rPr lang="fr-CA" dirty="0"/>
              <a:t>sur la cible</a:t>
            </a:r>
          </a:p>
        </p:txBody>
      </p:sp>
      <p:pic>
        <p:nvPicPr>
          <p:cNvPr id="5" name="Image 2" descr="C:\Users\gblucky\Desktop\cours\S4\comm\logo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5" y="5932734"/>
            <a:ext cx="1126068" cy="920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sp>
        <p:nvSpPr>
          <p:cNvPr id="6" name="Titre 1"/>
          <p:cNvSpPr txBox="1">
            <a:spLocks/>
          </p:cNvSpPr>
          <p:nvPr/>
        </p:nvSpPr>
        <p:spPr bwMode="auto">
          <a:xfrm>
            <a:off x="5436096" y="6451054"/>
            <a:ext cx="2562975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CA" sz="1800" dirty="0">
                <a:latin typeface="Arial" charset="0"/>
                <a:ea typeface="+mn-ea"/>
                <a:cs typeface="+mn-cs"/>
              </a:rPr>
              <a:t>Impact sur la cible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 bwMode="auto">
          <a:xfrm>
            <a:off x="2339752" y="1171473"/>
            <a:ext cx="6552728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Contact: la </a:t>
            </a:r>
            <a:r>
              <a:rPr lang="en-US" dirty="0" err="1" smtClean="0"/>
              <a:t>cible</a:t>
            </a:r>
            <a:r>
              <a:rPr lang="en-US" dirty="0" smtClean="0"/>
              <a:t> </a:t>
            </a:r>
            <a:r>
              <a:rPr lang="en-US" dirty="0" err="1" smtClean="0"/>
              <a:t>est</a:t>
            </a:r>
            <a:r>
              <a:rPr lang="en-US" dirty="0" smtClean="0"/>
              <a:t> </a:t>
            </a:r>
            <a:r>
              <a:rPr lang="en-US" dirty="0" err="1" smtClean="0"/>
              <a:t>captivée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Attention: le 1</a:t>
            </a:r>
            <a:r>
              <a:rPr lang="en-US" baseline="30000" dirty="0" smtClean="0"/>
              <a:t>e</a:t>
            </a:r>
            <a:r>
              <a:rPr lang="en-US" dirty="0" smtClean="0"/>
              <a:t> message </a:t>
            </a:r>
            <a:r>
              <a:rPr lang="en-US" dirty="0" err="1" smtClean="0"/>
              <a:t>envoyé</a:t>
            </a:r>
            <a:r>
              <a:rPr lang="en-US" dirty="0" smtClean="0"/>
              <a:t> </a:t>
            </a:r>
            <a:r>
              <a:rPr lang="en-US" dirty="0" err="1" smtClean="0"/>
              <a:t>est</a:t>
            </a:r>
            <a:r>
              <a:rPr lang="en-US" dirty="0" smtClean="0"/>
              <a:t> la </a:t>
            </a:r>
            <a:r>
              <a:rPr lang="en-US" dirty="0" err="1" smtClean="0"/>
              <a:t>curiosité</a:t>
            </a:r>
            <a:r>
              <a:rPr lang="en-US" dirty="0" smtClean="0"/>
              <a:t> </a:t>
            </a:r>
          </a:p>
          <a:p>
            <a:endParaRPr lang="en-US" dirty="0"/>
          </a:p>
          <a:p>
            <a:r>
              <a:rPr lang="en-US" dirty="0" smtClean="0"/>
              <a:t>Perception: le </a:t>
            </a:r>
            <a:r>
              <a:rPr lang="en-US" dirty="0" err="1" smtClean="0"/>
              <a:t>destinataire</a:t>
            </a:r>
            <a:r>
              <a:rPr lang="en-US" dirty="0" smtClean="0"/>
              <a:t> le </a:t>
            </a:r>
            <a:r>
              <a:rPr lang="en-US" dirty="0" err="1" smtClean="0"/>
              <a:t>prend</a:t>
            </a:r>
            <a:r>
              <a:rPr lang="en-US" dirty="0" smtClean="0"/>
              <a:t> </a:t>
            </a:r>
            <a:r>
              <a:rPr lang="en-US" dirty="0" err="1" smtClean="0"/>
              <a:t>comme</a:t>
            </a:r>
            <a:r>
              <a:rPr lang="en-US" dirty="0" smtClean="0"/>
              <a:t> un </a:t>
            </a:r>
            <a:r>
              <a:rPr lang="en-US" dirty="0" err="1" smtClean="0"/>
              <a:t>jeu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Image 3" descr="C:\Users\gblucky\Desktop\cours\S4\comm\AfficheFinal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298074"/>
            <a:ext cx="1409457" cy="199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459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67744" y="274638"/>
            <a:ext cx="6419056" cy="1143000"/>
          </a:xfrm>
        </p:spPr>
        <p:txBody>
          <a:bodyPr/>
          <a:lstStyle/>
          <a:p>
            <a:r>
              <a:rPr lang="fr-CA" dirty="0" smtClean="0"/>
              <a:t>Impact </a:t>
            </a:r>
            <a:r>
              <a:rPr lang="fr-CA" dirty="0"/>
              <a:t>sur la cible</a:t>
            </a:r>
          </a:p>
        </p:txBody>
      </p:sp>
      <p:pic>
        <p:nvPicPr>
          <p:cNvPr id="5" name="Image 2" descr="C:\Users\gblucky\Desktop\cours\S4\comm\logo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5" y="5932734"/>
            <a:ext cx="1126068" cy="920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sp>
        <p:nvSpPr>
          <p:cNvPr id="7" name="Espace réservé du contenu 2"/>
          <p:cNvSpPr txBox="1">
            <a:spLocks/>
          </p:cNvSpPr>
          <p:nvPr/>
        </p:nvSpPr>
        <p:spPr bwMode="auto">
          <a:xfrm>
            <a:off x="2339752" y="1171473"/>
            <a:ext cx="6552728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 smtClean="0"/>
              <a:t>Connaissance</a:t>
            </a:r>
            <a:r>
              <a:rPr lang="en-US" dirty="0" smtClean="0"/>
              <a:t>: la </a:t>
            </a:r>
            <a:r>
              <a:rPr lang="en-US" dirty="0" err="1" smtClean="0"/>
              <a:t>cible</a:t>
            </a:r>
            <a:r>
              <a:rPr lang="en-US" dirty="0" smtClean="0"/>
              <a:t> </a:t>
            </a:r>
            <a:r>
              <a:rPr lang="en-US" dirty="0" err="1" smtClean="0"/>
              <a:t>va</a:t>
            </a:r>
            <a:r>
              <a:rPr lang="en-US" dirty="0" smtClean="0"/>
              <a:t> </a:t>
            </a:r>
            <a:r>
              <a:rPr lang="en-US" dirty="0" err="1" smtClean="0"/>
              <a:t>vouloir</a:t>
            </a:r>
            <a:r>
              <a:rPr lang="en-US" dirty="0" smtClean="0"/>
              <a:t> </a:t>
            </a:r>
            <a:r>
              <a:rPr lang="en-US" dirty="0" err="1" smtClean="0"/>
              <a:t>voir</a:t>
            </a:r>
            <a:r>
              <a:rPr lang="en-US" dirty="0" smtClean="0"/>
              <a:t>, tester</a:t>
            </a:r>
          </a:p>
          <a:p>
            <a:endParaRPr lang="en-US" dirty="0"/>
          </a:p>
          <a:p>
            <a:r>
              <a:rPr lang="en-US" dirty="0" smtClean="0"/>
              <a:t>Attitude: </a:t>
            </a:r>
            <a:r>
              <a:rPr lang="en-US" dirty="0" err="1" smtClean="0"/>
              <a:t>préjugés</a:t>
            </a:r>
            <a:r>
              <a:rPr lang="en-US" dirty="0" smtClean="0"/>
              <a:t> </a:t>
            </a:r>
            <a:r>
              <a:rPr lang="en-US" dirty="0" err="1" smtClean="0"/>
              <a:t>négatifs</a:t>
            </a:r>
            <a:r>
              <a:rPr lang="en-US" dirty="0" smtClean="0"/>
              <a:t> en opposition avec </a:t>
            </a:r>
            <a:r>
              <a:rPr lang="en-US" dirty="0" err="1" smtClean="0"/>
              <a:t>l’affiche</a:t>
            </a:r>
            <a:r>
              <a:rPr lang="en-US" dirty="0" smtClean="0"/>
              <a:t> </a:t>
            </a:r>
          </a:p>
          <a:p>
            <a:endParaRPr lang="en-US" dirty="0"/>
          </a:p>
          <a:p>
            <a:r>
              <a:rPr lang="en-US" dirty="0" smtClean="0"/>
              <a:t>La </a:t>
            </a:r>
            <a:r>
              <a:rPr lang="en-US" dirty="0" err="1" smtClean="0"/>
              <a:t>cible</a:t>
            </a:r>
            <a:r>
              <a:rPr lang="en-US" dirty="0" smtClean="0"/>
              <a:t> </a:t>
            </a:r>
            <a:r>
              <a:rPr lang="en-US" dirty="0" err="1" smtClean="0"/>
              <a:t>va</a:t>
            </a:r>
            <a:r>
              <a:rPr lang="en-US" dirty="0" smtClean="0"/>
              <a:t> </a:t>
            </a:r>
            <a:r>
              <a:rPr lang="en-US" dirty="0" err="1" smtClean="0"/>
              <a:t>vouloir</a:t>
            </a:r>
            <a:r>
              <a:rPr lang="en-US" dirty="0" smtClean="0"/>
              <a:t> </a:t>
            </a:r>
            <a:r>
              <a:rPr lang="en-US" dirty="0" err="1" smtClean="0"/>
              <a:t>voir</a:t>
            </a:r>
            <a:r>
              <a:rPr lang="en-US" dirty="0" smtClean="0"/>
              <a:t>, </a:t>
            </a:r>
            <a:r>
              <a:rPr lang="en-US" dirty="0" err="1" smtClean="0"/>
              <a:t>vérifier</a:t>
            </a:r>
            <a:r>
              <a:rPr lang="en-US" dirty="0" smtClean="0"/>
              <a:t>, confirmer </a:t>
            </a:r>
            <a:r>
              <a:rPr lang="en-US" dirty="0" err="1" smtClean="0"/>
              <a:t>ses</a:t>
            </a:r>
            <a:r>
              <a:rPr lang="en-US" dirty="0" smtClean="0"/>
              <a:t> </a:t>
            </a:r>
            <a:r>
              <a:rPr lang="en-US" dirty="0" err="1" smtClean="0"/>
              <a:t>préjugés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Image 3" descr="C:\Users\gblucky\Desktop\cours\S4\comm\AfficheFinal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298074"/>
            <a:ext cx="1409457" cy="1994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sp>
        <p:nvSpPr>
          <p:cNvPr id="9" name="Titre 1"/>
          <p:cNvSpPr txBox="1">
            <a:spLocks/>
          </p:cNvSpPr>
          <p:nvPr/>
        </p:nvSpPr>
        <p:spPr bwMode="auto">
          <a:xfrm>
            <a:off x="5436096" y="6451054"/>
            <a:ext cx="2562975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xmlns:mc="http://schemas.openxmlformats.org/markup-compatibility/2006" val="000000" mc:Ignorable="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fr-CA" sz="1800" dirty="0">
                <a:latin typeface="Arial" charset="0"/>
                <a:ea typeface="+mn-ea"/>
                <a:cs typeface="+mn-cs"/>
              </a:rPr>
              <a:t>Impact sur la cible</a:t>
            </a:r>
          </a:p>
        </p:txBody>
      </p:sp>
    </p:spTree>
    <p:extLst>
      <p:ext uri="{BB962C8B-B14F-4D97-AF65-F5344CB8AC3E}">
        <p14:creationId xmlns:p14="http://schemas.microsoft.com/office/powerpoint/2010/main" val="36414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138">
  <a:themeElements>
    <a:clrScheme name="Office">
      <a:dk1>
        <a:sysClr val="windowText" lastClr="000000"/>
      </a:dk1>
      <a:lt1>
        <a:sysClr val="window" lastClr="FFFFFF"/>
      </a:lt1>
      <a:dk2>
        <a:srgbClr xmlns:mc="http://schemas.openxmlformats.org/markup-compatibility/2006" xmlns:a14="http://schemas.microsoft.com/office/drawing/2010/main" val="1F497D" mc:Ignorable=""/>
      </a:dk2>
      <a:lt2>
        <a:srgbClr xmlns:mc="http://schemas.openxmlformats.org/markup-compatibility/2006" xmlns:a14="http://schemas.microsoft.com/office/drawing/2010/main" val="EEECE1" mc:Ignorable=""/>
      </a:lt2>
      <a:accent1>
        <a:srgbClr xmlns:mc="http://schemas.openxmlformats.org/markup-compatibility/2006" xmlns:a14="http://schemas.microsoft.com/office/drawing/2010/main" val="4F81BD" mc:Ignorable=""/>
      </a:accent1>
      <a:accent2>
        <a:srgbClr xmlns:mc="http://schemas.openxmlformats.org/markup-compatibility/2006" xmlns:a14="http://schemas.microsoft.com/office/drawing/2010/main" val="C0504D" mc:Ignorable=""/>
      </a:accent2>
      <a:accent3>
        <a:srgbClr xmlns:mc="http://schemas.openxmlformats.org/markup-compatibility/2006" xmlns:a14="http://schemas.microsoft.com/office/drawing/2010/main" val="9BBB59" mc:Ignorable=""/>
      </a:accent3>
      <a:accent4>
        <a:srgbClr xmlns:mc="http://schemas.openxmlformats.org/markup-compatibility/2006" xmlns:a14="http://schemas.microsoft.com/office/drawing/2010/main" val="8064A2" mc:Ignorable=""/>
      </a:accent4>
      <a:accent5>
        <a:srgbClr xmlns:mc="http://schemas.openxmlformats.org/markup-compatibility/2006" xmlns:a14="http://schemas.microsoft.com/office/drawing/2010/main" val="4BACC6" mc:Ignorable=""/>
      </a:accent5>
      <a:accent6>
        <a:srgbClr xmlns:mc="http://schemas.openxmlformats.org/markup-compatibility/2006" xmlns:a14="http://schemas.microsoft.com/office/drawing/2010/main" val="F79646" mc:Ignorable=""/>
      </a:accent6>
      <a:hlink>
        <a:srgbClr xmlns:mc="http://schemas.openxmlformats.org/markup-compatibility/2006" xmlns:a14="http://schemas.microsoft.com/office/drawing/2010/main" val="0000FF" mc:Ignorable=""/>
      </a:hlink>
      <a:folHlink>
        <a:srgbClr xmlns:mc="http://schemas.openxmlformats.org/markup-compatibility/2006" xmlns:a14="http://schemas.microsoft.com/office/drawing/2010/main" val="800080" mc:Ignorable="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xmlns:mc="http://schemas.openxmlformats.org/markup-compatibility/2006" xmlns:a14="http://schemas.microsoft.com/office/drawing/2010/main" val="000000" mc:Ignorable="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138</Template>
  <TotalTime>159</TotalTime>
  <Words>299</Words>
  <Application>Microsoft Office PowerPoint</Application>
  <PresentationFormat>Affichage à l'écran (4:3)</PresentationFormat>
  <Paragraphs>81</Paragraphs>
  <Slides>13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4" baseType="lpstr">
      <vt:lpstr>138</vt:lpstr>
      <vt:lpstr>Campagne de promotion des musées via internet</vt:lpstr>
      <vt:lpstr>Plan</vt:lpstr>
      <vt:lpstr>Copy stratégie</vt:lpstr>
      <vt:lpstr>Copy stratégie</vt:lpstr>
      <vt:lpstr>Contexte</vt:lpstr>
      <vt:lpstr>Stratégie publicitaire</vt:lpstr>
      <vt:lpstr>Stratégie publicitaire</vt:lpstr>
      <vt:lpstr>Les formes</vt:lpstr>
      <vt:lpstr>Les couleurs</vt:lpstr>
      <vt:lpstr>Et le petit plus</vt:lpstr>
      <vt:lpstr>Présentation PowerPoint</vt:lpstr>
      <vt:lpstr>Impact sur la cible</vt:lpstr>
      <vt:lpstr>Impact sur la cible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Campagne de promotion des musées via internet</dc:title>
  <dc:creator>gblucky</dc:creator>
  <cp:lastModifiedBy>gblucky</cp:lastModifiedBy>
  <cp:revision>19</cp:revision>
  <dcterms:created xsi:type="dcterms:W3CDTF">2010-05-18T19:08:44Z</dcterms:created>
  <dcterms:modified xsi:type="dcterms:W3CDTF">2010-05-19T07:58:06Z</dcterms:modified>
</cp:coreProperties>
</file>