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57" r:id="rId3"/>
    <p:sldId id="259" r:id="rId4"/>
    <p:sldId id="265" r:id="rId5"/>
    <p:sldId id="266" r:id="rId6"/>
    <p:sldId id="260" r:id="rId7"/>
    <p:sldId id="258" r:id="rId8"/>
    <p:sldId id="268" r:id="rId9"/>
    <p:sldId id="261" r:id="rId10"/>
    <p:sldId id="269" r:id="rId11"/>
    <p:sldId id="270" r:id="rId12"/>
    <p:sldId id="276" r:id="rId13"/>
    <p:sldId id="275" r:id="rId14"/>
    <p:sldId id="264" r:id="rId15"/>
    <p:sldId id="283" r:id="rId16"/>
    <p:sldId id="278" r:id="rId17"/>
    <p:sldId id="262" r:id="rId18"/>
    <p:sldId id="280" r:id="rId19"/>
    <p:sldId id="284" r:id="rId20"/>
    <p:sldId id="263" r:id="rId21"/>
    <p:sldId id="281" r:id="rId22"/>
    <p:sldId id="272" r:id="rId23"/>
    <p:sldId id="273" r:id="rId24"/>
    <p:sldId id="274" r:id="rId25"/>
    <p:sldId id="282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96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57C19-0378-456B-9FF2-B7A85115410F}" type="datetimeFigureOut">
              <a:rPr lang="fr-FR" smtClean="0"/>
              <a:pPr/>
              <a:t>18/05/2009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DE0EE-60B0-43D9-A1D1-A8EEA61A6AC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DE0EE-60B0-43D9-A1D1-A8EEA61A6AC3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Jeunesse</a:t>
            </a:r>
            <a:r>
              <a:rPr lang="fr-FR" baseline="0" dirty="0" smtClean="0"/>
              <a:t> (femme)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DE0EE-60B0-43D9-A1D1-A8EEA61A6AC3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resh title.png"/>
          <p:cNvPicPr>
            <a:picLocks noChangeAspect="1"/>
          </p:cNvPicPr>
          <p:nvPr/>
        </p:nvPicPr>
        <p:blipFill>
          <a:blip r:embed="rId2"/>
          <a:srcRect b="39770"/>
          <a:stretch>
            <a:fillRect/>
          </a:stretch>
        </p:blipFill>
        <p:spPr>
          <a:xfrm>
            <a:off x="377" y="1566826"/>
            <a:ext cx="9143245" cy="22431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34035"/>
            <a:ext cx="7772400" cy="1470025"/>
          </a:xfrm>
        </p:spPr>
        <p:txBody>
          <a:bodyPr anchor="b" anchorCtr="0">
            <a:noAutofit/>
          </a:bodyPr>
          <a:lstStyle>
            <a:lvl1pPr>
              <a:defRPr sz="6000"/>
            </a:lvl1pPr>
          </a:lstStyle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5257800" cy="1371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24600" y="6288741"/>
            <a:ext cx="1981200" cy="365125"/>
          </a:xfrm>
        </p:spPr>
        <p:txBody>
          <a:bodyPr/>
          <a:lstStyle>
            <a:lvl1pPr algn="r">
              <a:defRPr/>
            </a:lvl1pPr>
          </a:lstStyle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288741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288741"/>
            <a:ext cx="685800" cy="365125"/>
          </a:xfrm>
        </p:spPr>
        <p:txBody>
          <a:bodyPr/>
          <a:lstStyle>
            <a:lvl1pPr>
              <a:defRPr sz="11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pic>
        <p:nvPicPr>
          <p:cNvPr id="10" name="Picture 9" descr="Fresh title.png"/>
          <p:cNvPicPr>
            <a:picLocks noChangeAspect="1"/>
          </p:cNvPicPr>
          <p:nvPr/>
        </p:nvPicPr>
        <p:blipFill>
          <a:blip r:embed="rId2"/>
          <a:srcRect t="33632" b="59388"/>
          <a:stretch>
            <a:fillRect/>
          </a:stretch>
        </p:blipFill>
        <p:spPr>
          <a:xfrm>
            <a:off x="0" y="6598024"/>
            <a:ext cx="9143245" cy="2599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resh se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" y="3767583"/>
            <a:ext cx="9143245" cy="30904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2819400"/>
            <a:ext cx="7772400" cy="18288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0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353" y="5257800"/>
            <a:ext cx="7772400" cy="68580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Wingdings" pitchFamily="2" charset="2"/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353" y="6553200"/>
            <a:ext cx="1981200" cy="231013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24" y="6553200"/>
            <a:ext cx="2895600" cy="231013"/>
          </a:xfrm>
        </p:spPr>
        <p:txBody>
          <a:bodyPr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8953" y="6553200"/>
            <a:ext cx="685800" cy="231013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706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259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675094" y="1842247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435" y="1809750"/>
            <a:ext cx="3429000" cy="639762"/>
          </a:xfrm>
          <a:noFill/>
        </p:spPr>
        <p:txBody>
          <a:bodyPr vert="horz" lIns="91440" tIns="91440" rIns="91440" bIns="9144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Rectangle 9"/>
          <p:cNvSpPr/>
          <p:nvPr/>
        </p:nvSpPr>
        <p:spPr>
          <a:xfrm>
            <a:off x="990600" y="1842247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7494" y="1809750"/>
            <a:ext cx="3429000" cy="639762"/>
          </a:xfrm>
          <a:noFill/>
        </p:spPr>
        <p:txBody>
          <a:bodyPr vert="horz" lIns="91440" tIns="91440" rIns="91440" bIns="9144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0"/>
              </a:spcBef>
              <a:buFont typeface="Wingdings" pitchFamily="2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494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5435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8848"/>
            <a:ext cx="7223760" cy="86868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673352"/>
            <a:ext cx="7223760" cy="25877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528"/>
            <a:ext cx="7223760" cy="80467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Font typeface="Wingdings" pitchFamily="2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52500" y="6553200"/>
            <a:ext cx="1828800" cy="228600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5800"/>
            <a:ext cx="7219950" cy="87153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52500" y="1676400"/>
            <a:ext cx="7219950" cy="2590800"/>
          </a:xfrm>
          <a:ln w="127000">
            <a:solidFill>
              <a:srgbClr val="FFFFFF">
                <a:alpha val="10000"/>
              </a:srgb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338"/>
            <a:ext cx="722376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52500" y="6553200"/>
            <a:ext cx="1828800" cy="228600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600200"/>
            <a:ext cx="1752600" cy="45259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600200"/>
            <a:ext cx="5257800" cy="45259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resh Master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" y="283"/>
            <a:ext cx="9143245" cy="685743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2353" y="188259"/>
            <a:ext cx="7799294" cy="14612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Cliquez pour modifier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0" y="2057401"/>
            <a:ext cx="72390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2500" y="6553200"/>
            <a:ext cx="1828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18/05/2009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77100" y="6553200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b="1" kern="1200">
          <a:solidFill>
            <a:schemeClr val="tx1">
              <a:alpha val="90000"/>
            </a:schemeClr>
          </a:solidFill>
          <a:effectLst>
            <a:innerShdw blurRad="38100">
              <a:schemeClr val="tx1">
                <a:lumMod val="85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800"/>
        </a:spcBef>
        <a:buFont typeface="Wingdings" pitchFamily="2" charset="2"/>
        <a:buChar char=""/>
        <a:defRPr sz="2000" b="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800"/>
        </a:spcBef>
        <a:buFont typeface="Wingdings" pitchFamily="2" charset="2"/>
        <a:buChar char=""/>
        <a:defRPr sz="1800" b="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800"/>
        </a:spcBef>
        <a:buFont typeface="Wingdings" pitchFamily="2" charset="2"/>
        <a:buChar char=""/>
        <a:defRPr sz="1600" b="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800"/>
        </a:spcBef>
        <a:buFont typeface="Wingdings" pitchFamily="2" charset="2"/>
        <a:buChar char=""/>
        <a:defRPr sz="1600" b="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b="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5 fruits et légumes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Agence </a:t>
            </a:r>
            <a:r>
              <a:rPr lang="fr-FR" dirty="0" err="1" smtClean="0"/>
              <a:t>Nicorotto</a:t>
            </a:r>
            <a:endParaRPr lang="fr-FR" dirty="0" smtClean="0"/>
          </a:p>
          <a:p>
            <a:r>
              <a:rPr lang="fr-FR" dirty="0" smtClean="0"/>
              <a:t>1</a:t>
            </a:r>
            <a:r>
              <a:rPr lang="fr-FR" dirty="0" smtClean="0"/>
              <a:t>935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Copie Stratégie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Cible</a:t>
            </a:r>
          </a:p>
          <a:p>
            <a:r>
              <a:rPr lang="fr-FR" dirty="0" smtClean="0"/>
              <a:t>Objectif</a:t>
            </a:r>
          </a:p>
          <a:p>
            <a:r>
              <a:rPr lang="fr-FR" dirty="0" smtClean="0"/>
              <a:t>Promesse</a:t>
            </a:r>
          </a:p>
          <a:p>
            <a:r>
              <a:rPr lang="fr-FR" dirty="0" smtClean="0"/>
              <a:t>Arguments</a:t>
            </a:r>
          </a:p>
          <a:p>
            <a:r>
              <a:rPr lang="fr-FR" dirty="0" smtClean="0"/>
              <a:t>Preuves</a:t>
            </a:r>
          </a:p>
          <a:p>
            <a:r>
              <a:rPr lang="fr-FR" dirty="0" smtClean="0"/>
              <a:t>Ton</a:t>
            </a:r>
          </a:p>
          <a:p>
            <a:r>
              <a:rPr lang="fr-FR" dirty="0" smtClean="0"/>
              <a:t>Contraintes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Cible – Étude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Qui devons nous sensibiliser?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428596" y="3714752"/>
          <a:ext cx="8358246" cy="119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103"/>
                <a:gridCol w="1179150"/>
                <a:gridCol w="1460664"/>
                <a:gridCol w="1204902"/>
                <a:gridCol w="1044781"/>
                <a:gridCol w="6716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Age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0 – 15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15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smtClean="0"/>
                        <a:t>– </a:t>
                      </a:r>
                      <a:r>
                        <a:rPr lang="fr-FR" sz="1600" baseline="0" dirty="0" smtClean="0"/>
                        <a:t>25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25 </a:t>
                      </a:r>
                      <a:r>
                        <a:rPr lang="fr-FR" sz="1600" dirty="0" smtClean="0"/>
                        <a:t>– </a:t>
                      </a:r>
                      <a:r>
                        <a:rPr lang="fr-FR" sz="1600" dirty="0" smtClean="0"/>
                        <a:t>45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45 </a:t>
                      </a:r>
                      <a:r>
                        <a:rPr lang="fr-FR" sz="1600" dirty="0" smtClean="0"/>
                        <a:t>– </a:t>
                      </a:r>
                      <a:r>
                        <a:rPr lang="fr-FR" sz="1600" dirty="0" smtClean="0"/>
                        <a:t>65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65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smtClean="0"/>
                        <a:t>+</a:t>
                      </a:r>
                      <a:endParaRPr lang="fr-F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Nombre de fruits et légumes</a:t>
                      </a:r>
                      <a:r>
                        <a:rPr lang="fr-FR" sz="1600" baseline="0" dirty="0" smtClean="0"/>
                        <a:t> par jour consommés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4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3,2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3,1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1,1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3,25</a:t>
                      </a:r>
                      <a:endParaRPr lang="fr-FR" sz="1600" b="1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0" name="Connecteur en angle 9"/>
          <p:cNvCxnSpPr/>
          <p:nvPr/>
        </p:nvCxnSpPr>
        <p:spPr>
          <a:xfrm rot="16200000" flipH="1">
            <a:off x="3071802" y="2857497"/>
            <a:ext cx="857256" cy="8572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85786" y="2571744"/>
            <a:ext cx="2428892" cy="714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Pots bébé – Cantine équilibrée</a:t>
            </a:r>
            <a:endParaRPr lang="fr-FR" dirty="0"/>
          </a:p>
        </p:txBody>
      </p:sp>
      <p:cxnSp>
        <p:nvCxnSpPr>
          <p:cNvPr id="19" name="Connecteur en angle 18"/>
          <p:cNvCxnSpPr/>
          <p:nvPr/>
        </p:nvCxnSpPr>
        <p:spPr>
          <a:xfrm rot="5400000" flipH="1" flipV="1">
            <a:off x="3571868" y="4892622"/>
            <a:ext cx="1071570" cy="107157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357290" y="5429264"/>
            <a:ext cx="2214578" cy="6429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Déjeuné parfois</a:t>
            </a:r>
            <a:r>
              <a:rPr lang="fr-FR" dirty="0" smtClean="0"/>
              <a:t> </a:t>
            </a:r>
            <a:r>
              <a:rPr lang="fr-FR" dirty="0" smtClean="0"/>
              <a:t>équilibré</a:t>
            </a:r>
            <a:endParaRPr lang="fr-FR" dirty="0"/>
          </a:p>
        </p:txBody>
      </p:sp>
      <p:cxnSp>
        <p:nvCxnSpPr>
          <p:cNvPr id="23" name="Connecteur en angle 22"/>
          <p:cNvCxnSpPr/>
          <p:nvPr/>
        </p:nvCxnSpPr>
        <p:spPr>
          <a:xfrm rot="5400000" flipH="1" flipV="1">
            <a:off x="6215074" y="4929198"/>
            <a:ext cx="1071570" cy="107157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929058" y="5786454"/>
            <a:ext cx="2500330" cy="8572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Cuisine chez soi – Restaurant – Cantine du travail</a:t>
            </a:r>
            <a:endParaRPr lang="fr-FR" dirty="0"/>
          </a:p>
        </p:txBody>
      </p:sp>
      <p:cxnSp>
        <p:nvCxnSpPr>
          <p:cNvPr id="26" name="Connecteur en angle 25"/>
          <p:cNvCxnSpPr/>
          <p:nvPr/>
        </p:nvCxnSpPr>
        <p:spPr>
          <a:xfrm rot="5400000">
            <a:off x="5893603" y="3107529"/>
            <a:ext cx="1214446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786446" y="1857364"/>
            <a:ext cx="2071702" cy="714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Fatigue – Repas familial</a:t>
            </a:r>
            <a:endParaRPr lang="fr-FR" dirty="0"/>
          </a:p>
        </p:txBody>
      </p:sp>
      <p:cxnSp>
        <p:nvCxnSpPr>
          <p:cNvPr id="35" name="Connecteur en angle 34"/>
          <p:cNvCxnSpPr/>
          <p:nvPr/>
        </p:nvCxnSpPr>
        <p:spPr>
          <a:xfrm rot="5400000" flipH="1" flipV="1">
            <a:off x="8001818" y="5429264"/>
            <a:ext cx="1143008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572264" y="5786454"/>
            <a:ext cx="2214578" cy="8572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Cuisine équilibrée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24" grpId="0" animBg="1"/>
      <p:bldP spid="27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Cible – Étude 2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000100" y="2857496"/>
          <a:ext cx="7239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25</a:t>
                      </a:r>
                      <a:r>
                        <a:rPr lang="fr-FR" sz="1800" baseline="0" dirty="0" smtClean="0"/>
                        <a:t> – 45</a:t>
                      </a:r>
                      <a:endParaRPr lang="fr-FR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45 – 65</a:t>
                      </a:r>
                      <a:endParaRPr lang="fr-FR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Homme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12%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33%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Femme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17,5%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42844" y="4786322"/>
            <a:ext cx="90011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Proportion </a:t>
            </a:r>
            <a:r>
              <a:rPr lang="fr-FR" sz="3200" dirty="0" smtClean="0"/>
              <a:t>mangeant plus </a:t>
            </a:r>
            <a:r>
              <a:rPr lang="fr-FR" sz="3200" dirty="0" smtClean="0"/>
              <a:t>4</a:t>
            </a:r>
            <a:r>
              <a:rPr lang="fr-FR" sz="3200" dirty="0" smtClean="0"/>
              <a:t> fruits </a:t>
            </a:r>
            <a:r>
              <a:rPr lang="fr-FR" sz="3200" dirty="0" smtClean="0"/>
              <a:t>et légumes</a:t>
            </a:r>
            <a:endParaRPr lang="fr-FR" sz="3200" dirty="0"/>
          </a:p>
        </p:txBody>
      </p:sp>
      <p:sp>
        <p:nvSpPr>
          <p:cNvPr id="6" name="Ellipse 5"/>
          <p:cNvSpPr/>
          <p:nvPr/>
        </p:nvSpPr>
        <p:spPr>
          <a:xfrm>
            <a:off x="3333170" y="3549206"/>
            <a:ext cx="571504" cy="500066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Cible - Résumé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femmes </a:t>
            </a:r>
            <a:r>
              <a:rPr lang="fr-FR" dirty="0" smtClean="0"/>
              <a:t>entre</a:t>
            </a:r>
            <a:r>
              <a:rPr lang="fr-FR" dirty="0" smtClean="0"/>
              <a:t> 25 et 65 ans</a:t>
            </a:r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57224" y="3433423"/>
            <a:ext cx="2214557" cy="2801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734512" y="3297646"/>
            <a:ext cx="2275784" cy="2893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Ellipse 7"/>
          <p:cNvSpPr/>
          <p:nvPr/>
        </p:nvSpPr>
        <p:spPr>
          <a:xfrm rot="18907784">
            <a:off x="5643570" y="3286124"/>
            <a:ext cx="2714644" cy="278608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5625755" y="4700139"/>
            <a:ext cx="2803897" cy="14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>
            <a:stCxn id="8" idx="3"/>
            <a:endCxn id="8" idx="7"/>
          </p:cNvCxnSpPr>
          <p:nvPr/>
        </p:nvCxnSpPr>
        <p:spPr>
          <a:xfrm rot="5400000" flipH="1">
            <a:off x="5625674" y="4664419"/>
            <a:ext cx="2750436" cy="29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 rot="18907784">
            <a:off x="730259" y="3266431"/>
            <a:ext cx="2714644" cy="278608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16"/>
          <p:cNvCxnSpPr/>
          <p:nvPr/>
        </p:nvCxnSpPr>
        <p:spPr>
          <a:xfrm flipV="1">
            <a:off x="714348" y="4643446"/>
            <a:ext cx="2803897" cy="14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rot="5400000" flipH="1">
            <a:off x="711198" y="4646596"/>
            <a:ext cx="2750436" cy="29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510510" y="2285992"/>
            <a:ext cx="1633490" cy="20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73198" y="5072074"/>
            <a:ext cx="1196668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929058" y="2860472"/>
            <a:ext cx="1666880" cy="2143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3214678" y="3714752"/>
            <a:ext cx="1803579" cy="2442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Ellipse 22"/>
          <p:cNvSpPr/>
          <p:nvPr/>
        </p:nvSpPr>
        <p:spPr>
          <a:xfrm rot="18907784">
            <a:off x="3076865" y="3617902"/>
            <a:ext cx="1989918" cy="205106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 rot="18907784">
            <a:off x="7454301" y="2275727"/>
            <a:ext cx="1379361" cy="1449289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/>
          <p:cNvSpPr/>
          <p:nvPr/>
        </p:nvSpPr>
        <p:spPr>
          <a:xfrm rot="18907784">
            <a:off x="4308781" y="2936194"/>
            <a:ext cx="1045427" cy="107607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 rot="18907784">
            <a:off x="124052" y="5112449"/>
            <a:ext cx="1278584" cy="1348009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26"/>
          <p:cNvCxnSpPr>
            <a:stCxn id="23" idx="3"/>
            <a:endCxn id="23" idx="7"/>
          </p:cNvCxnSpPr>
          <p:nvPr/>
        </p:nvCxnSpPr>
        <p:spPr>
          <a:xfrm rot="5400000" flipH="1">
            <a:off x="3061546" y="4630435"/>
            <a:ext cx="2020555" cy="25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25" idx="3"/>
            <a:endCxn id="25" idx="7"/>
          </p:cNvCxnSpPr>
          <p:nvPr/>
        </p:nvCxnSpPr>
        <p:spPr>
          <a:xfrm rot="5400000" flipH="1">
            <a:off x="4301103" y="3467771"/>
            <a:ext cx="1060784" cy="12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stCxn id="24" idx="3"/>
            <a:endCxn id="24" idx="7"/>
          </p:cNvCxnSpPr>
          <p:nvPr/>
        </p:nvCxnSpPr>
        <p:spPr>
          <a:xfrm rot="5400000" flipH="1">
            <a:off x="7436781" y="2984491"/>
            <a:ext cx="1414401" cy="31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>
            <a:endCxn id="26" idx="7"/>
          </p:cNvCxnSpPr>
          <p:nvPr/>
        </p:nvCxnSpPr>
        <p:spPr>
          <a:xfrm rot="16200000" flipV="1">
            <a:off x="106658" y="5770585"/>
            <a:ext cx="1313373" cy="31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>
            <a:stCxn id="26" idx="1"/>
            <a:endCxn id="26" idx="5"/>
          </p:cNvCxnSpPr>
          <p:nvPr/>
        </p:nvCxnSpPr>
        <p:spPr>
          <a:xfrm rot="16200000" flipH="1">
            <a:off x="744500" y="5129845"/>
            <a:ext cx="37687" cy="1313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5" idx="1"/>
          </p:cNvCxnSpPr>
          <p:nvPr/>
        </p:nvCxnSpPr>
        <p:spPr>
          <a:xfrm rot="16200000" flipH="1">
            <a:off x="4842484" y="2924021"/>
            <a:ext cx="1319" cy="1084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>
            <a:endCxn id="24" idx="5"/>
          </p:cNvCxnSpPr>
          <p:nvPr/>
        </p:nvCxnSpPr>
        <p:spPr>
          <a:xfrm>
            <a:off x="7429520" y="3000372"/>
            <a:ext cx="1421583" cy="190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>
            <a:endCxn id="23" idx="5"/>
          </p:cNvCxnSpPr>
          <p:nvPr/>
        </p:nvCxnSpPr>
        <p:spPr>
          <a:xfrm>
            <a:off x="3071802" y="4643446"/>
            <a:ext cx="2010230" cy="17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3" grpId="0" animBg="1"/>
      <p:bldP spid="24" grpId="0" animBg="1"/>
      <p:bldP spid="25" grpId="0" animBg="1"/>
      <p:bldP spid="2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Augmenter la notoriété des fruits et légumes</a:t>
            </a:r>
          </a:p>
          <a:p>
            <a:endParaRPr lang="fr-FR" dirty="0" smtClean="0"/>
          </a:p>
          <a:p>
            <a:r>
              <a:rPr lang="fr-FR" b="1" dirty="0" smtClean="0"/>
              <a:t>Problème</a:t>
            </a:r>
            <a:r>
              <a:rPr lang="fr-FR" dirty="0" smtClean="0"/>
              <a:t>: Les gens n’achètent pas pour:</a:t>
            </a:r>
          </a:p>
          <a:p>
            <a:pPr lvl="1"/>
            <a:r>
              <a:rPr lang="fr-FR" dirty="0" smtClean="0"/>
              <a:t>Satisfaire leurs besoins basiques (</a:t>
            </a:r>
            <a:r>
              <a:rPr lang="fr-FR" i="1" dirty="0" smtClean="0"/>
              <a:t>se nourrir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Régler leurs problèmes (</a:t>
            </a:r>
            <a:r>
              <a:rPr lang="fr-FR" i="1" dirty="0" smtClean="0"/>
              <a:t>obésité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Se sentir mieux (</a:t>
            </a:r>
            <a:r>
              <a:rPr lang="fr-FR" i="1" dirty="0" smtClean="0"/>
              <a:t>sensation de mal manger</a:t>
            </a:r>
            <a:r>
              <a:rPr lang="fr-FR" dirty="0" smtClean="0"/>
              <a:t>)</a:t>
            </a:r>
          </a:p>
          <a:p>
            <a:pPr lvl="1"/>
            <a:endParaRPr lang="fr-FR" dirty="0" smtClean="0"/>
          </a:p>
          <a:p>
            <a:r>
              <a:rPr lang="fr-FR" b="1" dirty="0" smtClean="0"/>
              <a:t>Solution</a:t>
            </a:r>
            <a:r>
              <a:rPr lang="fr-FR" dirty="0" smtClean="0"/>
              <a:t> : Vendre du rêve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Promesse : Vendre du rêve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Qu’est ce qui fait rêver les femmes de plus de </a:t>
            </a:r>
            <a:r>
              <a:rPr lang="fr-FR" dirty="0" smtClean="0"/>
              <a:t>25 </a:t>
            </a:r>
            <a:r>
              <a:rPr lang="fr-FR" dirty="0" smtClean="0"/>
              <a:t>ans?</a:t>
            </a:r>
          </a:p>
          <a:p>
            <a:endParaRPr lang="fr-FR" dirty="0" smtClean="0"/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La jeunesse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La liberté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Le luxe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Promesse : Vendre du rêve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C’est la Jeunesse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C’est la liberté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C’est du luxe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Fille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Vitalité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Printemps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Aisance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Autonomie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Facilité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Confort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Raffinement</a:t>
            </a:r>
          </a:p>
          <a:p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5143504" y="2071678"/>
            <a:ext cx="1857388" cy="128588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143504" y="3500438"/>
            <a:ext cx="1857388" cy="128588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143504" y="4929198"/>
            <a:ext cx="1857388" cy="78581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357290" y="2000240"/>
            <a:ext cx="1857388" cy="50006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285852" y="3357562"/>
            <a:ext cx="1857388" cy="50006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285852" y="4857760"/>
            <a:ext cx="1857388" cy="50006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Arguments 1/3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714348" y="2071678"/>
            <a:ext cx="1857388" cy="128588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28596" y="2143116"/>
            <a:ext cx="2286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Fille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Vitalité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Printemps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3143240" y="2143116"/>
            <a:ext cx="4828114" cy="405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H:\romain\Mes images\Panorama_Printemp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2214554"/>
            <a:ext cx="2357454" cy="4040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Arguments 2/3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785786" y="2143116"/>
            <a:ext cx="1857388" cy="128588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28628" y="228599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Aisance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Autonomie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Facilité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000240"/>
            <a:ext cx="428625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Arguments 3/3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1071538" y="2214554"/>
            <a:ext cx="2000264" cy="78581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642910" y="221455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Confort</a:t>
            </a:r>
          </a:p>
          <a:p>
            <a:pPr marL="857250" lvl="1" indent="-457200">
              <a:buFont typeface="+mj-lt"/>
              <a:buAutoNum type="arabicPeriod"/>
            </a:pPr>
            <a:r>
              <a:rPr lang="fr-FR" dirty="0" smtClean="0"/>
              <a:t>Raffinement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857364"/>
            <a:ext cx="289941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Visuel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85720" y="521495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Jeunesse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500430" y="521495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Liberté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7143768" y="521495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Luxe</a:t>
            </a:r>
            <a:endParaRPr lang="fr-FR" dirty="0"/>
          </a:p>
        </p:txBody>
      </p:sp>
      <p:sp>
        <p:nvSpPr>
          <p:cNvPr id="10" name="Plus 9"/>
          <p:cNvSpPr/>
          <p:nvPr/>
        </p:nvSpPr>
        <p:spPr>
          <a:xfrm>
            <a:off x="2071670" y="3429000"/>
            <a:ext cx="571504" cy="50006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Plus 10"/>
          <p:cNvSpPr/>
          <p:nvPr/>
        </p:nvSpPr>
        <p:spPr>
          <a:xfrm>
            <a:off x="5500694" y="3429000"/>
            <a:ext cx="571504" cy="50006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2" descr="H:\romain\Mes images\Panorama_Printemp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3116"/>
            <a:ext cx="1648920" cy="2826290"/>
          </a:xfrm>
          <a:prstGeom prst="rect">
            <a:avLst/>
          </a:prstGeom>
          <a:noFill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928802"/>
            <a:ext cx="2355767" cy="309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2714620"/>
            <a:ext cx="2349860" cy="162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EFREI\L2\SEMESTRE 2\Comm\Projet Comm Pub\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6000"/>
            <a:ext cx="9144032" cy="64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Preuves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r-FR" dirty="0" smtClean="0"/>
              <a:t>Accoutumance (cigarette)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Produit qui se distingue (couleur)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Luxe (cigarette)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Jeunesse (Jeunes femmes)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Liberté (fumer sans </a:t>
            </a:r>
            <a:r>
              <a:rPr lang="fr-FR" dirty="0" smtClean="0"/>
              <a:t>risque)</a:t>
            </a:r>
            <a:endParaRPr lang="fr-FR" dirty="0" smtClean="0"/>
          </a:p>
          <a:p>
            <a:pPr marL="457200" indent="-457200">
              <a:buFont typeface="+mj-lt"/>
              <a:buAutoNum type="arabicPeriod"/>
            </a:pPr>
            <a:endParaRPr lang="fr-FR" dirty="0" smtClean="0"/>
          </a:p>
          <a:p>
            <a:pPr marL="457200" indent="-457200">
              <a:buFont typeface="+mj-lt"/>
              <a:buAutoNum type="arabicPeriod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EFREI\L2\SEMESTRE 2\Comm\Projet Comm Pub\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6000"/>
            <a:ext cx="9144032" cy="64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6068"/>
            <a:ext cx="9143999" cy="646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857224" y="500042"/>
            <a:ext cx="31470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Consommation régulière</a:t>
            </a:r>
            <a:endParaRPr lang="fr-FR" b="1" dirty="0">
              <a:solidFill>
                <a:srgbClr val="C00000"/>
              </a:solidFill>
            </a:endParaRPr>
          </a:p>
        </p:txBody>
      </p:sp>
      <p:cxnSp>
        <p:nvCxnSpPr>
          <p:cNvPr id="15" name="Connecteur en angle 14"/>
          <p:cNvCxnSpPr>
            <a:stCxn id="11" idx="3"/>
          </p:cNvCxnSpPr>
          <p:nvPr/>
        </p:nvCxnSpPr>
        <p:spPr>
          <a:xfrm>
            <a:off x="4004239" y="684708"/>
            <a:ext cx="1139265" cy="1744160"/>
          </a:xfrm>
          <a:prstGeom prst="bentConnector2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>
            <a:off x="3357554" y="1357298"/>
            <a:ext cx="1357322" cy="135732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5357818" y="857232"/>
            <a:ext cx="1357322" cy="135732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3786182" y="3714752"/>
            <a:ext cx="2627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chemeClr val="accent3"/>
                </a:solidFill>
              </a:rPr>
              <a:t>Jeunesse</a:t>
            </a:r>
            <a:endParaRPr lang="fr-FR" sz="4000" b="1" dirty="0">
              <a:solidFill>
                <a:schemeClr val="accent3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071810"/>
            <a:ext cx="54864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6" grpId="0" animBg="1"/>
      <p:bldP spid="16" grpId="1" animBg="1"/>
      <p:bldP spid="17" grpId="0" animBg="1"/>
      <p:bldP spid="17" grpId="1" animBg="1"/>
      <p:bldP spid="18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Ton: Comment faire passer un message?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Faire passer un message se déroule en 6 étapes: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Nommer (qui?)</a:t>
            </a:r>
            <a:endParaRPr lang="fr-FR" dirty="0" smtClean="0"/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Rassurer (la cible du produit)</a:t>
            </a:r>
            <a:endParaRPr lang="fr-FR" dirty="0" smtClean="0"/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S’attribuer (à soi-même)</a:t>
            </a:r>
            <a:endParaRPr lang="fr-FR" dirty="0" smtClean="0"/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Dire les faits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Questionner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Solution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Étude des habitudes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500035" y="2428868"/>
          <a:ext cx="821537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3"/>
                <a:gridCol w="1285884"/>
                <a:gridCol w="1428760"/>
                <a:gridCol w="1500198"/>
                <a:gridCol w="16430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Activité régulière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Fumer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Manger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Sport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Shopping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Récurrence par semaine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59899" y="4286256"/>
            <a:ext cx="7624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Étude réalisée chez les femmes de plus de </a:t>
            </a:r>
            <a:r>
              <a:rPr lang="fr-FR" sz="2400" dirty="0" smtClean="0"/>
              <a:t>25 </a:t>
            </a:r>
            <a:r>
              <a:rPr lang="fr-FR" sz="2400" dirty="0" smtClean="0"/>
              <a:t>ans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6068"/>
            <a:ext cx="9143999" cy="646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81475"/>
            <a:ext cx="48196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Connecteur droit avec flèche 6"/>
          <p:cNvCxnSpPr/>
          <p:nvPr/>
        </p:nvCxnSpPr>
        <p:spPr>
          <a:xfrm rot="16200000" flipV="1">
            <a:off x="285720" y="5357826"/>
            <a:ext cx="2643206" cy="714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" name="Connecteur en angle 9"/>
          <p:cNvCxnSpPr/>
          <p:nvPr/>
        </p:nvCxnSpPr>
        <p:spPr>
          <a:xfrm rot="5400000" flipH="1" flipV="1">
            <a:off x="2178827" y="3750471"/>
            <a:ext cx="2786082" cy="158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142976" y="4500570"/>
            <a:ext cx="2969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Femmes </a:t>
            </a:r>
            <a:r>
              <a:rPr lang="fr-FR" sz="2000" b="1" dirty="0" smtClean="0">
                <a:solidFill>
                  <a:srgbClr val="FF0000"/>
                </a:solidFill>
              </a:rPr>
              <a:t>belles libres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8596" y="1071546"/>
            <a:ext cx="1857388" cy="32147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4714876" y="2214554"/>
            <a:ext cx="857256" cy="928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/>
          <p:cNvCxnSpPr>
            <a:stCxn id="13" idx="3"/>
            <a:endCxn id="13" idx="5"/>
          </p:cNvCxnSpPr>
          <p:nvPr/>
        </p:nvCxnSpPr>
        <p:spPr>
          <a:xfrm rot="16200000" flipH="1">
            <a:off x="1357290" y="3158787"/>
            <a:ext cx="1588" cy="13133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714348" y="4071942"/>
            <a:ext cx="128588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7715272" y="6000768"/>
            <a:ext cx="107157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1571604" y="6072206"/>
            <a:ext cx="2351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Comment faire?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428728" y="4929198"/>
            <a:ext cx="2013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C’est possible</a:t>
            </a:r>
            <a:endParaRPr lang="fr-FR" sz="2000" b="1" dirty="0">
              <a:solidFill>
                <a:srgbClr val="FF0000"/>
              </a:solidFill>
            </a:endParaRPr>
          </a:p>
        </p:txBody>
      </p:sp>
      <p:cxnSp>
        <p:nvCxnSpPr>
          <p:cNvPr id="32" name="Connecteur droit 31"/>
          <p:cNvCxnSpPr/>
          <p:nvPr/>
        </p:nvCxnSpPr>
        <p:spPr>
          <a:xfrm>
            <a:off x="428596" y="5643578"/>
            <a:ext cx="107157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500034" y="6000768"/>
            <a:ext cx="107157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1" animBg="1"/>
      <p:bldP spid="14" grpId="1" animBg="1"/>
      <p:bldP spid="22" grpId="0"/>
      <p:bldP spid="22" grpId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Contraintes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14282" y="2643182"/>
          <a:ext cx="8715404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6810"/>
                <a:gridCol w="901819"/>
                <a:gridCol w="1381933"/>
                <a:gridCol w="1329046"/>
                <a:gridCol w="18057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Publicités visualisées </a:t>
                      </a:r>
                      <a:r>
                        <a:rPr lang="fr-FR" dirty="0" smtClean="0"/>
                        <a:t>par les </a:t>
                      </a:r>
                      <a:r>
                        <a:rPr lang="fr-FR" dirty="0" smtClean="0"/>
                        <a:t>actifs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smtClean="0"/>
                        <a:t>de </a:t>
                      </a:r>
                      <a:r>
                        <a:rPr lang="fr-FR" baseline="0" dirty="0" smtClean="0"/>
                        <a:t>+ de </a:t>
                      </a:r>
                      <a:r>
                        <a:rPr lang="fr-FR" baseline="0" dirty="0" smtClean="0"/>
                        <a:t>40 ans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Radio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Journaux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Affiches Metro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Télévision</a:t>
                      </a:r>
                    </a:p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37,5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7,5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85786" y="5429264"/>
            <a:ext cx="7215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Étude réalisée sur 15 </a:t>
            </a:r>
            <a:r>
              <a:rPr lang="fr-FR" sz="2000" dirty="0" smtClean="0"/>
              <a:t>000 </a:t>
            </a:r>
            <a:r>
              <a:rPr lang="fr-FR" sz="2000" dirty="0" smtClean="0"/>
              <a:t>femmes de plus de </a:t>
            </a:r>
            <a:r>
              <a:rPr lang="fr-FR" sz="2000" dirty="0" smtClean="0"/>
              <a:t>25 </a:t>
            </a:r>
            <a:r>
              <a:rPr lang="fr-FR" sz="2000" dirty="0" smtClean="0"/>
              <a:t>ans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Coût des médias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500035" y="3143248"/>
          <a:ext cx="7938772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609"/>
                <a:gridCol w="1793394"/>
                <a:gridCol w="1446714"/>
                <a:gridCol w="1643074"/>
                <a:gridCol w="1937981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/>
                        <a:t>Média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Télévision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Cinéma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Journaux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Affiches Metro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Coût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17000F </a:t>
                      </a:r>
                      <a:r>
                        <a:rPr lang="fr-FR" dirty="0" smtClean="0"/>
                        <a:t>/ </a:t>
                      </a:r>
                      <a:r>
                        <a:rPr lang="fr-FR" dirty="0" smtClean="0"/>
                        <a:t>30sec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9800F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smtClean="0"/>
                        <a:t>/ </a:t>
                      </a:r>
                      <a:r>
                        <a:rPr lang="fr-FR" baseline="0" dirty="0" smtClean="0"/>
                        <a:t>30s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2000F /page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7000F </a:t>
                      </a:r>
                      <a:r>
                        <a:rPr lang="fr-FR" dirty="0" smtClean="0"/>
                        <a:t>/ </a:t>
                      </a:r>
                      <a:r>
                        <a:rPr lang="fr-FR" dirty="0" smtClean="0"/>
                        <a:t>Affiche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188259"/>
            <a:ext cx="8358245" cy="1461247"/>
          </a:xfrm>
        </p:spPr>
        <p:txBody>
          <a:bodyPr/>
          <a:lstStyle/>
          <a:p>
            <a:r>
              <a:rPr lang="fr-FR" dirty="0" smtClean="0"/>
              <a:t>Proposition 1: </a:t>
            </a:r>
            <a:r>
              <a:rPr lang="fr-FR" dirty="0" smtClean="0"/>
              <a:t>Connaissance</a:t>
            </a:r>
            <a:br>
              <a:rPr lang="fr-FR" dirty="0" smtClean="0"/>
            </a:br>
            <a:r>
              <a:rPr lang="fr-FR" sz="3600" dirty="0" smtClean="0"/>
              <a:t>(</a:t>
            </a:r>
            <a:r>
              <a:rPr lang="fr-FR" sz="3600" dirty="0" smtClean="0"/>
              <a:t>1 semaine de campagne)</a:t>
            </a:r>
            <a:endParaRPr lang="fr-FR" sz="3600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428596" y="2357430"/>
          <a:ext cx="8326124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180"/>
                <a:gridCol w="1823195"/>
                <a:gridCol w="1705431"/>
                <a:gridCol w="1571079"/>
                <a:gridCol w="2090239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Média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Télévision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Cinéma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Journaux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Affiches Metro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Coût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17000F / 30sec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9800F</a:t>
                      </a:r>
                      <a:r>
                        <a:rPr lang="fr-FR" baseline="0" dirty="0" smtClean="0"/>
                        <a:t> / 30s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2000F /page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7000F / Affiche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Nombre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17000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smtClean="0"/>
                        <a:t>* 30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9800 </a:t>
                      </a:r>
                      <a:r>
                        <a:rPr lang="fr-FR" dirty="0" smtClean="0"/>
                        <a:t>* </a:t>
                      </a:r>
                      <a:r>
                        <a:rPr lang="fr-FR" dirty="0" smtClean="0"/>
                        <a:t>15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2000 </a:t>
                      </a:r>
                      <a:r>
                        <a:rPr lang="fr-FR" dirty="0" smtClean="0"/>
                        <a:t>* 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7000 </a:t>
                      </a:r>
                      <a:r>
                        <a:rPr lang="fr-FR" dirty="0" smtClean="0"/>
                        <a:t>* </a:t>
                      </a:r>
                      <a:r>
                        <a:rPr lang="fr-FR" dirty="0" smtClean="0"/>
                        <a:t>25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143240" y="4643446"/>
            <a:ext cx="35719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/>
              <a:t>Total = </a:t>
            </a:r>
            <a:r>
              <a:rPr lang="fr-FR" sz="2800" dirty="0" smtClean="0"/>
              <a:t>852 000 </a:t>
            </a:r>
            <a:r>
              <a:rPr lang="fr-FR" sz="2800" dirty="0" smtClean="0"/>
              <a:t>F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2352" y="188259"/>
            <a:ext cx="8257365" cy="1461247"/>
          </a:xfrm>
        </p:spPr>
        <p:txBody>
          <a:bodyPr/>
          <a:lstStyle/>
          <a:p>
            <a:r>
              <a:rPr lang="fr-FR" dirty="0" smtClean="0"/>
              <a:t>Proposition 2: </a:t>
            </a:r>
            <a:r>
              <a:rPr lang="fr-FR" dirty="0" smtClean="0"/>
              <a:t>Visibilité</a:t>
            </a:r>
            <a:br>
              <a:rPr lang="fr-FR" dirty="0" smtClean="0"/>
            </a:br>
            <a:r>
              <a:rPr lang="fr-FR" sz="4400" dirty="0" smtClean="0"/>
              <a:t> </a:t>
            </a:r>
            <a:r>
              <a:rPr lang="fr-FR" sz="4400" dirty="0" smtClean="0"/>
              <a:t>(2 semaines </a:t>
            </a:r>
            <a:r>
              <a:rPr lang="fr-FR" sz="4400" dirty="0" smtClean="0"/>
              <a:t>de campagne)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2500298" y="4643446"/>
            <a:ext cx="364333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/>
              <a:t>Total = </a:t>
            </a:r>
            <a:r>
              <a:rPr lang="fr-FR" sz="2800" dirty="0" smtClean="0"/>
              <a:t>1 146 000 </a:t>
            </a:r>
            <a:r>
              <a:rPr lang="fr-FR" sz="2800" dirty="0" smtClean="0"/>
              <a:t>F</a:t>
            </a:r>
            <a:endParaRPr lang="fr-FR" sz="28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428596" y="2357430"/>
          <a:ext cx="8326124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180"/>
                <a:gridCol w="1823195"/>
                <a:gridCol w="1705431"/>
                <a:gridCol w="1571079"/>
                <a:gridCol w="2090239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Média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Télévision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Cinéma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Journaux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Affiches Metro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Coût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17000F / 30sec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9800F</a:t>
                      </a:r>
                      <a:r>
                        <a:rPr lang="fr-FR" baseline="0" dirty="0" smtClean="0"/>
                        <a:t> / 30s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2000F /page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7000F / Affiche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Nombre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12000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smtClean="0"/>
                        <a:t>* </a:t>
                      </a:r>
                      <a:r>
                        <a:rPr lang="fr-FR" baseline="0" dirty="0" smtClean="0"/>
                        <a:t>40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9500 </a:t>
                      </a:r>
                      <a:r>
                        <a:rPr lang="fr-FR" dirty="0" smtClean="0"/>
                        <a:t>* </a:t>
                      </a:r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1400 </a:t>
                      </a:r>
                      <a:r>
                        <a:rPr lang="fr-FR" dirty="0" smtClean="0"/>
                        <a:t>* </a:t>
                      </a:r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3600 </a:t>
                      </a:r>
                      <a:r>
                        <a:rPr lang="fr-FR" dirty="0" smtClean="0"/>
                        <a:t>* </a:t>
                      </a:r>
                      <a:r>
                        <a:rPr lang="fr-FR" dirty="0" smtClean="0"/>
                        <a:t>55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2352" y="324679"/>
            <a:ext cx="8471648" cy="1461247"/>
          </a:xfrm>
        </p:spPr>
        <p:txBody>
          <a:bodyPr/>
          <a:lstStyle/>
          <a:p>
            <a:r>
              <a:rPr lang="fr-FR" dirty="0" smtClean="0"/>
              <a:t>Proposition 3: </a:t>
            </a:r>
            <a:r>
              <a:rPr lang="fr-FR" dirty="0" smtClean="0"/>
              <a:t>Référence</a:t>
            </a:r>
            <a:br>
              <a:rPr lang="fr-FR" dirty="0" smtClean="0"/>
            </a:br>
            <a:r>
              <a:rPr lang="fr-FR" dirty="0" smtClean="0"/>
              <a:t> </a:t>
            </a:r>
            <a:r>
              <a:rPr lang="fr-FR" sz="4400" dirty="0" smtClean="0"/>
              <a:t>(1 </a:t>
            </a:r>
            <a:r>
              <a:rPr lang="fr-FR" sz="4400" dirty="0" smtClean="0"/>
              <a:t>mois </a:t>
            </a:r>
            <a:r>
              <a:rPr lang="fr-FR" sz="4400" dirty="0" smtClean="0"/>
              <a:t>de campagne)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2214546" y="4643446"/>
            <a:ext cx="385765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/>
              <a:t>Total = </a:t>
            </a:r>
            <a:r>
              <a:rPr lang="fr-FR" sz="2800" dirty="0" smtClean="0"/>
              <a:t>2 185 000 </a:t>
            </a:r>
            <a:r>
              <a:rPr lang="fr-FR" sz="2800" dirty="0" smtClean="0"/>
              <a:t>F</a:t>
            </a:r>
            <a:endParaRPr lang="fr-FR" sz="28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428596" y="2357430"/>
          <a:ext cx="8326124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180"/>
                <a:gridCol w="1823195"/>
                <a:gridCol w="1705431"/>
                <a:gridCol w="1571079"/>
                <a:gridCol w="2090239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Média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Télévision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Cinéma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Journaux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Affiches Metro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Coût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17000F / 30sec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9800F</a:t>
                      </a:r>
                      <a:r>
                        <a:rPr lang="fr-FR" baseline="0" dirty="0" smtClean="0"/>
                        <a:t> / 30s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2000F /page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7000F / Affiche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Nombre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17000</a:t>
                      </a:r>
                      <a:r>
                        <a:rPr lang="fr-FR" baseline="0" dirty="0" smtClean="0"/>
                        <a:t> * </a:t>
                      </a:r>
                      <a:r>
                        <a:rPr lang="fr-FR" baseline="0" dirty="0" smtClean="0"/>
                        <a:t>70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9800 * </a:t>
                      </a:r>
                      <a:r>
                        <a:rPr lang="fr-FR" dirty="0" smtClean="0"/>
                        <a:t>50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2000 * </a:t>
                      </a:r>
                      <a:r>
                        <a:rPr lang="fr-FR" dirty="0" smtClean="0"/>
                        <a:t>25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7000 * </a:t>
                      </a:r>
                      <a:r>
                        <a:rPr lang="fr-FR" dirty="0" smtClean="0"/>
                        <a:t>65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85720" y="2819400"/>
            <a:ext cx="8159033" cy="1828800"/>
          </a:xfrm>
        </p:spPr>
        <p:txBody>
          <a:bodyPr/>
          <a:lstStyle/>
          <a:p>
            <a:r>
              <a:rPr lang="fr-FR" dirty="0" smtClean="0"/>
              <a:t>Merci de votre attention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Agence Niko &amp; Roto</a:t>
            </a:r>
          </a:p>
          <a:p>
            <a:r>
              <a:rPr lang="fr-FR" dirty="0" smtClean="0"/>
              <a:t>1925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esh">
  <a:themeElements>
    <a:clrScheme name="Fresh">
      <a:dk1>
        <a:sysClr val="windowText" lastClr="000000"/>
      </a:dk1>
      <a:lt1>
        <a:sysClr val="window" lastClr="FFFFFF"/>
      </a:lt1>
      <a:dk2>
        <a:srgbClr val="89C540"/>
      </a:dk2>
      <a:lt2>
        <a:srgbClr val="F0E5B6"/>
      </a:lt2>
      <a:accent1>
        <a:srgbClr val="3B4F18"/>
      </a:accent1>
      <a:accent2>
        <a:srgbClr val="CCC834"/>
      </a:accent2>
      <a:accent3>
        <a:srgbClr val="F49AE1"/>
      </a:accent3>
      <a:accent4>
        <a:srgbClr val="2AC9DE"/>
      </a:accent4>
      <a:accent5>
        <a:srgbClr val="927B74"/>
      </a:accent5>
      <a:accent6>
        <a:srgbClr val="769F11"/>
      </a:accent6>
      <a:hlink>
        <a:srgbClr val="0A6A21"/>
      </a:hlink>
      <a:folHlink>
        <a:srgbClr val="406EA5"/>
      </a:folHlink>
    </a:clrScheme>
    <a:fontScheme name="Fresh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resh">
      <a:fillStyleLst>
        <a:solidFill>
          <a:schemeClr val="phClr"/>
        </a:solidFill>
        <a:solidFill>
          <a:schemeClr val="phClr">
            <a:tint val="70000"/>
            <a:satMod val="115000"/>
          </a:schemeClr>
        </a:solidFill>
        <a:solidFill>
          <a:schemeClr val="phClr">
            <a:shade val="80000"/>
            <a:satMod val="115000"/>
          </a:schemeClr>
        </a:solid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/>
          </a:solidFill>
          <a:prstDash val="solid"/>
          <a:miter/>
        </a:ln>
        <a:ln w="76200" cap="flat" cmpd="thickThin" algn="ctr">
          <a:solidFill>
            <a:schemeClr val="phClr">
              <a:alpha val="8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63500" sx="101000" sy="101000" rotWithShape="0">
              <a:srgbClr val="FFFFFF">
                <a:alpha val="50000"/>
              </a:srgbClr>
            </a:outerShdw>
          </a:effectLst>
        </a:effectStyle>
        <a:effectStyle>
          <a:effectLst>
            <a:innerShdw blurRad="101600">
              <a:srgbClr val="FFFFFF">
                <a:alpha val="75000"/>
              </a:srgbClr>
            </a:innerShdw>
            <a:outerShdw blurRad="63500" sx="101000" sy="101000" rotWithShape="0">
              <a:srgbClr val="FFFFFF">
                <a:alpha val="50000"/>
              </a:srgbClr>
            </a:outerShdw>
            <a:reflection blurRad="12700" stA="30000" endPos="35000" dist="38100" dir="5400000" sy="-100000" rotWithShape="0"/>
          </a:effectLst>
          <a:scene3d>
            <a:camera prst="orthographicFront">
              <a:rot lat="0" lon="0" rev="0"/>
            </a:camera>
            <a:lightRig rig="balanced" dir="t">
              <a:rot lat="0" lon="0" rev="30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Theme_Fresh_theme</Template>
  <TotalTime>1658</TotalTime>
  <Words>519</Words>
  <PresentationFormat>Affichage à l'écran (4:3)</PresentationFormat>
  <Paragraphs>200</Paragraphs>
  <Slides>25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Fresh</vt:lpstr>
      <vt:lpstr>5 fruits et légumes</vt:lpstr>
      <vt:lpstr>Copie Stratégie</vt:lpstr>
      <vt:lpstr>Cible – Étude 1</vt:lpstr>
      <vt:lpstr>Cible – Étude 2</vt:lpstr>
      <vt:lpstr>Cible - Résumé</vt:lpstr>
      <vt:lpstr>Objectif</vt:lpstr>
      <vt:lpstr>Promesse : Vendre du rêve</vt:lpstr>
      <vt:lpstr>Promesse : Vendre du rêve</vt:lpstr>
      <vt:lpstr>Arguments 1/3</vt:lpstr>
      <vt:lpstr>Arguments 2/3</vt:lpstr>
      <vt:lpstr>Arguments 3/3</vt:lpstr>
      <vt:lpstr>Visuel</vt:lpstr>
      <vt:lpstr>Diapositive 13</vt:lpstr>
      <vt:lpstr>Preuves</vt:lpstr>
      <vt:lpstr>Diapositive 15</vt:lpstr>
      <vt:lpstr>Diapositive 16</vt:lpstr>
      <vt:lpstr>Ton: Comment faire passer un message?</vt:lpstr>
      <vt:lpstr>Étude des habitudes</vt:lpstr>
      <vt:lpstr>Diapositive 19</vt:lpstr>
      <vt:lpstr>Contraintes</vt:lpstr>
      <vt:lpstr>Coût des médias</vt:lpstr>
      <vt:lpstr>Proposition 1: Connaissance (1 semaine de campagne)</vt:lpstr>
      <vt:lpstr>Proposition 2: Visibilité  (2 semaines de campagne)</vt:lpstr>
      <vt:lpstr>Proposition 3: Référence  (1 mois de campagne)</vt:lpstr>
      <vt:lpstr>Merci de votre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fruits et légumes</dc:title>
  <cp:lastModifiedBy>Tom</cp:lastModifiedBy>
  <cp:revision>65</cp:revision>
  <dcterms:modified xsi:type="dcterms:W3CDTF">2009-05-18T16:51:35Z</dcterms:modified>
</cp:coreProperties>
</file>