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1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89" d="100"/>
          <a:sy n="89" d="100"/>
        </p:scale>
        <p:origin x="32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748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899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808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15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239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282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307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66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136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1133-3259-4C45-BABA-5B62D9C6F78D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85247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1133-3259-4C45-BABA-5B62D9C6F78D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32144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1133-3259-4C45-BABA-5B62D9C6F78D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5072272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1133-3259-4C45-BABA-5B62D9C6F78D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91168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1133-3259-4C45-BABA-5B62D9C6F78D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45866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1133-3259-4C45-BABA-5B62D9C6F78D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66226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845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625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smtClean="0"/>
              <a:t>12/4/2014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9009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  <p:sldLayoutId id="2147483728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-1"/>
            <a:ext cx="12192000" cy="5049796"/>
          </a:xfrm>
        </p:spPr>
        <p:txBody>
          <a:bodyPr>
            <a:noAutofit/>
          </a:bodyPr>
          <a:lstStyle/>
          <a:p>
            <a:pPr algn="ctr"/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TAI</a:t>
            </a:r>
            <a:br>
              <a:rPr lang="fr-FR" dirty="0" smtClean="0"/>
            </a:br>
            <a:r>
              <a:rPr lang="fr-FR" dirty="0" smtClean="0"/>
              <a:t>Mathématique du réel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5781720"/>
            <a:ext cx="12192000" cy="890929"/>
          </a:xfrm>
        </p:spPr>
        <p:txBody>
          <a:bodyPr>
            <a:normAutofit lnSpcReduction="10000"/>
          </a:bodyPr>
          <a:lstStyle/>
          <a:p>
            <a:pPr algn="ctr"/>
            <a:r>
              <a:rPr lang="fr-FR" dirty="0" smtClean="0"/>
              <a:t>Martin Prieur de la Comble / Abel Derderian</a:t>
            </a:r>
            <a:br>
              <a:rPr lang="fr-FR" dirty="0" smtClean="0"/>
            </a:br>
            <a:r>
              <a:rPr lang="fr-FR" dirty="0" smtClean="0"/>
              <a:t>04/12/2014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55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90688"/>
          </a:xfrm>
        </p:spPr>
        <p:txBody>
          <a:bodyPr/>
          <a:lstStyle/>
          <a:p>
            <a:pPr algn="ctr"/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valeurs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55848" y="1690688"/>
            <a:ext cx="2718832" cy="3359107"/>
          </a:xfrm>
        </p:spPr>
        <p:txBody>
          <a:bodyPr>
            <a:normAutofit/>
          </a:bodyPr>
          <a:lstStyle/>
          <a:p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: 1</a:t>
            </a:r>
          </a:p>
          <a:p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 : 9</a:t>
            </a:r>
          </a:p>
          <a:p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 : 5</a:t>
            </a:r>
            <a:endParaRPr lang="fr-F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629625" y="1690688"/>
            <a:ext cx="267729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 </a:t>
            </a:r>
            <a:r>
              <a:rPr lang="fr-F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</a:t>
            </a:r>
            <a:r>
              <a:rPr lang="fr-F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 </a:t>
            </a:r>
            <a:r>
              <a:rPr lang="fr-F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13120" y="1690688"/>
            <a:ext cx="219950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 </a:t>
            </a:r>
            <a:r>
              <a:rPr lang="fr-F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 </a:t>
            </a:r>
            <a:r>
              <a:rPr lang="fr-F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</a:t>
            </a:r>
            <a:r>
              <a:rPr lang="fr-F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6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9745362" y="1690688"/>
            <a:ext cx="20265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 </a:t>
            </a:r>
            <a:r>
              <a:rPr lang="fr-F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 </a:t>
            </a:r>
            <a:r>
              <a:rPr lang="fr-F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oneTexte 6"/>
              <p:cNvSpPr txBox="1"/>
              <p:nvPr/>
            </p:nvSpPr>
            <p:spPr>
              <a:xfrm>
                <a:off x="0" y="5173362"/>
                <a:ext cx="12192000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𝑭</m:t>
                      </m:r>
                      <m:d>
                        <m:dPr>
                          <m:ctrlP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𝒚</m:t>
                          </m:r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 ,</m:t>
                          </m:r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𝒛</m:t>
                          </m:r>
                        </m:e>
                      </m:d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  <m:sSup>
                        <m:sSupPr>
                          <m:ctrlP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𝟗</m:t>
                      </m:r>
                      <m:sSup>
                        <m:sSupPr>
                          <m:ctrlP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p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sSup>
                        <m:sSupPr>
                          <m:ctrlP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𝒛</m:t>
                          </m:r>
                        </m:e>
                        <m:sup>
                          <m:r>
                            <a:rPr lang="fr-FR" sz="2800" b="1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𝒙𝒚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𝒙𝒚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𝟖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𝒚𝒛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𝒚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fr-FR" sz="2800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𝒛</m:t>
                      </m:r>
                    </m:oMath>
                  </m:oMathPara>
                </a14:m>
                <a:endParaRPr lang="fr-FR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7" name="ZoneText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173362"/>
                <a:ext cx="12192000" cy="53296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14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8011"/>
          </a:xfrm>
        </p:spPr>
        <p:txBody>
          <a:bodyPr>
            <a:normAutofit/>
          </a:bodyPr>
          <a:lstStyle/>
          <a:p>
            <a:pPr algn="ctr"/>
            <a: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Exercice 1</a:t>
            </a:r>
            <a:endParaRPr lang="fr-F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𝑮</m:t>
                    </m:r>
                    <m:r>
                      <a:rPr lang="fr-FR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: </m:t>
                    </m:r>
                    <m:sSup>
                      <m:sSupPr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→</m:t>
                    </m:r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ℝ</m:t>
                    </m:r>
                  </m:oMath>
                </a14:m>
                <a:r>
                  <a:rPr lang="fr-FR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br>
                  <a:rPr lang="fr-FR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d>
                      <m:dPr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,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</m:d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→</m:t>
                    </m:r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𝑮</m:t>
                    </m:r>
                    <m:d>
                      <m:dPr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</m:d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{"/>
                        <m:endChr m:val=""/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ad>
                              <m:radPr>
                                <m:degHide m:val="on"/>
                                <m:ctrlP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𝒙𝒚𝒛</m:t>
                                </m:r>
                              </m:e>
                            </m:rad>
                            <m:f>
                              <m:fPr>
                                <m:ctrlP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𝑭</m:t>
                                </m:r>
                                <m:d>
                                  <m:dPr>
                                    <m:ctrlP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  <m: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𝒚</m:t>
                                    </m:r>
                                    <m: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𝒛</m:t>
                                    </m:r>
                                  </m:e>
                                </m:d>
                              </m:num>
                              <m:den>
                                <m:sSup>
                                  <m:sSupPr>
                                    <m:ctrlP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𝒚</m:t>
                                    </m:r>
                                  </m:e>
                                  <m:sup>
                                    <m:r>
                                      <a:rPr lang="fr-FR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²</m:t>
                                </m:r>
                              </m:den>
                            </m:f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𝒔𝒊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 </m:t>
                            </m:r>
                            <m:d>
                              <m:dPr>
                                <m:ctrlP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𝒚</m:t>
                                </m:r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</m:e>
                            </m:d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≠(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𝒔𝒊𝒏𝒐𝒏</m:t>
                            </m:r>
                          </m:e>
                        </m:eqArr>
                      </m:e>
                    </m:d>
                  </m:oMath>
                </a14:m>
                <a:r>
                  <a:rPr lang="fr-FR" b="1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endParaRPr lang="fr-FR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∀</m:t>
                    </m:r>
                    <m:d>
                      <m:dPr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𝒚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𝒛</m:t>
                        </m:r>
                      </m:e>
                    </m:d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𝑩</m:t>
                    </m:r>
                    <m:d>
                      <m:dPr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</m:e>
                        </m:d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</m:d>
                  </m:oMath>
                </a14:m>
                <a:r>
                  <a:rPr lang="fr-FR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br>
                  <a:rPr lang="fr-FR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d>
                      <m:dPr>
                        <m:begChr m:val="‖"/>
                        <m:endChr m:val="‖"/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𝒛</m:t>
                        </m:r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𝒔𝒖𝒑</m:t>
                    </m:r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⁡(</m:t>
                    </m:r>
                    <m:d>
                      <m:dPr>
                        <m:begChr m:val="|"/>
                        <m:endChr m:val="|"/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</m:d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|"/>
                        <m:endChr m:val="|"/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|"/>
                        <m:endChr m:val="|"/>
                        <m:ctrlP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</m:d>
                    <m:r>
                      <a:rPr lang="fr-FR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fr-FR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endParaRPr lang="fr-FR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endParaRPr lang="fr-FR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endParaRPr lang="fr-FR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867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0" y="267731"/>
                <a:ext cx="4069492" cy="585298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  <a14:m>
                  <m:oMath xmlns:m="http://schemas.openxmlformats.org/officeDocument/2006/math">
                    <m:r>
                      <a:rPr lang="fr-FR" sz="18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 </m:t>
                    </m:r>
                    <m:r>
                      <a:rPr lang="fr-FR" sz="1800" b="1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𝑺𝒊</m:t>
                    </m:r>
                    <m:func>
                      <m:funcPr>
                        <m:ctrlPr>
                          <a:rPr lang="fr-FR" sz="1800" b="1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fr-FR" sz="1800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𝒔𝒖𝒑</m:t>
                        </m:r>
                      </m:fName>
                      <m:e>
                        <m:d>
                          <m:dPr>
                            <m:ctrlPr>
                              <a:rPr lang="fr-FR" sz="1800" b="1" i="1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</m:e>
                            </m:d>
                            <m:r>
                              <a:rPr lang="fr-FR" sz="1800" b="1" i="1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𝒚</m:t>
                                </m:r>
                              </m:e>
                            </m:d>
                            <m:r>
                              <a:rPr lang="fr-FR" sz="1800" b="1" i="1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</m:e>
                            </m:d>
                          </m:e>
                        </m:d>
                      </m:e>
                    </m:func>
                    <m:r>
                      <a:rPr lang="fr-FR" sz="1800" b="1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fr-FR" sz="1800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1800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</m:d>
                  </m:oMath>
                </a14:m>
                <a:r>
                  <a:rPr lang="fr-FR" sz="1800" b="1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pPr marL="0" indent="0">
                  <a:buNone/>
                </a:pPr>
                <a:endParaRPr lang="fr-FR" sz="1800" b="1" dirty="0" smtClean="0"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𝐺</m:t>
                        </m:r>
                        <m:d>
                          <m:d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</m:e>
                    </m:d>
                    <m:r>
                      <a:rPr lang="fr-FR" sz="1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|"/>
                        <m:endChr m:val="|"/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𝑥𝑦𝑧</m:t>
                            </m:r>
                          </m:e>
                        </m:rad>
                        <m:f>
                          <m:f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𝐹</m:t>
                            </m:r>
                            <m:d>
                              <m:dPr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²</m:t>
                            </m:r>
                          </m:den>
                        </m:f>
                      </m:e>
                    </m:d>
                  </m:oMath>
                </a14:m>
                <a:r>
                  <a:rPr lang="fr-FR" sz="18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  <a:endParaRPr lang="fr-FR" sz="1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pPr marL="0" indent="0">
                  <a:buNone/>
                </a:pPr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/>
                </a:r>
                <a:b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</a:br>
                <a:endParaRPr lang="fr-FR" sz="1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1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d>
                          <m:dPr>
                            <m:begChr m:val="|"/>
                            <m:endChr m:val="|"/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</m:e>
                    </m:rad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𝐹</m:t>
                        </m:r>
                        <m:d>
                          <m:d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</m:e>
                        </m:d>
                      </m:num>
                      <m:den>
                        <m:sSup>
                          <m:sSup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pPr marL="0" indent="0">
                  <a:buNone/>
                </a:pPr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</m:e>
                          <m: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e>
                    </m:rad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𝐹</m:t>
                        </m:r>
                        <m:d>
                          <m:d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</m:e>
                        </m:d>
                      </m:num>
                      <m:den>
                        <m:sSup>
                          <m:sSup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fr-FR" sz="18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pPr marL="0" indent="0">
                  <a:buNone/>
                </a:pPr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/>
                </a:r>
                <a:b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</a:br>
                <a:endParaRPr lang="fr-FR" sz="1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1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fr-FR" sz="1800" i="1"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fr-FR" sz="1800" i="1"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fr-FR" sz="1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e>
                        </m:rad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𝐹</m:t>
                        </m:r>
                        <m:d>
                          <m:d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17</m:t>
                            </m:r>
                            <m:sSup>
                              <m:sSupPr>
                                <m:ctrlP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+13</m:t>
                            </m:r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fr-FR" sz="1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  <m:r>
                      <a:rPr lang="fr-FR" sz="1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(17</m:t>
                    </m:r>
                    <m:r>
                      <a:rPr lang="fr-FR" sz="1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1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+13)</m:t>
                    </m:r>
                  </m:oMath>
                </a14:m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 </a:t>
                </a:r>
                <a:b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</a:br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/>
                </a:r>
                <a:b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</a:br>
                <a14:m>
                  <m:oMath xmlns:m="http://schemas.openxmlformats.org/officeDocument/2006/math">
                    <m:r>
                      <a:rPr lang="fr-FR" sz="1800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fr-FR" sz="1800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sz="18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rad>
                    <m:d>
                      <m:dPr>
                        <m:ctrlPr>
                          <a:rPr lang="fr-FR" sz="1800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17</m:t>
                        </m:r>
                        <m:r>
                          <a:rPr lang="fr-FR" sz="18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fr-FR" sz="1800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+13</m:t>
                        </m:r>
                      </m:e>
                    </m:d>
                    <m:groupChr>
                      <m:groupChrPr>
                        <m:chr m:val="→"/>
                        <m:pos m:val="top"/>
                        <m:ctrlPr>
                          <a:rPr lang="fr-FR" sz="180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1"/>
                          </m:rPr>
                          <a:rPr lang="fr-FR" sz="18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fr-FR" sz="18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→0</m:t>
                        </m:r>
                      </m:e>
                    </m:groupChr>
                    <m:r>
                      <a:rPr lang="fr-FR" sz="18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fr-FR" sz="180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  <a:endParaRPr lang="fr-FR" sz="1800" dirty="0"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267731"/>
                <a:ext cx="4069492" cy="5852983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necteur droit 6"/>
          <p:cNvCxnSpPr/>
          <p:nvPr/>
        </p:nvCxnSpPr>
        <p:spPr>
          <a:xfrm>
            <a:off x="3748216" y="57698"/>
            <a:ext cx="0" cy="521980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oneTexte 10"/>
              <p:cNvSpPr txBox="1"/>
              <p:nvPr/>
            </p:nvSpPr>
            <p:spPr>
              <a:xfrm>
                <a:off x="4061254" y="267731"/>
                <a:ext cx="4012859" cy="50779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b="1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 </m:t>
                    </m:r>
                    <m:r>
                      <a:rPr lang="fr-FR" b="1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𝑺𝒊</m:t>
                    </m:r>
                    <m:func>
                      <m:funcPr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𝒔𝒖𝒑</m:t>
                        </m:r>
                      </m:fName>
                      <m:e>
                        <m:d>
                          <m:dPr>
                            <m:ctrlPr>
                              <a:rPr lang="fr-FR" b="1" i="1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</m:e>
                            </m:d>
                            <m:r>
                              <a:rPr lang="fr-FR" b="1" i="1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𝒚</m:t>
                                </m:r>
                              </m:e>
                            </m:d>
                            <m:r>
                              <a:rPr lang="fr-FR" b="1" i="1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</m:e>
                            </m:d>
                          </m:e>
                        </m:d>
                      </m:e>
                    </m:func>
                    <m:r>
                      <a:rPr lang="fr-FR" b="1" i="1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fr-FR" b="1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𝐺</m:t>
                        </m:r>
                        <m:d>
                          <m:d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</m:e>
                    </m:d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|"/>
                        <m:endChr m:val="|"/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𝑥𝑦𝑧</m:t>
                            </m:r>
                          </m:e>
                        </m:rad>
                        <m:f>
                          <m:f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𝐹</m:t>
                            </m:r>
                            <m:d>
                              <m:d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²</m:t>
                            </m:r>
                          </m:den>
                        </m:f>
                      </m:e>
                    </m:d>
                  </m:oMath>
                </a14:m>
                <a: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d>
                          <m:dPr>
                            <m:begChr m:val="|"/>
                            <m:endChr m:val="|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</m:e>
                    </m:rad>
                    <m:f>
                      <m:f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𝐹</m:t>
                        </m:r>
                        <m:d>
                          <m:d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</m:e>
                        </m:d>
                      </m:num>
                      <m:den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  <a:r>
                  <a:rPr lang="fr-FR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e>
                    </m:rad>
                    <m:f>
                      <m:f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𝐹</m:t>
                        </m:r>
                        <m:d>
                          <m:d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</m:e>
                        </m:d>
                      </m:num>
                      <m:den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fr-FR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fr-FR" i="1"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fr-FR" b="0" i="1" smtClean="0"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𝑦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e>
                        </m:rad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𝐹</m:t>
                        </m:r>
                        <m:d>
                          <m:d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17</m:t>
                            </m:r>
                            <m:sSup>
                              <m:sSup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+13</m:t>
                            </m:r>
                            <m:r>
                              <a:rPr lang="fr-FR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rad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(17</m:t>
                    </m:r>
                    <m:r>
                      <a:rPr lang="fr-FR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+13)</m:t>
                    </m:r>
                  </m:oMath>
                </a14:m>
                <a:r>
                  <a:rPr lang="fr-FR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r>
                  <a:rPr lang="fr-FR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fr-FR" b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</m:rad>
                    <m:d>
                      <m:dPr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𝟏𝟕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𝒓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𝟏𝟑</m:t>
                        </m:r>
                      </m:e>
                    </m:d>
                    <m:groupChr>
                      <m:groupChrPr>
                        <m:chr m:val="→"/>
                        <m:pos m:val="top"/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1"/>
                          </m:r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𝒓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𝟎</m:t>
                        </m:r>
                      </m:e>
                    </m:groupChr>
                    <m:r>
                      <a:rPr lang="fr-FR" b="1" i="1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fr-FR" b="1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</p:txBody>
          </p:sp>
        </mc:Choice>
        <mc:Fallback xmlns="">
          <p:sp>
            <p:nvSpPr>
              <p:cNvPr id="11" name="ZoneText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1254" y="267731"/>
                <a:ext cx="4012859" cy="507792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Connecteur droit 11"/>
          <p:cNvCxnSpPr/>
          <p:nvPr/>
        </p:nvCxnSpPr>
        <p:spPr>
          <a:xfrm>
            <a:off x="7916562" y="72188"/>
            <a:ext cx="16476" cy="520531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8074113" y="267731"/>
                <a:ext cx="3962401" cy="5009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b="1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 </m:t>
                    </m:r>
                    <m:r>
                      <a:rPr lang="fr-FR" b="1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𝑺𝒊</m:t>
                    </m:r>
                    <m:func>
                      <m:funcPr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𝒔𝒖𝒑</m:t>
                        </m:r>
                      </m:fName>
                      <m:e>
                        <m:d>
                          <m:dPr>
                            <m:ctrlPr>
                              <a:rPr lang="fr-FR" b="1" i="1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</m:e>
                            </m:d>
                            <m:r>
                              <a:rPr lang="fr-FR" b="1" i="1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𝒚</m:t>
                                </m:r>
                              </m:e>
                            </m:d>
                            <m:r>
                              <a:rPr lang="fr-FR" b="1" i="1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1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</m:e>
                            </m:d>
                          </m:e>
                        </m:d>
                      </m:e>
                    </m:func>
                    <m:r>
                      <a:rPr lang="fr-FR" b="1" i="1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</m:d>
                  </m:oMath>
                </a14:m>
                <a:r>
                  <a:rPr lang="fr-FR" b="1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𝐺</m:t>
                        </m:r>
                        <m:d>
                          <m:d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</m:e>
                    </m:d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|"/>
                        <m:endChr m:val="|"/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𝑥𝑦𝑧</m:t>
                            </m:r>
                          </m:e>
                        </m:rad>
                        <m:f>
                          <m:f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𝐹</m:t>
                            </m:r>
                            <m:d>
                              <m:d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²</m:t>
                            </m:r>
                          </m:den>
                        </m:f>
                      </m:e>
                    </m:d>
                  </m:oMath>
                </a14:m>
                <a: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d>
                          <m:dPr>
                            <m:begChr m:val="|"/>
                            <m:endChr m:val="|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</m:e>
                    </m:rad>
                    <m:f>
                      <m:f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𝐹</m:t>
                        </m:r>
                        <m:d>
                          <m:d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</m:e>
                        </m:d>
                      </m:num>
                      <m:den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 </a:t>
                </a:r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e>
                    </m:rad>
                    <m:f>
                      <m:f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𝐹</m:t>
                        </m:r>
                        <m:d>
                          <m:d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</m:e>
                        </m:d>
                      </m:num>
                      <m:den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fr-FR" i="1"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fr-FR" b="0" i="1" smtClean="0"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e>
                        </m:rad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𝐹</m:t>
                        </m:r>
                        <m:d>
                          <m:d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17</m:t>
                            </m:r>
                            <m:sSup>
                              <m:sSupPr>
                                <m:ctrlP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p>
                                <m:r>
                                  <a:rPr lang="fr-FR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+13</m:t>
                            </m:r>
                            <m:r>
                              <a:rPr lang="fr-FR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fr-FR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fr-FR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rad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(17</m:t>
                    </m:r>
                    <m:r>
                      <a:rPr lang="fr-FR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𝑧</m:t>
                    </m:r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+13)</m:t>
                    </m:r>
                  </m:oMath>
                </a14:m>
                <a:r>
                  <a:rPr lang="fr-FR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  <a:p>
                <a:r>
                  <a:rPr lang="fr-FR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fr-FR" b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</m:rad>
                    <m:d>
                      <m:dPr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𝟏𝟕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𝒓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𝟏𝟑</m:t>
                        </m:r>
                      </m:e>
                    </m:d>
                    <m:groupChr>
                      <m:groupChrPr>
                        <m:chr m:val="→"/>
                        <m:pos m:val="top"/>
                        <m:ctrl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1"/>
                          </m:rP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𝒓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fr-FR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𝟎</m:t>
                        </m:r>
                      </m:e>
                    </m:groupChr>
                    <m:r>
                      <a:rPr lang="fr-FR" b="1" i="1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fr-FR" b="1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> </a:t>
                </a: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4113" y="267731"/>
                <a:ext cx="3962401" cy="500976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Connecteur droit 22"/>
          <p:cNvCxnSpPr/>
          <p:nvPr/>
        </p:nvCxnSpPr>
        <p:spPr>
          <a:xfrm>
            <a:off x="29862" y="5518621"/>
            <a:ext cx="120756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oneTexte 23"/>
              <p:cNvSpPr txBox="1"/>
              <p:nvPr/>
            </p:nvSpPr>
            <p:spPr>
              <a:xfrm>
                <a:off x="29862" y="5920033"/>
                <a:ext cx="12075642" cy="6424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1" i="1" smtClean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𝑫𝒐𝒏𝒄</m:t>
                      </m:r>
                      <m:r>
                        <a:rPr lang="fr-FR" sz="2800" b="1" i="1" smtClean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begChr m:val="|"/>
                          <m:endChr m:val="|"/>
                          <m:ctrlPr>
                            <a:rPr lang="fr-FR" sz="2800" b="1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2800" b="1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𝑮</m:t>
                          </m:r>
                          <m:d>
                            <m:dPr>
                              <m:ctrlPr>
                                <a:rPr lang="fr-FR" sz="2800" b="1" i="1">
                                  <a:solidFill>
                                    <a:schemeClr val="accent3">
                                      <a:lumMod val="60000"/>
                                      <a:lumOff val="40000"/>
                                    </a:schemeClr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fr-FR" sz="2800" b="1" i="1">
                                  <a:solidFill>
                                    <a:schemeClr val="accent3">
                                      <a:lumMod val="60000"/>
                                      <a:lumOff val="40000"/>
                                    </a:schemeClr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r>
                                <a:rPr lang="fr-FR" sz="2800" b="1" i="1">
                                  <a:solidFill>
                                    <a:schemeClr val="accent3">
                                      <a:lumMod val="60000"/>
                                      <a:lumOff val="40000"/>
                                    </a:schemeClr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fr-FR" sz="2800" b="1" i="1">
                                  <a:solidFill>
                                    <a:schemeClr val="accent3">
                                      <a:lumMod val="60000"/>
                                      <a:lumOff val="40000"/>
                                    </a:schemeClr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  <m:r>
                                <a:rPr lang="fr-FR" sz="2800" b="1" i="1">
                                  <a:solidFill>
                                    <a:schemeClr val="accent3">
                                      <a:lumMod val="60000"/>
                                      <a:lumOff val="40000"/>
                                    </a:schemeClr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fr-FR" sz="2800" b="1" i="1">
                                  <a:solidFill>
                                    <a:schemeClr val="accent3">
                                      <a:lumMod val="60000"/>
                                      <a:lumOff val="40000"/>
                                    </a:schemeClr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𝒛</m:t>
                              </m:r>
                            </m:e>
                          </m:d>
                        </m:e>
                      </m:d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≤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ℝ</m:t>
                      </m:r>
                      <m:groupChr>
                        <m:groupChrPr>
                          <m:chr m:val="→"/>
                          <m:pos m:val="top"/>
                          <m:ctrlPr>
                            <a:rPr lang="fr-FR" sz="2800" b="1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1"/>
                            </m:rPr>
                            <a:rPr lang="fr-FR" sz="2800" b="1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𝒓</m:t>
                          </m:r>
                          <m:r>
                            <a:rPr lang="fr-FR" sz="2800" b="1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fr-FR" sz="2800" b="1" i="1">
                              <a:solidFill>
                                <a:schemeClr val="accent3">
                                  <a:lumMod val="60000"/>
                                  <a:lumOff val="40000"/>
                                </a:schemeClr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𝟎</m:t>
                          </m:r>
                        </m:e>
                      </m:groupCh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𝒂𝒍𝒐𝒓𝒔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𝑮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𝒆𝒔𝒕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𝒄𝒐𝒏𝒕𝒊𝒏𝒖𝒆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𝒆𝒏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(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fr-FR" sz="2800" b="1" i="1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r-FR" sz="2800" b="1" dirty="0">
                  <a:solidFill>
                    <a:schemeClr val="accent3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4" name="ZoneText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62" y="5920033"/>
                <a:ext cx="12075642" cy="64248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245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pPr algn="ctr"/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Exercice 2 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1" y="861798"/>
                <a:ext cx="6409038" cy="132556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fr-FR" sz="2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 :</a:t>
                </a:r>
                <a14:m>
                  <m:oMath xmlns:m="http://schemas.openxmlformats.org/officeDocument/2006/math">
                    <m:r>
                      <a:rPr lang="fr-FR" sz="2000" b="0" i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fr-FR" sz="2000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→</m:t>
                    </m:r>
                    <m:r>
                      <a:rPr lang="fr-FR" sz="2000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ℝ</m:t>
                    </m:r>
                  </m:oMath>
                </a14:m>
                <a:r>
                  <a:rPr lang="fr-FR" sz="20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fr-FR" sz="20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d>
                      <m:dPr>
                        <m:ctrlP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,</m:t>
                        </m:r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</m:d>
                    <m:r>
                      <a:rPr lang="fr-FR" sz="2000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→</m:t>
                    </m:r>
                    <m:r>
                      <a:rPr lang="fr-FR" sz="2000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𝑯</m:t>
                    </m:r>
                    <m:d>
                      <m:dPr>
                        <m:ctrlP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</m:d>
                    <m:r>
                      <a:rPr lang="fr-FR" sz="2000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{"/>
                        <m:endChr m:val=""/>
                        <m:ctrlPr>
                          <a:rPr lang="fr-FR" sz="20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f>
                              <m:fPr>
                                <m:ctrlP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𝑭</m:t>
                                </m:r>
                                <m:d>
                                  <m:dPr>
                                    <m:ctrlP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  <m: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𝒚</m:t>
                                    </m:r>
                                    <m: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𝒛</m:t>
                                    </m:r>
                                  </m:e>
                                </m:d>
                              </m:num>
                              <m:den>
                                <m:sSup>
                                  <m:sSupPr>
                                    <m:ctrlP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𝒚</m:t>
                                    </m:r>
                                  </m:e>
                                  <m:sup>
                                    <m:r>
                                      <a:rPr lang="fr-FR" sz="20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²</m:t>
                                </m:r>
                              </m:den>
                            </m:f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𝒔𝒊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 </m:t>
                            </m:r>
                            <m:d>
                              <m:dPr>
                                <m:ctrlP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𝒚</m:t>
                                </m:r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sz="20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</m:e>
                            </m:d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≠(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e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fr-FR" sz="20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𝒔𝒊𝒏𝒐𝒏</m:t>
                            </m:r>
                          </m:e>
                        </m:eqArr>
                      </m:e>
                    </m:d>
                    <m:r>
                      <m:rPr>
                        <m:nor/>
                      </m:rPr>
                      <a:rPr lang="fr-FR"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 </m:t>
                    </m:r>
                    <m:r>
                      <m:rPr>
                        <m:nor/>
                      </m:rPr>
                      <a:rPr lang="fr-FR" sz="2000" b="1" i="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 </m:t>
                    </m:r>
                  </m:oMath>
                </a14:m>
                <a:r>
                  <a:rPr lang="fr-FR" sz="2000" b="1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fr-FR" sz="2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" y="861798"/>
                <a:ext cx="6409038" cy="1325563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oneTexte 3"/>
              <p:cNvSpPr txBox="1"/>
              <p:nvPr/>
            </p:nvSpPr>
            <p:spPr>
              <a:xfrm>
                <a:off x="6870357" y="1228381"/>
                <a:ext cx="3369276" cy="9589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∀</m:t>
                    </m:r>
                    <m:d>
                      <m:dPr>
                        <m:ctrlP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𝒚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𝒛</m:t>
                        </m:r>
                      </m:e>
                    </m:d>
                    <m:r>
                      <a:rPr lang="fr-FR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fr-FR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𝑩</m:t>
                    </m:r>
                    <m:d>
                      <m:dPr>
                        <m:ctrlP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fr-FR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fr-FR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b="1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</m:e>
                        </m:d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</m:d>
                    <m:r>
                      <m:rPr>
                        <m:nor/>
                      </m:rPr>
                      <a:rPr lang="fr-FR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 </m:t>
                    </m:r>
                  </m:oMath>
                </a14:m>
                <a:r>
                  <a:rPr lang="fr-FR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br>
                  <a:rPr lang="fr-FR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d>
                      <m:dPr>
                        <m:begChr m:val="‖"/>
                        <m:endChr m:val="‖"/>
                        <m:ctrlP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𝒛</m:t>
                        </m:r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fr-FR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𝒔𝒖𝒑</m:t>
                    </m:r>
                    <m:r>
                      <a:rPr lang="fr-FR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⁡(</m:t>
                    </m:r>
                    <m:d>
                      <m:dPr>
                        <m:begChr m:val="|"/>
                        <m:endChr m:val="|"/>
                        <m:ctrlP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</m:d>
                    <m:r>
                      <a:rPr lang="fr-FR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|"/>
                        <m:endChr m:val="|"/>
                        <m:ctrlP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</m:d>
                    <m:r>
                      <a:rPr lang="fr-FR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|"/>
                        <m:endChr m:val="|"/>
                        <m:ctrlP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</m:d>
                    <m:r>
                      <a:rPr lang="fr-FR" b="1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fr-FR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m:t> </m:t>
                    </m:r>
                  </m:oMath>
                </a14:m>
                <a:r>
                  <a:rPr lang="fr-FR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4" name="ZoneText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0357" y="1228381"/>
                <a:ext cx="3369276" cy="95898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/>
              <p:cNvSpPr txBox="1"/>
              <p:nvPr/>
            </p:nvSpPr>
            <p:spPr>
              <a:xfrm>
                <a:off x="304800" y="2751438"/>
                <a:ext cx="5222789" cy="38160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sz="2800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 </m:t>
                    </m:r>
                    <m:r>
                      <a:rPr lang="fr-FR" sz="2800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𝑺𝒊</m:t>
                    </m:r>
                    <m:func>
                      <m:funcPr>
                        <m:ctrlPr>
                          <a:rPr lang="fr-FR" sz="28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fr-FR" sz="28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𝒔𝒖𝒑</m:t>
                        </m:r>
                      </m:fName>
                      <m:e>
                        <m:d>
                          <m:dPr>
                            <m:ctrlPr>
                              <a:rPr lang="fr-FR" sz="28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28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8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</m:e>
                            </m:d>
                            <m:r>
                              <a:rPr lang="fr-FR" sz="28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28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8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𝒚</m:t>
                                </m:r>
                              </m:e>
                            </m:d>
                            <m:r>
                              <a:rPr lang="fr-FR" sz="28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fr-FR" sz="28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8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𝒛</m:t>
                                </m:r>
                              </m:e>
                            </m:d>
                          </m:e>
                        </m:d>
                      </m:e>
                    </m:func>
                    <m:r>
                      <a:rPr lang="fr-FR" sz="2800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fr-FR" sz="28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28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</m:d>
                  </m:oMath>
                </a14:m>
                <a:r>
                  <a:rPr lang="fr-FR" sz="2800" b="1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endParaRPr lang="fr-FR" sz="28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fr-FR" sz="2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2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𝐻</m:t>
                        </m:r>
                        <m:d>
                          <m:dPr>
                            <m:ctrlP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</m:e>
                    </m:d>
                    <m:r>
                      <a:rPr lang="fr-FR" sz="2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|"/>
                        <m:endChr m:val="|"/>
                        <m:ctrlPr>
                          <a:rPr lang="fr-FR" sz="2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𝐹</m:t>
                            </m:r>
                            <m:d>
                              <m:dPr>
                                <m:ctrlP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  <m: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fr-FR" sz="2800" i="1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  <m:r>
                              <a:rPr lang="fr-FR" sz="2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²</m:t>
                            </m:r>
                          </m:den>
                        </m:f>
                      </m:e>
                    </m:d>
                  </m:oMath>
                </a14:m>
                <a:r>
                  <a:rPr lang="fr-FR" sz="28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fr-FR" sz="2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fr-FR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r>
                      <a:rPr lang="fr-FR" sz="2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 </m:t>
                    </m:r>
                    <m:f>
                      <m:fPr>
                        <m:ctrlPr>
                          <a:rPr lang="fr-FR" sz="2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17</m:t>
                        </m:r>
                        <m:sSup>
                          <m:sSupPr>
                            <m:ctrlPr>
                              <a:rPr lang="fr-FR" sz="2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+13</m:t>
                        </m:r>
                        <m:r>
                          <a:rPr lang="fr-FR" sz="2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sSup>
                          <m:sSupPr>
                            <m:ctrlPr>
                              <a:rPr lang="fr-FR" sz="2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fr-FR" sz="2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=17+</m:t>
                    </m:r>
                    <m:f>
                      <m:fPr>
                        <m:ctrlPr>
                          <a:rPr lang="fr-FR" sz="2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fr-FR" sz="2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fr-FR" sz="28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endParaRPr lang="fr-FR" sz="2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r>
                      <a:rPr lang="fr-FR" sz="2800" b="0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≤17+</m:t>
                    </m:r>
                    <m:f>
                      <m:fPr>
                        <m:ctrlPr>
                          <a:rPr lang="fr-FR" sz="2800" b="0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800" b="0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fr-FR" sz="2800" b="0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r>
                      <a:rPr lang="fr-FR" sz="2800" b="0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  </m:t>
                    </m:r>
                    <m:groupChr>
                      <m:groupChrPr>
                        <m:chr m:val="→"/>
                        <m:pos m:val="top"/>
                        <m:ctrlPr>
                          <a:rPr lang="fr-FR" sz="2800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1"/>
                          </m:rPr>
                          <a:rPr lang="fr-FR" sz="2800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fr-FR" sz="2800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→0</m:t>
                        </m:r>
                      </m:e>
                    </m:groupChr>
                    <m:r>
                      <a:rPr lang="fr-FR" sz="2800" b="0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sz="2800" b="0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</m:oMath>
                </a14:m>
                <a:r>
                  <a:rPr lang="fr-FR" sz="28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</p:txBody>
          </p:sp>
        </mc:Choice>
        <mc:Fallback xmlns="">
          <p:sp>
            <p:nvSpPr>
              <p:cNvPr id="6" name="ZoneText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2751438"/>
                <a:ext cx="5222789" cy="381604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necteur droit 7"/>
          <p:cNvCxnSpPr/>
          <p:nvPr/>
        </p:nvCxnSpPr>
        <p:spPr>
          <a:xfrm>
            <a:off x="140043" y="2323070"/>
            <a:ext cx="1187896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5692346" y="2458780"/>
            <a:ext cx="0" cy="418915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oneTexte 10"/>
              <p:cNvSpPr txBox="1"/>
              <p:nvPr/>
            </p:nvSpPr>
            <p:spPr>
              <a:xfrm>
                <a:off x="6013622" y="3591698"/>
                <a:ext cx="5527589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𝐷𝑜𝑛𝑐</m:t>
                      </m:r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𝐻</m:t>
                      </m:r>
                      <m:d>
                        <m:dPr>
                          <m:ctrlPr>
                            <a:rPr lang="fr-FR" sz="2800" b="0" i="1" dirty="0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2800" b="0" i="1" dirty="0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fr-FR" sz="2800" b="0" i="1" dirty="0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sz="2800" b="0" i="1" dirty="0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fr-FR" sz="2800" b="0" i="1" dirty="0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sz="2800" b="0" i="1" dirty="0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fr-FR" sz="2800" b="0" i="1" dirty="0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800" b="0" i="1" dirty="0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fr-FR" sz="2800" b="0" i="1" dirty="0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𝑒𝑠𝑡</m:t>
                      </m:r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𝑝𝑎𝑠</m:t>
                      </m:r>
                    </m:oMath>
                  </m:oMathPara>
                </a14:m>
                <a:endParaRPr lang="fr-FR" sz="2800" b="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anose="02040503050406030204" pitchFamily="18" charset="0"/>
                </a:endParaRPr>
              </a:p>
              <a:p>
                <a:endParaRPr lang="fr-FR" sz="2800" b="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𝑐𝑜𝑛𝑡𝑖𝑛𝑢𝑒</m:t>
                      </m:r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𝑒𝑛</m:t>
                      </m:r>
                      <m:r>
                        <a:rPr lang="fr-FR" sz="2800" b="0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(0,0,0)</m:t>
                      </m:r>
                    </m:oMath>
                  </m:oMathPara>
                </a14:m>
                <a:endParaRPr lang="fr-FR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1" name="ZoneText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3622" y="3591698"/>
                <a:ext cx="5527589" cy="138499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8164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Exercice 3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121920" y="1005522"/>
                <a:ext cx="11929180" cy="547909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fr-FR" sz="3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 :</a:t>
                </a:r>
                <a14:m>
                  <m:oMath xmlns:m="http://schemas.openxmlformats.org/officeDocument/2006/math">
                    <m:r>
                      <a:rPr lang="fr-FR" sz="3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fr-FR" sz="32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32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fr-FR" sz="32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fr-FR" sz="3200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→</m:t>
                    </m:r>
                    <m:r>
                      <a:rPr lang="fr-FR" sz="3200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ℝ</m:t>
                    </m:r>
                  </m:oMath>
                </a14:m>
                <a:endParaRPr lang="fr-FR" sz="3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→</m:t>
                    </m:r>
                    <m:d>
                      <m:dPr>
                        <m:ctrlP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fr-FR" sz="32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32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32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fr-FR" sz="32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32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32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fr-FR" sz="32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32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fr-FR" sz="32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e>
                    </m:d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32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</m:oMath>
                </a14:m>
                <a:r>
                  <a:rPr lang="fr-FR" sz="32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r>
                  <a:rPr lang="fr-FR" sz="32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fr-FR" sz="32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𝑂𝑛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𝑐h𝑒𝑟𝑐h𝑒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𝑙𝑒𝑠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𝑒𝑥𝑡𝑟𝑒𝑚𝑎𝑠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𝑙𝑜𝑐𝑎𝑢𝑥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sz="32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𝐾</m:t>
                    </m:r>
                  </m:oMath>
                </a14:m>
                <a:r>
                  <a:rPr lang="fr-FR" sz="3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𝐾</m:t>
                    </m:r>
                    <m:d>
                      <m:d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−5</m:t>
                    </m:r>
                    <m:sSup>
                      <m:sSup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+9</m:t>
                    </m:r>
                    <m:sSup>
                      <m:sSup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+3</m:t>
                    </m:r>
                    <m:sSup>
                      <m:sSup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+7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−5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𝑥𝑧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+8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𝑦𝑧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+6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−2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+9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fr-FR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r>
                  <a:rPr lang="fr-FR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fr-FR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f>
                      <m:fPr>
                        <m:ctrlPr>
                          <a:rPr lang="fr-FR" sz="24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4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sz="24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den>
                    </m:f>
                    <m:d>
                      <m:d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=3</m:t>
                    </m:r>
                    <m:sSup>
                      <m:sSup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−10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+7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−5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𝑧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+6</m:t>
                    </m:r>
                  </m:oMath>
                </a14:m>
                <a:r>
                  <a:rPr lang="fr-FR" sz="24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r>
                  <a:rPr lang="fr-FR" sz="24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fr-FR" sz="24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:r>
                  <a:rPr lang="fr-FR" sz="24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fr-FR" sz="24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f>
                      <m:fPr>
                        <m:ctrlP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</m:den>
                    </m:f>
                    <m:d>
                      <m:dPr>
                        <m:ctrlP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24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+18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+7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+8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𝑧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−2</m:t>
                    </m:r>
                  </m:oMath>
                </a14:m>
                <a:r>
                  <a:rPr lang="fr-FR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endParaRPr lang="fr-FR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den>
                    </m:f>
                    <m:d>
                      <m:dPr>
                        <m:ctrlP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24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fr-FR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+6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𝑧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−5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+8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+9</m:t>
                    </m:r>
                  </m:oMath>
                </a14:m>
                <a:r>
                  <a:rPr lang="fr-FR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fr-FR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21920" y="1005522"/>
                <a:ext cx="11929180" cy="5479098"/>
              </a:xfrm>
              <a:blipFill rotWithShape="0">
                <a:blip r:embed="rId2"/>
                <a:stretch>
                  <a:fillRect t="-33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/>
              <p:cNvSpPr txBox="1"/>
              <p:nvPr/>
            </p:nvSpPr>
            <p:spPr>
              <a:xfrm>
                <a:off x="5718265" y="3745071"/>
                <a:ext cx="6700157" cy="33065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400" b="0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→     </m:t>
                      </m:r>
                      <m:d>
                        <m:dPr>
                          <m:begChr m:val="{"/>
                          <m:endChr m:val=""/>
                          <m:ctrlPr>
                            <a:rPr lang="fr-FR" sz="2400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fr-FR" sz="2400" i="1" smtClean="0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sSup>
                                <m:sSupPr>
                                  <m:ctrlPr>
                                    <a:rPr lang="fr-FR" sz="2400" i="1"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400" i="1"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fr-FR" sz="2400" i="1"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−10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+7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−5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+6=0</m:t>
                              </m:r>
                            </m:e>
                            <m:e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sSup>
                                <m:sSupPr>
                                  <m:ctrlPr>
                                    <a:rPr lang="fr-FR" sz="2400" i="1"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400" i="1"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fr-FR" sz="2400" i="1"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+18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+7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+8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−2=0</m:t>
                              </m:r>
                            </m:e>
                            <m:e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sSup>
                                <m:sSupPr>
                                  <m:ctrlPr>
                                    <a:rPr lang="fr-FR" sz="2400" i="1"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400" i="1"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  <m:sup>
                                  <m:r>
                                    <a:rPr lang="fr-FR" sz="2400" i="1"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+6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−5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+8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fr-FR" sz="2400" i="1"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+9 =0  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fr-FR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fr-FR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/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 points critiques trouvés :</a:t>
                </a:r>
              </a:p>
              <a:p>
                <a:pPr algn="ctr"/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</a:t>
                </a:r>
                <a:r>
                  <a:rPr lang="fr-FR" sz="2400" dirty="0">
                    <a:solidFill>
                      <a:srgbClr val="FFC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4,33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; </a:t>
                </a:r>
                <a:r>
                  <a:rPr lang="fr-FR" sz="2400" dirty="0">
                    <a:solidFill>
                      <a:srgbClr val="FFC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-6,9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; </a:t>
                </a:r>
                <a:r>
                  <a:rPr lang="fr-FR" sz="2400" dirty="0">
                    <a:solidFill>
                      <a:srgbClr val="FFC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-5,86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     </a:t>
                </a:r>
                <a:r>
                  <a:rPr lang="fr-FR" sz="24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(-2,67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; </a:t>
                </a:r>
                <a:r>
                  <a:rPr lang="fr-FR" sz="24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-6,18 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</a:t>
                </a:r>
                <a:r>
                  <a:rPr lang="fr-FR" sz="24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2,17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 </a:t>
                </a:r>
              </a:p>
              <a:p>
                <a:pPr algn="ctr"/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(</a:t>
                </a:r>
                <a:r>
                  <a:rPr lang="fr-FR" sz="2400" dirty="0">
                    <a:solidFill>
                      <a:srgbClr val="FFC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-1,71 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</a:t>
                </a:r>
                <a:r>
                  <a:rPr lang="fr-FR" sz="2400" dirty="0">
                    <a:solidFill>
                      <a:srgbClr val="FFC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-8,23 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</a:t>
                </a:r>
                <a:r>
                  <a:rPr lang="fr-FR" sz="2400" dirty="0">
                    <a:solidFill>
                      <a:srgbClr val="FFC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-5,13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     (</a:t>
                </a:r>
                <a:r>
                  <a:rPr lang="fr-FR" sz="24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1,16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; </a:t>
                </a:r>
                <a:r>
                  <a:rPr lang="fr-FR" sz="24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-0,13 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; </a:t>
                </a:r>
                <a:r>
                  <a:rPr lang="fr-FR" sz="24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-0,49</a:t>
                </a:r>
                <a:r>
                  <a:rPr lang="fr-F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</a:t>
                </a:r>
              </a:p>
              <a:p>
                <a:endParaRPr lang="fr-FR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ZoneText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8265" y="3745071"/>
                <a:ext cx="6700157" cy="330654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117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6679474" y="121920"/>
                <a:ext cx="2786743" cy="208134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sz="18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</m:den>
                    </m:f>
                    <m:d>
                      <m:d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1800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6</m:t>
                    </m:r>
                    <m:r>
                      <m:rPr>
                        <m:sty m:val="p"/>
                      </m:rPr>
                      <a:rPr lang="fr-FR" sz="1800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x</m:t>
                    </m:r>
                    <m:r>
                      <a:rPr lang="fr-FR" sz="1800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−10</m:t>
                    </m:r>
                  </m:oMath>
                </a14:m>
                <a:r>
                  <a:rPr lang="fr-FR" sz="180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  <a:endParaRPr lang="fr-FR" sz="1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endParaRPr lang="fr-FR" sz="1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</m:den>
                    </m:f>
                    <m:d>
                      <m:d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1800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</a:p>
              <a:p>
                <a:pPr marL="0" indent="0">
                  <a:buNone/>
                </a:pPr>
                <a:endParaRPr lang="fr-FR" sz="1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den>
                    </m:f>
                    <m:d>
                      <m:d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18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−5</m:t>
                    </m:r>
                  </m:oMath>
                </a14:m>
                <a:r>
                  <a:rPr lang="fr-FR" sz="180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fr-FR" sz="1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679474" y="121920"/>
                <a:ext cx="2786743" cy="2081348"/>
              </a:xfrm>
              <a:blipFill rotWithShape="0">
                <a:blip r:embed="rId2"/>
                <a:stretch>
                  <a:fillRect b="-29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oneTexte 3"/>
              <p:cNvSpPr txBox="1"/>
              <p:nvPr/>
            </p:nvSpPr>
            <p:spPr>
              <a:xfrm>
                <a:off x="1524000" y="992778"/>
                <a:ext cx="4781006" cy="52733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i="1" smtClean="0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num>
                        <m:den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den>
                      </m:f>
                      <m:d>
                        <m:dPr>
                          <m:ctrlP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=3</m:t>
                      </m:r>
                      <m:sSup>
                        <m:sSupPr>
                          <m:ctrlP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−10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+7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−5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+6</m:t>
                      </m:r>
                    </m:oMath>
                  </m:oMathPara>
                </a14:m>
                <a:endParaRPr lang="fr-FR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fr-FR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m:t> </m:t>
                      </m:r>
                    </m:oMath>
                  </m:oMathPara>
                </a14:m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/>
                </a:r>
                <a:b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</a:br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pPr/>
                <a: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  <a:t/>
                </a:r>
                <a:b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num>
                        <m:den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den>
                      </m:f>
                      <m:d>
                        <m:dPr>
                          <m:ctrlP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=3</m:t>
                      </m:r>
                      <m:sSup>
                        <m:sSupPr>
                          <m:ctrlP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+18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+7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+8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−2</m:t>
                      </m:r>
                      <m:r>
                        <m:rPr>
                          <m:nor/>
                        </m:rPr>
                        <a:rPr lang="fr-FR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m:t> </m:t>
                      </m:r>
                    </m:oMath>
                  </m:oMathPara>
                </a14:m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num>
                        <m:den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den>
                      </m:f>
                      <m:d>
                        <m:dPr>
                          <m:ctrlP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=3</m:t>
                      </m:r>
                      <m:sSup>
                        <m:sSupPr>
                          <m:ctrlP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p>
                          <m:r>
                            <a:rPr lang="fr-FR" i="1"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+6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−5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+8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fr-FR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+9</m:t>
                      </m:r>
                      <m:r>
                        <m:rPr>
                          <m:nor/>
                        </m:rPr>
                        <a:rPr lang="fr-FR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m:t> </m:t>
                      </m:r>
                    </m:oMath>
                  </m:oMathPara>
                </a14:m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</mc:Choice>
        <mc:Fallback xmlns="">
          <p:sp>
            <p:nvSpPr>
              <p:cNvPr id="4" name="ZoneText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992778"/>
                <a:ext cx="4781006" cy="527336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ZoneTexte 4"/>
              <p:cNvSpPr txBox="1"/>
              <p:nvPr/>
            </p:nvSpPr>
            <p:spPr>
              <a:xfrm>
                <a:off x="6714309" y="2548542"/>
                <a:ext cx="2838994" cy="22900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den>
                    </m:f>
                    <m:d>
                      <m:d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fr-FR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  <m:r>
                          <a:rPr lang="fr-FR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</m:den>
                    </m:f>
                    <m:d>
                      <m:d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6</m:t>
                    </m:r>
                    <m:r>
                      <m:rPr>
                        <m:sty m:val="p"/>
                      </m:rPr>
                      <a:rPr lang="fr-FR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x</m:t>
                    </m:r>
                    <m:r>
                      <a:rPr lang="fr-FR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+18</m:t>
                    </m:r>
                  </m:oMath>
                </a14:m>
                <a:r>
                  <a:rPr lang="fr-FR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fr-FR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den>
                    </m:f>
                    <m:d>
                      <m:dPr>
                        <m:ctrlP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8</m:t>
                    </m:r>
                  </m:oMath>
                </a14:m>
                <a:r>
                  <a:rPr lang="fr-FR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5" name="ZoneText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4309" y="2548542"/>
                <a:ext cx="2838994" cy="229005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Espace réservé du contenu 2"/>
              <p:cNvSpPr txBox="1">
                <a:spLocks/>
              </p:cNvSpPr>
              <p:nvPr/>
            </p:nvSpPr>
            <p:spPr>
              <a:xfrm>
                <a:off x="6714309" y="4776652"/>
                <a:ext cx="2786743" cy="208134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10000"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gradFill>
                      <a:gsLst>
                        <a:gs pos="34000">
                          <a:schemeClr val="tx1">
                            <a:lumMod val="93000"/>
                          </a:schemeClr>
                        </a:gs>
                        <a:gs pos="0">
                          <a:schemeClr val="bg1">
                            <a:lumMod val="25000"/>
                            <a:lumOff val="75000"/>
                          </a:schemeClr>
                        </a:gs>
                        <a:gs pos="100000">
                          <a:schemeClr val="tx2">
                            <a:lumMod val="0"/>
                            <a:lumOff val="100000"/>
                          </a:schemeClr>
                        </a:gs>
                      </a:gsLst>
                      <a:lin ang="4800000" scaled="0"/>
                    </a:gra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gradFill>
                      <a:gsLst>
                        <a:gs pos="34000">
                          <a:schemeClr val="tx1">
                            <a:lumMod val="93000"/>
                          </a:schemeClr>
                        </a:gs>
                        <a:gs pos="0">
                          <a:schemeClr val="bg1">
                            <a:lumMod val="25000"/>
                            <a:lumOff val="75000"/>
                          </a:schemeClr>
                        </a:gs>
                        <a:gs pos="100000">
                          <a:schemeClr val="tx2">
                            <a:lumMod val="0"/>
                            <a:lumOff val="100000"/>
                          </a:schemeClr>
                        </a:gs>
                      </a:gsLst>
                      <a:lin ang="4800000" scaled="0"/>
                    </a:gra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gradFill>
                      <a:gsLst>
                        <a:gs pos="34000">
                          <a:schemeClr val="tx1">
                            <a:lumMod val="93000"/>
                          </a:schemeClr>
                        </a:gs>
                        <a:gs pos="0">
                          <a:schemeClr val="bg1">
                            <a:lumMod val="25000"/>
                            <a:lumOff val="75000"/>
                          </a:schemeClr>
                        </a:gs>
                        <a:gs pos="100000">
                          <a:schemeClr val="tx2">
                            <a:lumMod val="0"/>
                            <a:lumOff val="100000"/>
                          </a:schemeClr>
                        </a:gs>
                      </a:gsLst>
                      <a:lin ang="4800000" scaled="0"/>
                    </a:gra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gradFill>
                      <a:gsLst>
                        <a:gs pos="34000">
                          <a:schemeClr val="tx1">
                            <a:lumMod val="93000"/>
                          </a:schemeClr>
                        </a:gs>
                        <a:gs pos="0">
                          <a:schemeClr val="bg1">
                            <a:lumMod val="25000"/>
                            <a:lumOff val="75000"/>
                          </a:schemeClr>
                        </a:gs>
                        <a:gs pos="100000">
                          <a:schemeClr val="tx2">
                            <a:lumMod val="0"/>
                            <a:lumOff val="100000"/>
                          </a:schemeClr>
                        </a:gs>
                      </a:gsLst>
                      <a:lin ang="4800000" scaled="0"/>
                    </a:gra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gradFill>
                      <a:gsLst>
                        <a:gs pos="34000">
                          <a:schemeClr val="tx1">
                            <a:lumMod val="93000"/>
                          </a:schemeClr>
                        </a:gs>
                        <a:gs pos="0">
                          <a:schemeClr val="bg1">
                            <a:lumMod val="25000"/>
                            <a:lumOff val="75000"/>
                          </a:schemeClr>
                        </a:gs>
                        <a:gs pos="100000">
                          <a:schemeClr val="tx2">
                            <a:lumMod val="0"/>
                            <a:lumOff val="100000"/>
                          </a:schemeClr>
                        </a:gs>
                      </a:gsLst>
                      <a:lin ang="4800000" scaled="0"/>
                    </a:gra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sz="18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den>
                    </m:f>
                    <m:d>
                      <m:d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1800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−5</m:t>
                    </m:r>
                  </m:oMath>
                </a14:m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fr-FR" sz="1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</m:den>
                    </m:f>
                    <m:d>
                      <m:d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1800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8</m:t>
                    </m:r>
                  </m:oMath>
                </a14:m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fr-FR" sz="1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num>
                      <m:den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fr-FR" sz="18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</m:den>
                    </m:f>
                    <m:d>
                      <m:d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18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6</m:t>
                    </m:r>
                    <m:r>
                      <a:rPr lang="fr-FR" sz="18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𝑧</m:t>
                    </m:r>
                    <m:r>
                      <a:rPr lang="fr-FR" sz="18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+6</m:t>
                    </m:r>
                  </m:oMath>
                </a14:m>
                <a:r>
                  <a:rPr lang="fr-FR" sz="180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fr-FR" sz="1800" dirty="0"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Espace réservé du contenu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4309" y="4776652"/>
                <a:ext cx="2786743" cy="208134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necteur droit 7"/>
          <p:cNvCxnSpPr/>
          <p:nvPr/>
        </p:nvCxnSpPr>
        <p:spPr>
          <a:xfrm flipV="1">
            <a:off x="5939246" y="383177"/>
            <a:ext cx="740228" cy="8708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/>
          <p:cNvCxnSpPr>
            <a:stCxn id="3" idx="1"/>
          </p:cNvCxnSpPr>
          <p:nvPr/>
        </p:nvCxnSpPr>
        <p:spPr>
          <a:xfrm flipH="1">
            <a:off x="5939246" y="1162594"/>
            <a:ext cx="740228" cy="91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 flipH="1" flipV="1">
            <a:off x="5939246" y="1254034"/>
            <a:ext cx="775063" cy="7315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20"/>
          <p:cNvCxnSpPr/>
          <p:nvPr/>
        </p:nvCxnSpPr>
        <p:spPr>
          <a:xfrm flipV="1">
            <a:off x="5939246" y="2795452"/>
            <a:ext cx="740228" cy="8708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21"/>
          <p:cNvCxnSpPr/>
          <p:nvPr/>
        </p:nvCxnSpPr>
        <p:spPr>
          <a:xfrm flipH="1">
            <a:off x="5939246" y="3574869"/>
            <a:ext cx="740228" cy="91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/>
          <p:cNvCxnSpPr/>
          <p:nvPr/>
        </p:nvCxnSpPr>
        <p:spPr>
          <a:xfrm flipH="1" flipV="1">
            <a:off x="5939246" y="3666309"/>
            <a:ext cx="775063" cy="7315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/>
          <p:cNvCxnSpPr/>
          <p:nvPr/>
        </p:nvCxnSpPr>
        <p:spPr>
          <a:xfrm flipV="1">
            <a:off x="5934892" y="5023562"/>
            <a:ext cx="740228" cy="8708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/>
          <p:nvPr/>
        </p:nvCxnSpPr>
        <p:spPr>
          <a:xfrm flipH="1">
            <a:off x="5934892" y="5802979"/>
            <a:ext cx="740228" cy="91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 flipH="1" flipV="1">
            <a:off x="5934892" y="5894419"/>
            <a:ext cx="775063" cy="7315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36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6035040" cy="356180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035040" y="3561806"/>
            <a:ext cx="6156960" cy="32961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oneTexte 7"/>
              <p:cNvSpPr txBox="1"/>
              <p:nvPr/>
            </p:nvSpPr>
            <p:spPr>
              <a:xfrm>
                <a:off x="139336" y="104503"/>
                <a:ext cx="5895703" cy="31222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b="0" i="1" smtClean="0">
                        <a:latin typeface="Cambria Math" panose="02040503050406030204" pitchFamily="18" charset="0"/>
                      </a:rPr>
                      <m:t>→(4,33 ;−6,9 ;−5,86</m:t>
                    </m:r>
                  </m:oMath>
                </a14:m>
                <a:r>
                  <a:rPr lang="fr-FR" dirty="0" smtClean="0">
                    <a:latin typeface="+mj-lt"/>
                  </a:rPr>
                  <a:t>)</a:t>
                </a:r>
              </a:p>
              <a:p>
                <a:endParaRPr lang="fr-FR" dirty="0" smtClean="0">
                  <a:latin typeface="+mj-lt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fr-F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fr-FR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5,98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−5</m:t>
                                </m:r>
                              </m:e>
                            </m:mr>
                            <m:mr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−23,4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</m:mr>
                            <m:mr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−5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−29,16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fr-FR" dirty="0">
                  <a:latin typeface="+mj-lt"/>
                </a:endParaRPr>
              </a:p>
              <a:p>
                <a:endParaRPr lang="fr-FR" dirty="0" smtClean="0">
                  <a:latin typeface="+mj-lt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1=15,98&gt;0</m:t>
                      </m:r>
                    </m:oMath>
                    <m:oMath xmlns:m="http://schemas.openxmlformats.org/officeDocument/2006/math"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2=−422,98&lt;0</m:t>
                      </m:r>
                    </m:oMath>
                    <m:oMath xmlns:m="http://schemas.openxmlformats.org/officeDocument/2006/math"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3=11 334,97&gt;0</m:t>
                      </m:r>
                    </m:oMath>
                  </m:oMathPara>
                </a14:m>
                <a:r>
                  <a:rPr lang="fr-FR" b="0" dirty="0" smtClean="0">
                    <a:latin typeface="+mj-lt"/>
                  </a:rPr>
                  <a:t/>
                </a:r>
                <a:br>
                  <a:rPr lang="fr-FR" b="0" dirty="0" smtClean="0">
                    <a:latin typeface="+mj-lt"/>
                  </a:rPr>
                </a:br>
                <a:endParaRPr lang="fr-FR" b="0" dirty="0" smtClean="0">
                  <a:latin typeface="+mj-lt"/>
                </a:endParaRPr>
              </a:p>
              <a:p>
                <a:endParaRPr lang="fr-FR" i="1" dirty="0">
                  <a:latin typeface="+mj-lt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𝑃𝑎𝑠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fr-FR" b="0" i="1" smtClean="0">
                              <a:solidFill>
                                <a:schemeClr val="accent4">
                                  <a:lumMod val="60000"/>
                                  <a:lumOff val="4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b="0" i="1" smtClean="0">
                              <a:solidFill>
                                <a:schemeClr val="accent4">
                                  <a:lumMod val="60000"/>
                                  <a:lumOff val="4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fr-FR" b="0" i="1" smtClean="0">
                              <a:solidFill>
                                <a:schemeClr val="accent4">
                                  <a:lumMod val="60000"/>
                                  <a:lumOff val="4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𝑒𝑥𝑡𝑟𝑒𝑚𝑢𝑚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𝑒𝑛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(4,33 ;−6,9 ;−5,86</m:t>
                      </m:r>
                      <m:r>
                        <m:rPr>
                          <m:nor/>
                        </m:rPr>
                        <a:rPr lang="fr-FR" dirty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+mj-lt"/>
                        </a:rPr>
                        <m:t>)</m:t>
                      </m:r>
                    </m:oMath>
                  </m:oMathPara>
                </a14:m>
                <a:endPara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8" name="ZoneText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336" y="104503"/>
                <a:ext cx="5895703" cy="3122201"/>
              </a:xfrm>
              <a:prstGeom prst="rect">
                <a:avLst/>
              </a:prstGeom>
              <a:blipFill rotWithShape="0">
                <a:blip r:embed="rId2"/>
                <a:stretch>
                  <a:fillRect t="-977" b="-97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39336" y="3712732"/>
                <a:ext cx="6096000" cy="307577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i="1" smtClean="0">
                        <a:latin typeface="Cambria Math" panose="02040503050406030204" pitchFamily="18" charset="0"/>
                      </a:rPr>
                      <m:t>→(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16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;−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13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;−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49</m:t>
                    </m:r>
                  </m:oMath>
                </a14:m>
                <a:r>
                  <a:rPr lang="fr-FR" dirty="0"/>
                  <a:t>)</a:t>
                </a:r>
              </a:p>
              <a:p>
                <a:endParaRPr lang="fr-FR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3,04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−5</m:t>
                                </m:r>
                              </m:e>
                            </m:mr>
                            <m:mr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22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</m:mr>
                            <m:mr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−5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fr-FR" dirty="0"/>
              </a:p>
              <a:p>
                <a:endParaRPr lang="fr-FR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1=</m:t>
                      </m:r>
                      <m:r>
                        <m:rPr>
                          <m:brk m:alnAt="7"/>
                        </m:rPr>
                        <a:rPr lang="fr-FR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3,0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4&lt;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0</m:t>
                      </m:r>
                    </m:oMath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2=−101,35&lt;0</m:t>
                      </m:r>
                    </m:oMath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3=−1106,07&lt;0</m:t>
                      </m:r>
                    </m:oMath>
                  </m:oMathPara>
                </a14:m>
                <a:r>
                  <a:rPr lang="fr-FR" dirty="0"/>
                  <a:t/>
                </a:r>
                <a:br>
                  <a:rPr lang="fr-FR" dirty="0"/>
                </a:br>
                <a:endParaRPr lang="fr-FR" dirty="0"/>
              </a:p>
              <a:p>
                <a:endParaRPr lang="fr-FR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𝑃𝑎𝑠</m:t>
                      </m:r>
                      <m:r>
                        <a:rPr lang="fr-FR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fr-FR" i="1">
                              <a:solidFill>
                                <a:schemeClr val="accent4">
                                  <a:lumMod val="60000"/>
                                  <a:lumOff val="4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i="1">
                              <a:solidFill>
                                <a:schemeClr val="accent4">
                                  <a:lumMod val="60000"/>
                                  <a:lumOff val="4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fr-FR" i="1">
                              <a:solidFill>
                                <a:schemeClr val="accent4">
                                  <a:lumMod val="60000"/>
                                  <a:lumOff val="4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𝑒𝑥𝑡𝑟𝑒𝑚𝑢𝑚</m:t>
                      </m:r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𝑒𝑛</m:t>
                      </m:r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(1,16 ;−0,13 ;−0,49</m:t>
                      </m:r>
                      <m:r>
                        <m:rPr>
                          <m:nor/>
                        </m:rPr>
                        <a:rPr lang="fr-FR" dirty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rPr>
                        <m:t>)</m:t>
                      </m:r>
                    </m:oMath>
                  </m:oMathPara>
                </a14:m>
                <a:endPara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336" y="3712732"/>
                <a:ext cx="6096000" cy="3075778"/>
              </a:xfrm>
              <a:prstGeom prst="rect">
                <a:avLst/>
              </a:prstGeom>
              <a:blipFill rotWithShape="0">
                <a:blip r:embed="rId3"/>
                <a:stretch>
                  <a:fillRect t="-990" b="-79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096000" y="243014"/>
                <a:ext cx="6096000" cy="307577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i="1" smtClean="0">
                        <a:latin typeface="Cambria Math" panose="02040503050406030204" pitchFamily="18" charset="0"/>
                      </a:rPr>
                      <m:t>→(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71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;−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8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23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;−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13</m:t>
                    </m:r>
                  </m:oMath>
                </a14:m>
                <a:r>
                  <a:rPr lang="fr-FR" dirty="0"/>
                  <a:t>)</a:t>
                </a:r>
              </a:p>
              <a:p>
                <a:endParaRPr lang="fr-FR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−20,26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−5</m:t>
                                </m:r>
                              </m:e>
                            </m:mr>
                            <m:mr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31,28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</m:mr>
                            <m:mr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−5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78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fr-FR" dirty="0"/>
              </a:p>
              <a:p>
                <a:endParaRPr lang="fr-FR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1=−20,26&lt;0</m:t>
                      </m:r>
                    </m:oMath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2=586,76&gt;0</m:t>
                      </m:r>
                    </m:oMath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3=−13 018,74&lt;0</m:t>
                      </m:r>
                    </m:oMath>
                  </m:oMathPara>
                </a14:m>
                <a:r>
                  <a:rPr lang="fr-FR" dirty="0"/>
                  <a:t/>
                </a:r>
                <a:br>
                  <a:rPr lang="fr-FR" dirty="0"/>
                </a:br>
                <a:endParaRPr lang="fr-FR" dirty="0"/>
              </a:p>
              <a:p>
                <a:endParaRPr lang="fr-FR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𝑎𝑑𝑚𝑒𝑡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𝑢𝑛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𝑚𝑎𝑥𝑖𝑚𝑢𝑚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𝑒𝑛</m:t>
                      </m:r>
                      <m:r>
                        <a:rPr lang="fr-FR" b="0" i="1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(−1,71, −8,23, −5,13)</m:t>
                      </m:r>
                    </m:oMath>
                  </m:oMathPara>
                </a14:m>
                <a:endPara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243014"/>
                <a:ext cx="6096000" cy="3075778"/>
              </a:xfrm>
              <a:prstGeom prst="rect">
                <a:avLst/>
              </a:prstGeom>
              <a:blipFill rotWithShape="0">
                <a:blip r:embed="rId4"/>
                <a:stretch>
                  <a:fillRect t="-1190" b="-79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6165668" y="3592431"/>
                <a:ext cx="6096000" cy="307577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i="1" smtClean="0">
                        <a:latin typeface="Cambria Math" panose="02040503050406030204" pitchFamily="18" charset="0"/>
                      </a:rPr>
                      <m:t>→(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2,67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;−6,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18</m:t>
                    </m:r>
                    <m:r>
                      <a:rPr lang="fr-FR" i="1">
                        <a:latin typeface="Cambria Math" panose="02040503050406030204" pitchFamily="18" charset="0"/>
                      </a:rPr>
                      <m:t> ;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2,17</m:t>
                    </m:r>
                  </m:oMath>
                </a14:m>
                <a:r>
                  <a:rPr lang="fr-FR" dirty="0"/>
                  <a:t>)</a:t>
                </a:r>
              </a:p>
              <a:p>
                <a:endParaRPr lang="fr-FR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26,02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−5</m:t>
                                </m:r>
                              </m:e>
                            </m:mr>
                            <m:mr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19</m:t>
                                </m:r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08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</m:mr>
                            <m:mr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−5</m:t>
                                </m:r>
                              </m:e>
                              <m:e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</m:e>
                              <m:e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fr-FR" i="1">
                                    <a:latin typeface="Cambria Math" panose="02040503050406030204" pitchFamily="18" charset="0"/>
                                  </a:rPr>
                                  <m:t>9,</m:t>
                                </m:r>
                                <m:r>
                                  <a:rPr lang="fr-FR" b="0" i="1" smtClean="0">
                                    <a:latin typeface="Cambria Math" panose="02040503050406030204" pitchFamily="18" charset="0"/>
                                  </a:rPr>
                                  <m:t>02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fr-FR" dirty="0"/>
              </a:p>
              <a:p>
                <a:endParaRPr lang="fr-FR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1=−26,02&lt;0</m:t>
                      </m:r>
                    </m:oMath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2=447,46&gt;0</m:t>
                      </m:r>
                    </m:oMath>
                    <m:oMath xmlns:m="http://schemas.openxmlformats.org/officeDocument/2006/math">
                      <m:r>
                        <a:rPr lang="fr-FR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fr-FR" i="1">
                          <a:latin typeface="Cambria Math" panose="02040503050406030204" pitchFamily="18" charset="0"/>
                        </a:rPr>
                        <m:t>3=10 093&gt;0</m:t>
                      </m:r>
                    </m:oMath>
                  </m:oMathPara>
                </a14:m>
                <a:r>
                  <a:rPr lang="fr-FR" dirty="0"/>
                  <a:t/>
                </a:r>
                <a:br>
                  <a:rPr lang="fr-FR" dirty="0"/>
                </a:br>
                <a:endParaRPr lang="fr-FR" dirty="0"/>
              </a:p>
              <a:p>
                <a:endParaRPr lang="fr-FR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𝑃𝑎𝑠</m:t>
                      </m:r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fr-FR" i="1">
                              <a:solidFill>
                                <a:schemeClr val="accent4">
                                  <a:lumMod val="60000"/>
                                  <a:lumOff val="4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i="1">
                              <a:solidFill>
                                <a:schemeClr val="accent4">
                                  <a:lumMod val="60000"/>
                                  <a:lumOff val="4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fr-FR" i="1">
                              <a:solidFill>
                                <a:schemeClr val="accent4">
                                  <a:lumMod val="60000"/>
                                  <a:lumOff val="4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𝑒𝑥𝑡𝑟𝑒𝑚𝑢𝑚</m:t>
                      </m:r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𝑒𝑛</m:t>
                      </m:r>
                      <m:r>
                        <a:rPr lang="fr-FR" i="1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 (2,67 ;−6,18 ;2,</m:t>
                      </m:r>
                      <m:r>
                        <m:rPr>
                          <m:nor/>
                        </m:rPr>
                        <a:rPr lang="fr-FR" b="0" i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  <a:latin typeface="Cambria Math" panose="02040503050406030204" pitchFamily="18" charset="0"/>
                        </a:rPr>
                        <m:t>17</m:t>
                      </m:r>
                      <m:r>
                        <m:rPr>
                          <m:nor/>
                        </m:rPr>
                        <a:rPr lang="fr-FR" dirty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rPr>
                        <m:t>)</m:t>
                      </m:r>
                    </m:oMath>
                  </m:oMathPara>
                </a14:m>
                <a:endPara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5668" y="3592431"/>
                <a:ext cx="6096000" cy="3075778"/>
              </a:xfrm>
              <a:prstGeom prst="rect">
                <a:avLst/>
              </a:prstGeom>
              <a:blipFill rotWithShape="0">
                <a:blip r:embed="rId5"/>
                <a:stretch>
                  <a:fillRect t="-990" b="-79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974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294" y="208547"/>
            <a:ext cx="11855117" cy="1117016"/>
          </a:xfrm>
        </p:spPr>
        <p:txBody>
          <a:bodyPr/>
          <a:lstStyle/>
          <a:p>
            <a:pPr algn="ctr"/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Exercice 5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545432" y="1034716"/>
                <a:ext cx="11421979" cy="573505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fr-FR" sz="2000" b="0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𝐼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 </m:t>
                    </m:r>
                    <m:nary>
                      <m:naryPr>
                        <m:chr m:val="∭"/>
                        <m:limLoc m:val="undOvr"/>
                        <m:ctrlP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  <m:sup>
                        <m: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</m:sup>
                      <m:e>
                        <m: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  <m: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𝑑𝑥𝑑𝑦𝑧</m:t>
                        </m:r>
                        <m: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𝑜</m:t>
                        </m:r>
                        <m: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ù </m:t>
                        </m:r>
                        <m: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𝐷</m:t>
                        </m:r>
                        <m: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={</m:t>
                        </m:r>
                        <m:d>
                          <m:dPr>
                            <m:ctrlP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  <m:r>
                          <a:rPr lang="fr-FR" sz="2000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∈</m:t>
                        </m:r>
                      </m:e>
                    </m:nary>
                    <m:sSup>
                      <m:sSupPr>
                        <m:ctrlPr>
                          <a:rPr lang="fr-FR" sz="2000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000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fr-FR" sz="2000" b="1" i="1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fr-FR" sz="2000" b="1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/ </m:t>
                    </m:r>
                    <m:r>
                      <a:rPr lang="fr-FR" sz="2000" b="1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𝟎</m:t>
                    </m:r>
                    <m:r>
                      <a:rPr lang="fr-FR" sz="2000" b="1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, 0≤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, 0≤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𝑧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, 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𝑧</m:t>
                    </m:r>
                    <m:r>
                      <a:rPr lang="fr-FR" sz="20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≤1}</m:t>
                    </m:r>
                  </m:oMath>
                </a14:m>
                <a:r>
                  <a:rPr lang="fr-FR" sz="200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endParaRPr lang="fr-FR" sz="2000" dirty="0" smtClean="0"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endParaRPr lang="fr-FR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2000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fr-FR" sz="200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fr-FR" sz="20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  <m:e>
                        <m:nary>
                          <m:naryPr>
                            <m:limLoc m:val="undOvr"/>
                            <m:ctrlPr>
                              <a:rPr lang="fr-FR" sz="200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4"/>
                              </m:rP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fr-FR" sz="2000" b="0" i="1" smtClean="0">
                                <a:solidFill>
                                  <a:schemeClr val="accent4">
                                    <a:lumMod val="60000"/>
                                    <a:lumOff val="4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p>
                          <m:e>
                            <m:nary>
                              <m:naryPr>
                                <m:limLoc m:val="undOvr"/>
                                <m:ctrlPr>
                                  <a:rPr lang="fr-FR" sz="2000" i="1" smtClean="0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>
                                <m:r>
                                  <m:rPr>
                                    <m:brk m:alnAt="24"/>
                                  </m:rPr>
                                  <a:rPr lang="fr-FR" sz="2000" b="0" i="1" smtClean="0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  <m:sup>
                                <m:r>
                                  <a:rPr lang="fr-FR" sz="2000" b="0" i="1" smtClean="0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r>
                                  <a:rPr lang="fr-FR" sz="2000" b="0" i="1" smtClean="0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fr-FR" sz="2000" b="0" i="1" smtClean="0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sz="2000" b="0" i="1" smtClean="0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sup>
                              <m:e>
                                <m:d>
                                  <m:dPr>
                                    <m:ctrlP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−5</m:t>
                                    </m:r>
                                    <m:sSup>
                                      <m:sSupPr>
                                        <m:ctrlPr>
                                          <a:rPr lang="fr-FR" sz="2000" i="1">
                                            <a:solidFill>
                                              <a:schemeClr val="accent4">
                                                <a:lumMod val="60000"/>
                                                <a:lumOff val="40000"/>
                                              </a:schemeClr>
                                            </a:solidFill>
                                            <a:effectLst>
                                              <a:outerShdw blurRad="38100" dist="38100" dir="2700000" algn="tl">
                                                <a:srgbClr val="000000">
                                                  <a:alpha val="43137"/>
                                                </a:srgb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fr-FR" sz="2000" i="1">
                                            <a:solidFill>
                                              <a:schemeClr val="accent4">
                                                <a:lumMod val="60000"/>
                                                <a:lumOff val="40000"/>
                                              </a:schemeClr>
                                            </a:solidFill>
                                            <a:effectLst>
                                              <a:outerShdw blurRad="38100" dist="38100" dir="2700000" algn="tl">
                                                <a:srgbClr val="000000">
                                                  <a:alpha val="43137"/>
                                                </a:srgb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p>
                                        <m:r>
                                          <a:rPr lang="fr-FR" sz="2000" i="1">
                                            <a:solidFill>
                                              <a:schemeClr val="accent4">
                                                <a:lumMod val="60000"/>
                                                <a:lumOff val="40000"/>
                                              </a:schemeClr>
                                            </a:solidFill>
                                            <a:effectLst>
                                              <a:outerShdw blurRad="38100" dist="38100" dir="2700000" algn="tl">
                                                <a:srgbClr val="000000">
                                                  <a:alpha val="43137"/>
                                                </a:srgb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+9</m:t>
                                    </m:r>
                                    <m:sSup>
                                      <m:sSupPr>
                                        <m:ctrlPr>
                                          <a:rPr lang="fr-FR" sz="2000" i="1">
                                            <a:solidFill>
                                              <a:schemeClr val="accent4">
                                                <a:lumMod val="60000"/>
                                                <a:lumOff val="40000"/>
                                              </a:schemeClr>
                                            </a:solidFill>
                                            <a:effectLst>
                                              <a:outerShdw blurRad="38100" dist="38100" dir="2700000" algn="tl">
                                                <a:srgbClr val="000000">
                                                  <a:alpha val="43137"/>
                                                </a:srgb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fr-FR" sz="2000" i="1">
                                            <a:solidFill>
                                              <a:schemeClr val="accent4">
                                                <a:lumMod val="60000"/>
                                                <a:lumOff val="40000"/>
                                              </a:schemeClr>
                                            </a:solidFill>
                                            <a:effectLst>
                                              <a:outerShdw blurRad="38100" dist="38100" dir="2700000" algn="tl">
                                                <a:srgbClr val="000000">
                                                  <a:alpha val="43137"/>
                                                </a:srgb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e>
                                      <m:sup>
                                        <m:r>
                                          <a:rPr lang="fr-FR" sz="2000" i="1">
                                            <a:solidFill>
                                              <a:schemeClr val="accent4">
                                                <a:lumMod val="60000"/>
                                                <a:lumOff val="40000"/>
                                              </a:schemeClr>
                                            </a:solidFill>
                                            <a:effectLst>
                                              <a:outerShdw blurRad="38100" dist="38100" dir="2700000" algn="tl">
                                                <a:srgbClr val="000000">
                                                  <a:alpha val="43137"/>
                                                </a:srgb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+3</m:t>
                                    </m:r>
                                    <m:sSup>
                                      <m:sSupPr>
                                        <m:ctrlPr>
                                          <a:rPr lang="fr-FR" sz="2000" i="1">
                                            <a:solidFill>
                                              <a:schemeClr val="accent4">
                                                <a:lumMod val="60000"/>
                                                <a:lumOff val="40000"/>
                                              </a:schemeClr>
                                            </a:solidFill>
                                            <a:effectLst>
                                              <a:outerShdw blurRad="38100" dist="38100" dir="2700000" algn="tl">
                                                <a:srgbClr val="000000">
                                                  <a:alpha val="43137"/>
                                                </a:srgb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fr-FR" sz="2000" i="1">
                                            <a:solidFill>
                                              <a:schemeClr val="accent4">
                                                <a:lumMod val="60000"/>
                                                <a:lumOff val="40000"/>
                                              </a:schemeClr>
                                            </a:solidFill>
                                            <a:effectLst>
                                              <a:outerShdw blurRad="38100" dist="38100" dir="2700000" algn="tl">
                                                <a:srgbClr val="000000">
                                                  <a:alpha val="43137"/>
                                                </a:srgb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e>
                                      <m:sup>
                                        <m:r>
                                          <a:rPr lang="fr-FR" sz="2000" i="1">
                                            <a:solidFill>
                                              <a:schemeClr val="accent4">
                                                <a:lumMod val="60000"/>
                                                <a:lumOff val="40000"/>
                                              </a:schemeClr>
                                            </a:solidFill>
                                            <a:effectLst>
                                              <a:outerShdw blurRad="38100" dist="38100" dir="2700000" algn="tl">
                                                <a:srgbClr val="000000">
                                                  <a:alpha val="43137"/>
                                                </a:srgb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+7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𝑥𝑦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−5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𝑥𝑧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+8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𝑦𝑧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+6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−2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𝑦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+9</m:t>
                                    </m:r>
                                    <m:r>
                                      <a:rPr lang="fr-FR" sz="2000" i="1">
                                        <a:solidFill>
                                          <a:schemeClr val="accent4">
                                            <a:lumMod val="60000"/>
                                            <a:lumOff val="40000"/>
                                          </a:schemeClr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</m:d>
                                <m:r>
                                  <a:rPr lang="fr-FR" sz="2000" i="1">
                                    <a:solidFill>
                                      <a:schemeClr val="accent4">
                                        <a:lumMod val="60000"/>
                                        <a:lumOff val="40000"/>
                                      </a:schemeClr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𝑑𝑧𝑑𝑦𝑑𝑥</m:t>
                                </m:r>
                              </m:e>
                            </m:nary>
                          </m:e>
                        </m:nary>
                      </m:e>
                    </m:nary>
                  </m:oMath>
                </a14:m>
                <a:r>
                  <a:rPr lang="fr-FR" sz="200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endParaRPr lang="fr-FR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endParaRPr lang="fr-FR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fr-FR" sz="20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fr-FR" sz="20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fr-FR" sz="20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  <m:e>
                        <m:nary>
                          <m:naryPr>
                            <m:limLoc m:val="undOvr"/>
                            <m:ctrlPr>
                              <a:rPr lang="fr-FR" sz="20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4"/>
                              </m:rPr>
                              <a:rPr lang="fr-FR" sz="20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fr-FR" sz="20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fr-FR" sz="20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p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([−5</m:t>
                            </m:r>
                            <m:sSup>
                              <m:sSupPr>
                                <m:ctrlP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+9</m:t>
                            </m:r>
                            <m:sSup>
                              <m:sSupPr>
                                <m:ctrlP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p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+7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𝑥𝑦𝑧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−5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  <m:f>
                              <m:fPr>
                                <m:ctrlP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fr-FR" sz="2000" b="0" i="1" smtClean="0"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fr-FR" sz="2000" b="0" i="1" smtClean="0"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e>
                                  <m:sup>
                                    <m:r>
                                      <a:rPr lang="fr-FR" sz="2000" b="0" i="1" smtClean="0"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nary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+4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+6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𝑥𝑧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−2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𝑦𝑧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9</m:t>
                            </m:r>
                            <m:sSup>
                              <m:sSupPr>
                                <m:ctrlP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𝑧</m:t>
                                </m:r>
                              </m:e>
                              <m:sup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Sup>
                          <m:sSub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]</m:t>
                            </m:r>
                          </m:e>
                          <m:sub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p>
                        </m:sSub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)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𝑑𝑦𝑑𝑥</m:t>
                        </m:r>
                      </m:e>
                    </m:nary>
                  </m:oMath>
                </a14:m>
                <a:r>
                  <a:rPr lang="fr-FR" sz="2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endParaRPr lang="fr-FR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endParaRPr lang="fr-FR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fr-FR" sz="20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fr-FR" sz="20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fr-FR" sz="20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  <m:e>
                        <m:nary>
                          <m:naryPr>
                            <m:limLoc m:val="undOvr"/>
                            <m:ctrlPr>
                              <a:rPr lang="fr-FR" sz="200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4"/>
                              </m:rPr>
                              <a:rPr lang="fr-FR" sz="20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fr-FR" sz="20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fr-FR" sz="20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p>
                          <m:e>
                            <m:r>
                              <a:rPr lang="fr-FR" sz="20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(</m:t>
                            </m:r>
                          </m:e>
                        </m:nary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−5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+5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+5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+9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−9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−9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+7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−7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−7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+4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1−</m:t>
                                </m:r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fr-FR" sz="20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+6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−6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−6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−2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+2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𝑦𝑥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+2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9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(1−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)²)</m:t>
                        </m:r>
                        <m:r>
                          <a:rPr lang="fr-FR" sz="20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𝑑𝑦𝑑𝑥</m:t>
                        </m:r>
                      </m:e>
                    </m:nary>
                  </m:oMath>
                </a14:m>
                <a:r>
                  <a:rPr lang="fr-FR" sz="2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</a:t>
                </a:r>
                <a:endParaRPr lang="fr-FR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5432" y="1034716"/>
                <a:ext cx="11421979" cy="5735051"/>
              </a:xfrm>
              <a:blipFill rotWithShape="0">
                <a:blip r:embed="rId2"/>
                <a:stretch>
                  <a:fillRect t="-446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324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333936" y="221414"/>
                <a:ext cx="11657537" cy="6267617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=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fr-FR" sz="18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  <m:e>
                        <m:nary>
                          <m:naryPr>
                            <m:limLoc m:val="undOvr"/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4"/>
                              </m:r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p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(</m:t>
                            </m:r>
                          </m:e>
                        </m:nary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−11</m:t>
                        </m:r>
                        <m:sSup>
                          <m:sSup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+5</m:t>
                        </m:r>
                        <m:sSup>
                          <m:sSup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−2</m:t>
                        </m:r>
                        <m:sSup>
                          <m:sSup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+11</m:t>
                        </m:r>
                        <m:sSup>
                          <m:sSup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−16</m:t>
                        </m:r>
                        <m:sSup>
                          <m:sSup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−9</m:t>
                        </m:r>
                        <m:sSup>
                          <m:sSup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+3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𝑥𝑦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+6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−2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num>
                          <m:den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+5</m:t>
                        </m:r>
                        <m:sSup>
                          <m:sSup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+5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𝑥𝑦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5</m:t>
                            </m:r>
                            <m:sSup>
                              <m:sSupPr>
                                <m:ctrlP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num>
                          <m:den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  <m:sSup>
                              <m:sSupPr>
                                <m:ctrlP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fr-FR" sz="1800" b="0" i="1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−5</m:t>
                        </m:r>
                        <m:sSup>
                          <m:sSupPr>
                            <m:ctrlP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18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+4</m:t>
                        </m:r>
                        <m:r>
                          <a:rPr lang="fr-FR" sz="18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nary>
                  </m:oMath>
                </a14:m>
                <a:endParaRPr lang="fr-FR" sz="1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−8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−8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+8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+4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+4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−3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−3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+3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18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6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+3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−3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−3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−9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−9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9</m:t>
                        </m:r>
                        <m:sSup>
                          <m:sSup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9</m:t>
                        </m:r>
                        <m:sSup>
                          <m:sSupPr>
                            <m:ctrlP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1800" i="1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fr-FR" sz="18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+9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)</m:t>
                    </m:r>
                    <m:r>
                      <a:rPr lang="fr-FR" sz="18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𝑑𝑦𝑑𝑥</m:t>
                    </m:r>
                  </m:oMath>
                </a14:m>
                <a:r>
                  <a:rPr lang="fr-FR" sz="18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endParaRPr lang="fr-FR" sz="1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fr-FR" sz="20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  <m:e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[−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6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7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−13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6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𝑞</m:t>
                            </m:r>
                          </m:den>
                        </m:f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15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17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11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9</m:t>
                            </m:r>
                          </m:num>
                          <m:den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sSubSup>
                          <m:sSubSupPr>
                            <m:ctrlP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]</m:t>
                            </m:r>
                          </m:e>
                          <m:sub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fr-FR" sz="2000" b="0" i="1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p>
                        </m:sSub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𝑑𝑦𝑑𝑥</m:t>
                        </m:r>
                      </m:e>
                    </m:nary>
                  </m:oMath>
                </a14:m>
                <a:r>
                  <a:rPr lang="fr-FR" sz="2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fr-FR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endParaRPr lang="fr-FR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r>
                  <a:rPr lang="fr-FR" sz="20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r>
                      <a:rPr lang="fr-FR" sz="2000" i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 </m:t>
                    </m:r>
                    <m:nary>
                      <m:naryPr>
                        <m:limLoc m:val="undOvr"/>
                        <m:ctrlPr>
                          <a:rPr lang="fr-FR" sz="200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  <m:e>
                        <m: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11</m:t>
                            </m:r>
                          </m:num>
                          <m:den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95</m:t>
                            </m:r>
                          </m:num>
                          <m:den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  <m: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−20</m:t>
                        </m:r>
                        <m:sSup>
                          <m:sSupPr>
                            <m:ctrlP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33</m:t>
                            </m:r>
                          </m:num>
                          <m:den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  <m:sSup>
                              <m:sSupPr>
                                <m:ctrlPr>
                                  <a:rPr lang="fr-FR" sz="2000" b="0" i="1" dirty="0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2000" b="0" i="1" dirty="0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fr-FR" sz="2000" b="0" i="1" dirty="0" smtClean="0"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  <m: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41</m:t>
                            </m:r>
                          </m:num>
                          <m:den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  <m:sSup>
                          <m:sSupPr>
                            <m:ctrlP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fr-FR" sz="2000" b="0" i="1" dirty="0" smtClean="0"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sz="2000" b="0" i="1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endParaRPr lang="fr-FR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:r>
                  <a:rPr lang="fr-FR" sz="2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fr-FR" sz="2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=[ −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95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sSup>
                      <m:sSup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20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sSup>
                      <m:sSup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33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sSup>
                      <m:sSup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41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30</m:t>
                        </m:r>
                      </m:den>
                    </m:f>
                    <m:sSup>
                      <m:sSup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sSubSup>
                      <m:sSubSup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]</m:t>
                        </m:r>
                      </m:e>
                      <m:sub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fr-FR" sz="20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>
                  <a:buNone/>
                </a:pPr>
                <a:endParaRPr lang="fr-FR" sz="2000" b="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95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20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33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fr-FR" sz="20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41</m:t>
                        </m:r>
                      </m:num>
                      <m:den>
                        <m:r>
                          <a:rPr lang="fr-FR" sz="20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30</m:t>
                        </m:r>
                      </m:den>
                    </m:f>
                  </m:oMath>
                </a14:m>
                <a:r>
                  <a:rPr lang="fr-FR" sz="20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fr-FR" sz="20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fr-FR" sz="2000" b="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fr-FR" sz="4800" b="0" i="0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I</m:t>
                    </m:r>
                    <m:r>
                      <a:rPr lang="fr-FR" sz="4800" b="0" i="1" smtClean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fr-FR" sz="48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48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179</m:t>
                        </m:r>
                      </m:num>
                      <m:den>
                        <m:r>
                          <a:rPr lang="fr-FR" sz="4800" b="0" i="1" smtClean="0">
                            <a:solidFill>
                              <a:schemeClr val="accent4">
                                <a:lumMod val="60000"/>
                                <a:lumOff val="4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120</m:t>
                        </m:r>
                      </m:den>
                    </m:f>
                  </m:oMath>
                </a14:m>
                <a:r>
                  <a:rPr lang="fr-FR" sz="480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fr-FR" sz="4800" dirty="0"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3936" y="221414"/>
                <a:ext cx="11657537" cy="6267617"/>
              </a:xfrm>
              <a:blipFill rotWithShape="0">
                <a:blip r:embed="rId2"/>
                <a:stretch>
                  <a:fillRect b="-68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3837805"/>
      </p:ext>
    </p:extLst>
  </p:cSld>
  <p:clrMapOvr>
    <a:masterClrMapping/>
  </p:clrMapOvr>
</p:sld>
</file>

<file path=ppt/theme/theme1.xml><?xml version="1.0" encoding="utf-8"?>
<a:theme xmlns:a="http://schemas.openxmlformats.org/drawingml/2006/main" name="Profondeur">
  <a:themeElements>
    <a:clrScheme name="Profondeur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Profondeur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fondeu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Profondeur</Template>
  <TotalTime>347</TotalTime>
  <Words>139</Words>
  <Application>Microsoft Office PowerPoint</Application>
  <PresentationFormat>Grand écran</PresentationFormat>
  <Paragraphs>166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Cambria Math</vt:lpstr>
      <vt:lpstr>Corbel</vt:lpstr>
      <vt:lpstr>Profondeur</vt:lpstr>
      <vt:lpstr> TAI Mathématique du réel</vt:lpstr>
      <vt:lpstr>Nos valeurs</vt:lpstr>
      <vt:lpstr>Exercice 1</vt:lpstr>
      <vt:lpstr>Présentation PowerPoint</vt:lpstr>
      <vt:lpstr>Exercice 2 </vt:lpstr>
      <vt:lpstr>Exercice 3</vt:lpstr>
      <vt:lpstr>Présentation PowerPoint</vt:lpstr>
      <vt:lpstr>Présentation PowerPoint</vt:lpstr>
      <vt:lpstr>Exercice 5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TAI Mathématique du réel</dc:title>
  <dc:creator>Abel Derderian</dc:creator>
  <cp:lastModifiedBy>Abel</cp:lastModifiedBy>
  <cp:revision>38</cp:revision>
  <dcterms:created xsi:type="dcterms:W3CDTF">2014-12-03T16:50:39Z</dcterms:created>
  <dcterms:modified xsi:type="dcterms:W3CDTF">2014-12-04T09:00:01Z</dcterms:modified>
</cp:coreProperties>
</file>