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3" y="1255143"/>
            <a:ext cx="8915399" cy="2262781"/>
          </a:xfrm>
        </p:spPr>
        <p:txBody>
          <a:bodyPr/>
          <a:lstStyle/>
          <a:p>
            <a:pPr algn="ctr"/>
            <a:r>
              <a:rPr lang="fr-FR" u="sng" dirty="0" smtClean="0"/>
              <a:t>TAI de Maths du Réel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89212" y="3819846"/>
            <a:ext cx="8915399" cy="1864962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Prof. : Mr </a:t>
            </a:r>
            <a:r>
              <a:rPr lang="fr-FR" dirty="0" smtClean="0">
                <a:solidFill>
                  <a:schemeClr val="tx1"/>
                </a:solidFill>
              </a:rPr>
              <a:t>BENTHAMI</a:t>
            </a:r>
          </a:p>
          <a:p>
            <a:pPr algn="r"/>
            <a:r>
              <a:rPr lang="fr-FR" dirty="0" smtClean="0">
                <a:solidFill>
                  <a:schemeClr val="tx1"/>
                </a:solidFill>
              </a:rPr>
              <a:t>LE GROS Clara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VIGUIER Kilian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LERENDU Nathan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GAUTIER Arthur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589212" y="4308868"/>
            <a:ext cx="232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Le 18/12/2014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94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8527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/>
              <a:t>La fonction</a:t>
            </a:r>
            <a:endParaRPr lang="fr-FR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fr-FR" b="0" dirty="0" smtClean="0"/>
                  <a:t/>
                </a:r>
                <a:br>
                  <a:rPr lang="fr-FR" b="0" dirty="0" smtClean="0"/>
                </a:br>
                <a14:m>
                  <m:oMath xmlns:m="http://schemas.openxmlformats.org/officeDocument/2006/math"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r-FR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𝑒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𝑓𝑥𝑦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𝑔𝑥𝑧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h𝑦𝑧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𝑖𝑥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𝑗𝑦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𝑘𝑧</m:t>
                    </m:r>
                  </m:oMath>
                </a14:m>
                <a:endParaRPr lang="fr-FR" b="0" dirty="0" smtClean="0"/>
              </a:p>
              <a:p>
                <a:endParaRPr lang="fr-FR" b="0" dirty="0" smtClean="0"/>
              </a:p>
              <a:p>
                <a:endParaRPr lang="fr-FR" dirty="0"/>
              </a:p>
              <a:p>
                <a:endParaRPr lang="fr-FR" b="0" dirty="0" smtClean="0"/>
              </a:p>
              <a:p>
                <a:endParaRPr lang="fr-FR" dirty="0" smtClean="0"/>
              </a:p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r-FR" b="0" i="1" smtClean="0">
                        <a:latin typeface="Cambria Math" panose="02040503050406030204" pitchFamily="18" charset="0"/>
                      </a:rPr>
                      <m:t>=−6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𝑥𝑧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fr-FR" dirty="0" smtClean="0"/>
              </a:p>
              <a:p>
                <a:endParaRPr lang="fr-FR" dirty="0" smtClean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79" t="-3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783" y="2964892"/>
            <a:ext cx="2516257" cy="112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3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852710"/>
            <a:ext cx="8911687" cy="1280890"/>
          </a:xfrm>
        </p:spPr>
        <p:txBody>
          <a:bodyPr/>
          <a:lstStyle/>
          <a:p>
            <a:pPr algn="ctr"/>
            <a:r>
              <a:rPr lang="fr-FR" dirty="0" smtClean="0"/>
              <a:t>Exercice 1: Etude de la continuité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G 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R</m:t>
                    </m:r>
                  </m:oMath>
                </a14:m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/>
                  <a:t>(x, y, z) </a:t>
                </a:r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r-FR" dirty="0"/>
                  <a:t> G (x, y, z)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xyz</m:t>
                        </m:r>
                      </m:e>
                    </m:rad>
                    <m:r>
                      <a:rPr lang="fr-FR" i="1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²</m:t>
                        </m:r>
                      </m:den>
                    </m:f>
                  </m:oMath>
                </a14:m>
                <a:r>
                  <a:rPr lang="fr-FR" dirty="0"/>
                  <a:t> si (x, y, z)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dirty="0"/>
                  <a:t> (0, 0, 0</a:t>
                </a:r>
                <a:r>
                  <a:rPr lang="fr-FR" dirty="0" smtClean="0"/>
                  <a:t>)</a:t>
                </a:r>
                <a:br>
                  <a:rPr lang="fr-FR" dirty="0" smtClean="0"/>
                </a:br>
                <a:r>
                  <a:rPr lang="fr-FR" dirty="0" smtClean="0"/>
                  <a:t>					   =  0 sinon</a:t>
                </a:r>
              </a:p>
              <a:p>
                <a:r>
                  <a:rPr lang="fr-FR" dirty="0" smtClean="0"/>
                  <a:t>On se place dans une boule ouverte de centre (0, 0, 0) et de rayon r.</a:t>
                </a:r>
              </a:p>
              <a:p>
                <a:r>
                  <a:rPr lang="fr-FR" dirty="0" smtClean="0"/>
                  <a:t>Et on lui associe la norme infinie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z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sup</m:t>
                    </m:r>
                    <m:r>
                      <a:rPr lang="fr-FR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fr-FR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d>
                    <m:r>
                      <a:rPr lang="fr-FR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a:rPr lang="fr-FR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.</a:t>
                </a:r>
                <a:endParaRPr lang="fr-FR" dirty="0"/>
              </a:p>
              <a:p>
                <a:r>
                  <a:rPr lang="fr-FR" dirty="0" smtClean="0"/>
                  <a:t>Si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sup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d>
                      </m:e>
                    </m:d>
                    <m:r>
                      <a:rPr lang="fr-FR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fr-FR" dirty="0" smtClean="0"/>
                  <a:t>, 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fr-FR" i="1">
                        <a:latin typeface="Cambria Math" panose="02040503050406030204" pitchFamily="18" charset="0"/>
                      </a:rPr>
                      <m:t>≤ 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fr-FR" i="1">
                        <a:latin typeface="Cambria Math" panose="02040503050406030204" pitchFamily="18" charset="0"/>
                      </a:rPr>
                      <m:t>→0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quand</m:t>
                    </m:r>
                    <m:r>
                      <a:rPr lang="fr-FR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r</m:t>
                    </m:r>
                    <m:r>
                      <a:rPr lang="fr-FR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fr-FR" dirty="0" smtClean="0"/>
              </a:p>
              <a:p>
                <a:r>
                  <a:rPr lang="fr-FR" dirty="0" smtClean="0"/>
                  <a:t>Le résultat est similaire si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sup</m:t>
                        </m:r>
                      </m:fName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d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d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d>
                  </m:oMath>
                </a14:m>
                <a:r>
                  <a:rPr lang="fr-FR" dirty="0"/>
                  <a:t> </a:t>
                </a:r>
                <a:r>
                  <a:rPr lang="fr-FR" dirty="0" smtClean="0"/>
                  <a:t>et si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fr-FR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sup</m:t>
                        </m:r>
                      </m:fName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d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 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d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</m:oMath>
                </a14:m>
                <a:r>
                  <a:rPr lang="fr-FR" dirty="0" smtClean="0"/>
                  <a:t>.</a:t>
                </a:r>
              </a:p>
              <a:p>
                <a:r>
                  <a:rPr lang="fr-FR" dirty="0" smtClean="0"/>
                  <a:t>Donc la fonction G(x, y, z) est continue en 0 et admet 0 comme limite.</a:t>
                </a:r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79" t="-1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60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852710"/>
            <a:ext cx="8911687" cy="1280890"/>
          </a:xfrm>
        </p:spPr>
        <p:txBody>
          <a:bodyPr/>
          <a:lstStyle/>
          <a:p>
            <a:pPr algn="ctr"/>
            <a:r>
              <a:rPr lang="fr-FR" dirty="0"/>
              <a:t>Exercice </a:t>
            </a:r>
            <a:r>
              <a:rPr lang="fr-FR" dirty="0" smtClean="0"/>
              <a:t>2: </a:t>
            </a:r>
            <a:r>
              <a:rPr lang="fr-FR" dirty="0"/>
              <a:t>Etude de la continuité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H 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R</m:t>
                    </m:r>
                  </m:oMath>
                </a14:m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/>
                  <a:t>(x, y, z) </a:t>
                </a:r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r-FR" dirty="0"/>
                  <a:t> H (x, y, z)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²</m:t>
                        </m:r>
                      </m:den>
                    </m:f>
                  </m:oMath>
                </a14:m>
                <a:r>
                  <a:rPr lang="fr-FR" dirty="0"/>
                  <a:t> si (x, y, z)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fr-FR" dirty="0"/>
                  <a:t> (0, 0, 0</a:t>
                </a:r>
                <a:r>
                  <a:rPr lang="fr-FR" dirty="0" smtClean="0"/>
                  <a:t>)</a:t>
                </a:r>
                <a:br>
                  <a:rPr lang="fr-FR" dirty="0" smtClean="0"/>
                </a:br>
                <a:r>
                  <a:rPr lang="fr-FR" dirty="0" smtClean="0"/>
                  <a:t>					   = </a:t>
                </a:r>
                <a:r>
                  <a:rPr lang="fr-FR" dirty="0"/>
                  <a:t>0 </a:t>
                </a:r>
                <a:r>
                  <a:rPr lang="fr-FR" dirty="0" smtClean="0"/>
                  <a:t>sinon</a:t>
                </a:r>
              </a:p>
              <a:p>
                <a:r>
                  <a:rPr lang="fr-FR" dirty="0" smtClean="0"/>
                  <a:t>En (x, 0, 0) : H(x, 0, 0) </a:t>
                </a:r>
                <a:r>
                  <a:rPr lang="fr-FR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²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→+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endParaRPr lang="fr-FR" dirty="0" smtClean="0"/>
              </a:p>
              <a:p>
                <a:r>
                  <a:rPr lang="fr-FR" dirty="0" smtClean="0"/>
                  <a:t>En (0, y, 0) : H(0, y, 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>
                            <a:latin typeface="Cambria Math" panose="02040503050406030204" pitchFamily="18" charset="0"/>
                          </a:rPr>
                          <m:t>9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²</m:t>
                        </m:r>
                      </m:den>
                    </m:f>
                    <m:r>
                      <a:rPr lang="fr-FR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→−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→0</m:t>
                    </m:r>
                  </m:oMath>
                </a14:m>
                <a:endParaRPr lang="fr-FR" b="0" dirty="0" smtClean="0">
                  <a:ea typeface="Cambria Math" panose="02040503050406030204" pitchFamily="18" charset="0"/>
                </a:endParaRPr>
              </a:p>
              <a:p>
                <a:r>
                  <a:rPr lang="fr-FR" dirty="0" smtClean="0"/>
                  <a:t>En (0, 0, z) : H(0, 0, z) </a:t>
                </a:r>
                <a:r>
                  <a:rPr lang="fr-FR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²</m:t>
                        </m:r>
                      </m:den>
                    </m:f>
                    <m:r>
                      <a:rPr lang="fr-FR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→+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→0</m:t>
                    </m:r>
                  </m:oMath>
                </a14:m>
                <a:endParaRPr lang="fr-FR" b="0" dirty="0" smtClean="0">
                  <a:ea typeface="Cambria Math" panose="02040503050406030204" pitchFamily="18" charset="0"/>
                </a:endParaRPr>
              </a:p>
              <a:p>
                <a:r>
                  <a:rPr lang="fr-FR" dirty="0" smtClean="0"/>
                  <a:t>Comme les limites sont infinies, H(x, y, z) n’est pas continue en 0.</a:t>
                </a:r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79" t="-1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393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852710"/>
            <a:ext cx="8911687" cy="1280890"/>
          </a:xfrm>
        </p:spPr>
        <p:txBody>
          <a:bodyPr/>
          <a:lstStyle/>
          <a:p>
            <a:pPr algn="ctr"/>
            <a:r>
              <a:rPr lang="fr-FR" dirty="0" smtClean="0"/>
              <a:t>Exercice 3 : Etude des extrema locaux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fr-FR" dirty="0" smtClean="0"/>
                  <a:t>K 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R</m:t>
                    </m:r>
                  </m:oMath>
                </a14:m>
                <a:r>
                  <a:rPr lang="fr-FR" dirty="0"/>
                  <a:t/>
                </a:r>
                <a:br>
                  <a:rPr lang="fr-FR" dirty="0"/>
                </a:br>
                <a:r>
                  <a:rPr lang="fr-FR" dirty="0"/>
                  <a:t>(x, y, z) </a:t>
                </a:r>
                <a14:m>
                  <m:oMath xmlns:m="http://schemas.openxmlformats.org/officeDocument/2006/math">
                    <m:r>
                      <a:rPr lang="fr-FR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fr-FR" dirty="0"/>
                  <a:t> K (x, y, z)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F</m:t>
                    </m:r>
                    <m:r>
                      <a:rPr lang="fr-FR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</m:t>
                    </m:r>
                    <m:r>
                      <a:rPr lang="fr-FR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</m:t>
                    </m:r>
                    <m:r>
                      <a:rPr lang="fr-FR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dirty="0" smtClean="0"/>
              </a:p>
              <a:p>
                <a:endParaRPr lang="fr-FR" dirty="0"/>
              </a:p>
              <a:p>
                <a:endParaRPr lang="fr-FR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grad</m:t>
                    </m:r>
                    <m:r>
                      <a:rPr lang="fr-FR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  <m:r>
                      <a:rPr lang="fr-FR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é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solu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gr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â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ce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à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wolframalpha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com</m:t>
                    </m:r>
                  </m:oMath>
                </a14:m>
                <a:endParaRPr lang="fr-FR" dirty="0"/>
              </a:p>
              <a:p>
                <a:r>
                  <a:rPr lang="fr-FR" dirty="0" smtClean="0"/>
                  <a:t>5 solutions : </a:t>
                </a:r>
              </a:p>
              <a:p>
                <a:r>
                  <a:rPr lang="fr-FR" dirty="0" smtClean="0"/>
                  <a:t>A </a:t>
                </a:r>
                <a:r>
                  <a:rPr lang="fr-FR" dirty="0"/>
                  <a:t>(x = -1.17712, y = -6.1554, z = 0.830859)</a:t>
                </a:r>
              </a:p>
              <a:p>
                <a:r>
                  <a:rPr lang="fr-FR" dirty="0"/>
                  <a:t>B (x = 0.0462651, y = -6.24857, z = -1.89921)</a:t>
                </a:r>
              </a:p>
              <a:p>
                <a:r>
                  <a:rPr lang="fr-FR" dirty="0"/>
                  <a:t>C (x = 0.323058, y = -0.0354808, z = 0.332851)</a:t>
                </a:r>
              </a:p>
              <a:p>
                <a:r>
                  <a:rPr lang="fr-FR" dirty="0"/>
                  <a:t>D (x = 2.79333, y = -5.93734, z = -3.13199)</a:t>
                </a:r>
              </a:p>
              <a:p>
                <a:r>
                  <a:rPr lang="fr-FR" dirty="0"/>
                  <a:t>E (x = 5.51842, y = -1.82872, z = 3.66453)</a:t>
                </a:r>
              </a:p>
              <a:p>
                <a:endParaRPr lang="fr-FR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42" t="-12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5755767" y="2675292"/>
                <a:ext cx="2565489" cy="897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num>
                        <m:den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den>
                      </m:f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fr-FR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p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767" y="2675292"/>
                <a:ext cx="2565489" cy="89714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8321256" y="2675292"/>
                <a:ext cx="3183356" cy="943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num>
                        <m:den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den>
                      </m:f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fr-FR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p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+18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256" y="2675292"/>
                <a:ext cx="3183356" cy="94359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2589212" y="2675292"/>
                <a:ext cx="3182277" cy="896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num>
                        <m:den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den>
                      </m:f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fr-FR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p>
                          <m:r>
                            <a:rPr lang="fr-FR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m:rPr>
                          <m:sty m:val="p"/>
                        </m:rP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fr-FR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fr-FR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212" y="2675292"/>
                <a:ext cx="3182277" cy="89601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27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852710"/>
            <a:ext cx="8911687" cy="1280890"/>
          </a:xfrm>
        </p:spPr>
        <p:txBody>
          <a:bodyPr/>
          <a:lstStyle/>
          <a:p>
            <a:pPr algn="ctr"/>
            <a:r>
              <a:rPr lang="fr-FR" dirty="0"/>
              <a:t>Exercice 3 : Etude des extrema locaux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fr-FR" dirty="0" smtClean="0"/>
                  <a:t>On réalise la </a:t>
                </a:r>
                <a:r>
                  <a:rPr lang="fr-FR" dirty="0" err="1" smtClean="0"/>
                  <a:t>Hessienne</a:t>
                </a:r>
                <a:r>
                  <a:rPr lang="fr-FR" dirty="0" smtClean="0"/>
                  <a:t> : </a:t>
                </a:r>
                <a:r>
                  <a:rPr lang="fr-FR" dirty="0" err="1" smtClean="0"/>
                  <a:t>H</a:t>
                </a:r>
                <a:r>
                  <a:rPr lang="fr-FR" baseline="-25000" dirty="0" err="1" smtClean="0"/>
                  <a:t>k</a:t>
                </a:r>
                <a:r>
                  <a:rPr lang="fr-FR" dirty="0" smtClean="0"/>
                  <a:t>(x</a:t>
                </a:r>
                <a:r>
                  <a:rPr lang="fr-FR" dirty="0"/>
                  <a:t>, y, z) 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mr>
                          <m:mr>
                            <m:e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+18</m:t>
                              </m:r>
                            </m:e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fr-FR" dirty="0" smtClean="0"/>
                  <a:t>.</a:t>
                </a:r>
              </a:p>
              <a:p>
                <a:r>
                  <a:rPr lang="fr-FR" dirty="0" smtClean="0"/>
                  <a:t>Pour chaque solution, on vérifie si la </a:t>
                </a:r>
                <a:r>
                  <a:rPr lang="fr-FR" dirty="0" err="1" smtClean="0"/>
                  <a:t>Hessienne</a:t>
                </a:r>
                <a:r>
                  <a:rPr lang="fr-FR" dirty="0" smtClean="0"/>
                  <a:t> est concluante.</a:t>
                </a:r>
              </a:p>
              <a:p>
                <a:endParaRPr lang="fr-FR" dirty="0"/>
              </a:p>
              <a:p>
                <a:r>
                  <a:rPr lang="fr-FR" dirty="0" smtClean="0"/>
                  <a:t>Au final, on a deux points critiques concluants : </a:t>
                </a:r>
              </a:p>
              <a:p>
                <a:endParaRPr lang="fr-FR" dirty="0" smtClean="0"/>
              </a:p>
              <a:p>
                <a:r>
                  <a:rPr lang="fr-FR" dirty="0" smtClean="0"/>
                  <a:t>Un </a:t>
                </a:r>
                <a:r>
                  <a:rPr lang="fr-FR" dirty="0"/>
                  <a:t>maximum local en B (x = 0.0462651, y = -6.24857, z = -1.89921) de valeur </a:t>
                </a:r>
                <a:br>
                  <a:rPr lang="fr-FR" dirty="0"/>
                </a:br>
                <a:r>
                  <a:rPr lang="fr-FR" dirty="0"/>
                  <a:t>K(x = 0.0462651, y = -6.24857, z = -1.89921) = </a:t>
                </a:r>
                <a:r>
                  <a:rPr lang="fr-FR" dirty="0" smtClean="0"/>
                  <a:t>126.7755983.</a:t>
                </a:r>
              </a:p>
              <a:p>
                <a:r>
                  <a:rPr lang="fr-FR" dirty="0"/>
                  <a:t>U</a:t>
                </a:r>
                <a:r>
                  <a:rPr lang="fr-FR" dirty="0" smtClean="0"/>
                  <a:t>n </a:t>
                </a:r>
                <a:r>
                  <a:rPr lang="fr-FR" dirty="0"/>
                  <a:t>minimum local en E (x = 5.51842, y = -1.82872, z = 3.66453) de valeur </a:t>
                </a:r>
                <a:br>
                  <a:rPr lang="fr-FR" dirty="0"/>
                </a:br>
                <a:r>
                  <a:rPr lang="fr-FR" dirty="0"/>
                  <a:t>K(x = 5.51842, y = -1.82872, z = 3.66453) = -84.43939636.</a:t>
                </a:r>
              </a:p>
              <a:p>
                <a:endParaRPr lang="fr-FR" dirty="0" smtClean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1263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852710"/>
            <a:ext cx="8911687" cy="1280890"/>
          </a:xfrm>
        </p:spPr>
        <p:txBody>
          <a:bodyPr/>
          <a:lstStyle/>
          <a:p>
            <a:pPr algn="ctr"/>
            <a:r>
              <a:rPr lang="fr-FR" dirty="0" smtClean="0"/>
              <a:t>Exercice 4 : Optimisation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On cherche à optimiser la fonction F(x, y, z) sous la contrainte x + y + z = 1.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a:rPr lang="fr-FR">
                        <a:latin typeface="Cambria Math" panose="02040503050406030204" pitchFamily="18" charset="0"/>
                      </a:rPr>
                      <m:t>= 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+3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xy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>
                        <a:latin typeface="Cambria Math" panose="02040503050406030204" pitchFamily="18" charset="0"/>
                      </a:rPr>
                      <m:t>7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+6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</m:oMath>
                </a14:m>
                <a:r>
                  <a:rPr lang="fr-FR" dirty="0" smtClean="0"/>
                  <a:t/>
                </a:r>
                <a:br>
                  <a:rPr lang="fr-FR" dirty="0" smtClean="0"/>
                </a:br>
                <a:r>
                  <a:rPr lang="fr-FR" dirty="0" smtClean="0"/>
                  <a:t>et on pose g(x, y, z) = x + y + z – 1 = 0.</a:t>
                </a:r>
              </a:p>
              <a:p>
                <a:r>
                  <a:rPr lang="fr-FR" dirty="0" smtClean="0"/>
                  <a:t>On calcule le Lagrangien : </a:t>
                </a:r>
                <a:r>
                  <a:rPr lang="fr-FR" dirty="0"/>
                  <a:t>L(x, y, z, λ) = F(x, y, z) – λ*g(x, y, z</a:t>
                </a:r>
                <a:r>
                  <a:rPr lang="fr-FR" dirty="0" smtClean="0"/>
                  <a:t>).</a:t>
                </a:r>
              </a:p>
              <a:p>
                <a:r>
                  <a:rPr lang="fr-FR" dirty="0" smtClean="0"/>
                  <a:t>On cherche ensuite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grad</m:t>
                    </m:r>
                    <m:r>
                      <a:rPr lang="fr-FR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L</m:t>
                        </m:r>
                      </m:e>
                    </m:acc>
                    <m:r>
                      <a:rPr lang="fr-FR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dirty="0" smtClean="0"/>
                  <a:t>.</a:t>
                </a:r>
              </a:p>
              <a:p>
                <a:r>
                  <a:rPr lang="fr-FR" dirty="0" smtClean="0"/>
                  <a:t>On trouve alors un point critique A(x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−17</m:t>
                        </m:r>
                        <m:r>
                          <m:rPr>
                            <m:nor/>
                          </m:rPr>
                          <a:rPr lang="fr-FR" dirty="0"/>
                          <m:t> </m:t>
                        </m:r>
                      </m:num>
                      <m:den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fr-FR" dirty="0" smtClean="0"/>
                  <a:t>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fr-FR" dirty="0" smtClean="0"/>
                  <a:t>, z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dirty="0" smtClean="0"/>
                  <a:t>).</a:t>
                </a:r>
              </a:p>
              <a:p>
                <a:r>
                  <a:rPr lang="fr-FR" dirty="0" smtClean="0"/>
                  <a:t>On cherche ensuite le signe 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17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−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17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fr-FR" dirty="0" smtClean="0"/>
                  <a:t> </a:t>
                </a:r>
                <a:br>
                  <a:rPr lang="fr-FR" dirty="0" smtClean="0"/>
                </a:br>
                <a:r>
                  <a:rPr lang="fr-FR" dirty="0" smtClean="0"/>
                  <a:t>en ayant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avec</m:t>
                    </m:r>
                    <m:r>
                      <a:rPr lang="fr-FR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h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fr-FR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i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fr-FR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j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>
                        <a:latin typeface="Cambria Math" panose="02040503050406030204" pitchFamily="18" charset="0"/>
                      </a:rPr>
                      <m:t>1=0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</m:t>
                    </m:r>
                    <m:r>
                      <a:rPr lang="fr-F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h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i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j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fr-FR" dirty="0"/>
              </a:p>
              <a:p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79" t="-8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38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852710"/>
            <a:ext cx="8911687" cy="1280890"/>
          </a:xfrm>
        </p:spPr>
        <p:txBody>
          <a:bodyPr/>
          <a:lstStyle/>
          <a:p>
            <a:pPr algn="ctr"/>
            <a:r>
              <a:rPr lang="fr-FR" dirty="0"/>
              <a:t>Exercice 4 : Optimisation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Après calcul,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17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fr-FR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−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17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fr-FR" dirty="0" smtClean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+7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p>
                        <m:r>
                          <a:rPr lang="fr-FR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latin typeface="Cambria Math" panose="02040503050406030204" pitchFamily="18" charset="0"/>
                      </a:rPr>
                      <m:t>+8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ih</m:t>
                    </m:r>
                  </m:oMath>
                </a14:m>
                <a:endParaRPr lang="fr-FR" dirty="0"/>
              </a:p>
              <a:p>
                <a:r>
                  <a:rPr lang="fr-FR" dirty="0" smtClean="0"/>
                  <a:t>Or, le signe de cela dépend du signe de i et de h.</a:t>
                </a:r>
              </a:p>
              <a:p>
                <a:endParaRPr lang="fr-FR" dirty="0" smtClean="0"/>
              </a:p>
              <a:p>
                <a:r>
                  <a:rPr lang="fr-FR" dirty="0" smtClean="0"/>
                  <a:t>Donc la fonction F(x, y, z) ne peut pas être optimisée sous cette contrainte.</a:t>
                </a: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464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852710"/>
            <a:ext cx="8911687" cy="1280890"/>
          </a:xfrm>
        </p:spPr>
        <p:txBody>
          <a:bodyPr/>
          <a:lstStyle/>
          <a:p>
            <a:pPr algn="ctr"/>
            <a:r>
              <a:rPr lang="fr-FR" dirty="0" smtClean="0"/>
              <a:t>Exercice 5 : Intégrale triple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FR" dirty="0" smtClean="0"/>
                  <a:t>On veut intégrer F(x, y, z) dans le domaine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D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d>
                        <m:r>
                          <a:rPr lang="fr-FR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fr-FR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 0≤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</m:t>
                    </m:r>
                    <m:r>
                      <a:rPr lang="fr-FR">
                        <a:latin typeface="Cambria Math" panose="02040503050406030204" pitchFamily="18" charset="0"/>
                      </a:rPr>
                      <m:t>, 0≤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</m:t>
                    </m:r>
                    <m:r>
                      <a:rPr lang="fr-FR">
                        <a:latin typeface="Cambria Math" panose="02040503050406030204" pitchFamily="18" charset="0"/>
                      </a:rPr>
                      <m:t>, 0≤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</m:t>
                    </m:r>
                    <m:r>
                      <a:rPr lang="fr-FR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fr-FR" dirty="0" smtClean="0"/>
              </a:p>
              <a:p>
                <a:r>
                  <a:rPr lang="fr-FR" dirty="0" smtClean="0"/>
                  <a:t>Donc, on trouve :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0≤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≤1, 0≤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</m:t>
                    </m:r>
                    <m:r>
                      <a:rPr lang="fr-FR">
                        <a:latin typeface="Cambria Math" panose="02040503050406030204" pitchFamily="18" charset="0"/>
                      </a:rPr>
                      <m:t>≤1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  <m:r>
                      <a:rPr lang="fr-FR">
                        <a:latin typeface="Cambria Math" panose="02040503050406030204" pitchFamily="18" charset="0"/>
                      </a:rPr>
                      <m:t>, 0≤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x</m:t>
                    </m:r>
                    <m:r>
                      <a:rPr lang="fr-FR">
                        <a:latin typeface="Cambria Math" panose="02040503050406030204" pitchFamily="18" charset="0"/>
                      </a:rPr>
                      <m:t>≤1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z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fr-FR" dirty="0" smtClean="0"/>
                  <a:t> comme bornes d’intégration.</a:t>
                </a:r>
              </a:p>
              <a:p>
                <a:endParaRPr lang="fr-FR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>
                        <a:latin typeface="Cambria Math" panose="02040503050406030204" pitchFamily="18" charset="0"/>
                      </a:rPr>
                      <m:t>I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subSup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fr-FR">
                            <a:latin typeface="Cambria Math" panose="02040503050406030204" pitchFamily="18" charset="0"/>
                          </a:rPr>
                          <m:t>z</m:t>
                        </m:r>
                        <m:r>
                          <a:rPr lang="fr-FR">
                            <a:latin typeface="Cambria Math" panose="02040503050406030204" pitchFamily="18" charset="0"/>
                          </a:rPr>
                          <m:t>=1</m:t>
                        </m:r>
                      </m:sup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limLoc m:val="subSup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=1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z</m:t>
                            </m:r>
                          </m:sup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nary>
                              <m:naryPr>
                                <m:limLoc m:val="subSup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sup>
                              <m:e>
                                <m:r>
                                  <m:rPr>
                                    <m:sty m:val="p"/>
                                  </m:rP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dx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dy</m:t>
                            </m:r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dz</m:t>
                            </m:r>
                          </m:e>
                        </m:nary>
                      </m:e>
                    </m:nary>
                  </m:oMath>
                </a14:m>
                <a:endParaRPr lang="fr-FR" dirty="0" smtClean="0"/>
              </a:p>
              <a:p>
                <a:endParaRPr lang="fr-FR" dirty="0"/>
              </a:p>
              <a:p>
                <a:r>
                  <a:rPr lang="fr-FR" dirty="0" smtClean="0"/>
                  <a:t>Après calcul, on trouve I = </a:t>
                </a:r>
                <a14:m>
                  <m:oMath xmlns:m="http://schemas.openxmlformats.org/officeDocument/2006/math">
                    <m:r>
                      <a:rPr lang="fr-FR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b="0" i="1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79" t="-1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2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Override1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2E5369"/>
    </a:dk2>
    <a:lt2>
      <a:srgbClr val="CFE2E7"/>
    </a:lt2>
    <a:accent1>
      <a:srgbClr val="353535"/>
    </a:accent1>
    <a:accent2>
      <a:srgbClr val="31B4E6"/>
    </a:accent2>
    <a:accent3>
      <a:srgbClr val="265991"/>
    </a:accent3>
    <a:accent4>
      <a:srgbClr val="7E40CC"/>
    </a:accent4>
    <a:accent5>
      <a:srgbClr val="B927E9"/>
    </a:accent5>
    <a:accent6>
      <a:srgbClr val="E833BF"/>
    </a:accent6>
    <a:hlink>
      <a:srgbClr val="2DA0F1"/>
    </a:hlink>
    <a:folHlink>
      <a:srgbClr val="7ED1E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121</Words>
  <Application>Microsoft Office PowerPoint</Application>
  <PresentationFormat>Grand écran</PresentationFormat>
  <Paragraphs>65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Cambria Math</vt:lpstr>
      <vt:lpstr>Century Gothic</vt:lpstr>
      <vt:lpstr>Wingdings</vt:lpstr>
      <vt:lpstr>Wingdings 3</vt:lpstr>
      <vt:lpstr>Brin</vt:lpstr>
      <vt:lpstr>TAI de Maths du Réel</vt:lpstr>
      <vt:lpstr>La fonction</vt:lpstr>
      <vt:lpstr>Exercice 1: Etude de la continuité</vt:lpstr>
      <vt:lpstr>Exercice 2: Etude de la continuité</vt:lpstr>
      <vt:lpstr>Exercice 3 : Etude des extrema locaux</vt:lpstr>
      <vt:lpstr>Exercice 3 : Etude des extrema locaux</vt:lpstr>
      <vt:lpstr>Exercice 4 : Optimisation</vt:lpstr>
      <vt:lpstr>Exercice 4 : Optimisation</vt:lpstr>
      <vt:lpstr>Exercice 5 : Intégrale triple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de Maths du Réel</dc:title>
  <dc:creator>Arthur G.</dc:creator>
  <cp:lastModifiedBy>Arthur G.</cp:lastModifiedBy>
  <cp:revision>26</cp:revision>
  <dcterms:created xsi:type="dcterms:W3CDTF">2014-12-17T16:17:27Z</dcterms:created>
  <dcterms:modified xsi:type="dcterms:W3CDTF">2014-12-17T17:50:01Z</dcterms:modified>
</cp:coreProperties>
</file>