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1" d="100"/>
          <a:sy n="41" d="100"/>
        </p:scale>
        <p:origin x="-127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18CFE59F-2A89-4F31-83F5-ECC96B1570E2}" type="datetimeFigureOut">
              <a:rPr lang="fr-FR" smtClean="0"/>
              <a:pPr/>
              <a:t>30/04/2012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2844EAD-AB65-40AE-80DE-8F9F008302E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FE59F-2A89-4F31-83F5-ECC96B1570E2}" type="datetimeFigureOut">
              <a:rPr lang="fr-FR" smtClean="0"/>
              <a:pPr/>
              <a:t>30/04/2012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844EAD-AB65-40AE-80DE-8F9F008302E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Entraînement DE</a:t>
            </a:r>
            <a:br>
              <a:rPr lang="fr-FR" dirty="0" smtClean="0"/>
            </a:br>
            <a:r>
              <a:rPr lang="fr-FR" dirty="0" smtClean="0"/>
              <a:t>training for the exam</a:t>
            </a:r>
            <a:endParaRPr lang="fr-FR" dirty="0"/>
          </a:p>
        </p:txBody>
      </p:sp>
      <p:sp>
        <p:nvSpPr>
          <p:cNvPr id="3" name="Sous-titre 2"/>
          <p:cNvSpPr>
            <a:spLocks noGrp="1"/>
          </p:cNvSpPr>
          <p:nvPr>
            <p:ph type="subTitle" idx="1"/>
          </p:nvPr>
        </p:nvSpPr>
        <p:spPr/>
        <p:txBody>
          <a:bodyPr/>
          <a:lstStyle/>
          <a:p>
            <a:r>
              <a:rPr lang="fr-FR" dirty="0" smtClean="0"/>
              <a:t>Cours </a:t>
            </a:r>
            <a:r>
              <a:rPr lang="fr-FR" dirty="0" smtClean="0"/>
              <a:t>Organisation </a:t>
            </a:r>
            <a:r>
              <a:rPr lang="fr-FR" dirty="0" smtClean="0"/>
              <a:t>processus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QCM 1</a:t>
            </a:r>
            <a:endParaRPr lang="fr-FR" dirty="0"/>
          </a:p>
        </p:txBody>
      </p:sp>
      <p:sp>
        <p:nvSpPr>
          <p:cNvPr id="3" name="Espace réservé du contenu 2"/>
          <p:cNvSpPr>
            <a:spLocks noGrp="1"/>
          </p:cNvSpPr>
          <p:nvPr>
            <p:ph idx="1"/>
          </p:nvPr>
        </p:nvSpPr>
        <p:spPr>
          <a:xfrm>
            <a:off x="457200" y="1340769"/>
            <a:ext cx="8229600" cy="4608512"/>
          </a:xfrm>
        </p:spPr>
        <p:txBody>
          <a:bodyPr>
            <a:normAutofit fontScale="77500" lnSpcReduction="20000"/>
          </a:bodyPr>
          <a:lstStyle/>
          <a:p>
            <a:pPr marL="514350" lvl="0" indent="-514350">
              <a:buFont typeface="+mj-lt"/>
              <a:buAutoNum type="arabicPeriod"/>
            </a:pPr>
            <a:r>
              <a:rPr lang="fr-FR" dirty="0"/>
              <a:t>Un processus représente</a:t>
            </a:r>
          </a:p>
          <a:p>
            <a:pPr marL="971550" lvl="1" indent="-514350">
              <a:buFont typeface="+mj-lt"/>
              <a:buAutoNum type="arabicPeriod"/>
            </a:pPr>
            <a:r>
              <a:rPr lang="fr-FR" dirty="0"/>
              <a:t>La liste des tâches à accomplir par un employé.</a:t>
            </a:r>
          </a:p>
          <a:p>
            <a:pPr marL="971550" lvl="1" indent="-514350">
              <a:buFont typeface="+mj-lt"/>
              <a:buAutoNum type="arabicPeriod"/>
            </a:pPr>
            <a:r>
              <a:rPr lang="fr-FR" dirty="0"/>
              <a:t> La description des fonctions de l’entreprise.</a:t>
            </a:r>
          </a:p>
          <a:p>
            <a:pPr marL="971550" lvl="1" indent="-514350">
              <a:buFont typeface="+mj-lt"/>
              <a:buAutoNum type="arabicPeriod"/>
            </a:pPr>
            <a:r>
              <a:rPr lang="fr-FR" dirty="0"/>
              <a:t>La transformation d’éléments d’entrée en éléments de sortie avec valeur ajoutée.</a:t>
            </a:r>
          </a:p>
          <a:p>
            <a:pPr marL="514350" lvl="0" indent="-514350">
              <a:buFont typeface="+mj-lt"/>
              <a:buAutoNum type="arabicPeriod"/>
            </a:pPr>
            <a:r>
              <a:rPr lang="fr-FR" dirty="0"/>
              <a:t>Le propriétaire de processus est responsable de</a:t>
            </a:r>
          </a:p>
          <a:p>
            <a:pPr marL="971550" lvl="1" indent="-514350">
              <a:buFont typeface="+mj-lt"/>
              <a:buAutoNum type="arabicPeriod"/>
            </a:pPr>
            <a:r>
              <a:rPr lang="fr-FR" dirty="0"/>
              <a:t> La satisfaction des employés du processus</a:t>
            </a:r>
          </a:p>
          <a:p>
            <a:pPr marL="971550" lvl="1" indent="-514350">
              <a:buFont typeface="+mj-lt"/>
              <a:buAutoNum type="arabicPeriod"/>
            </a:pPr>
            <a:r>
              <a:rPr lang="fr-FR" dirty="0"/>
              <a:t> La définition des profils des clients</a:t>
            </a:r>
          </a:p>
          <a:p>
            <a:pPr marL="971550" lvl="1" indent="-514350">
              <a:buFont typeface="+mj-lt"/>
              <a:buAutoNum type="arabicPeriod"/>
            </a:pPr>
            <a:r>
              <a:rPr lang="fr-FR" dirty="0"/>
              <a:t>La performance du processus</a:t>
            </a:r>
          </a:p>
          <a:p>
            <a:pPr marL="514350" lvl="0" indent="-514350">
              <a:buFont typeface="+mj-lt"/>
              <a:buAutoNum type="arabicPeriod"/>
            </a:pPr>
            <a:r>
              <a:rPr lang="fr-FR" dirty="0"/>
              <a:t>La cartographie des processus permet de</a:t>
            </a:r>
          </a:p>
          <a:p>
            <a:pPr marL="971550" lvl="1" indent="-514350">
              <a:buFont typeface="+mj-lt"/>
              <a:buAutoNum type="arabicPeriod"/>
            </a:pPr>
            <a:r>
              <a:rPr lang="fr-FR" dirty="0"/>
              <a:t>Représenter les niveaux de décision dans l’entreprise</a:t>
            </a:r>
          </a:p>
          <a:p>
            <a:pPr marL="971550" lvl="1" indent="-514350">
              <a:buFont typeface="+mj-lt"/>
              <a:buAutoNum type="arabicPeriod"/>
            </a:pPr>
            <a:r>
              <a:rPr lang="fr-FR" dirty="0"/>
              <a:t>Représenter les processus et leurs interactions</a:t>
            </a:r>
          </a:p>
          <a:p>
            <a:pPr marL="971550" lvl="1" indent="-514350">
              <a:buFont typeface="+mj-lt"/>
              <a:buAutoNum type="arabicPeriod"/>
            </a:pPr>
            <a:r>
              <a:rPr lang="fr-FR" dirty="0"/>
              <a:t>Représenter les profils types des </a:t>
            </a:r>
            <a:r>
              <a:rPr lang="fr-FR" dirty="0" smtClean="0"/>
              <a:t>clients.</a:t>
            </a:r>
            <a:endParaRPr lang="fr-FR" dirty="0"/>
          </a:p>
          <a:p>
            <a:pPr marL="514350" indent="-514350">
              <a:buFont typeface="+mj-lt"/>
              <a:buAutoNum type="arabicPeriod"/>
            </a:pPr>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QCM2</a:t>
            </a:r>
            <a:endParaRPr lang="fr-FR" dirty="0"/>
          </a:p>
        </p:txBody>
      </p:sp>
      <p:sp>
        <p:nvSpPr>
          <p:cNvPr id="3" name="Espace réservé du contenu 2"/>
          <p:cNvSpPr>
            <a:spLocks noGrp="1"/>
          </p:cNvSpPr>
          <p:nvPr>
            <p:ph idx="1"/>
          </p:nvPr>
        </p:nvSpPr>
        <p:spPr/>
        <p:txBody>
          <a:bodyPr>
            <a:normAutofit fontScale="70000" lnSpcReduction="20000"/>
          </a:bodyPr>
          <a:lstStyle/>
          <a:p>
            <a:pPr marL="514350" lvl="0" indent="-514350">
              <a:buFont typeface="+mj-lt"/>
              <a:buAutoNum type="arabicPeriod" startAt="4"/>
            </a:pPr>
            <a:r>
              <a:rPr lang="fr-FR" dirty="0"/>
              <a:t>Une revue de processus permet de</a:t>
            </a:r>
          </a:p>
          <a:p>
            <a:pPr marL="971550" lvl="1" indent="-514350">
              <a:buFont typeface="+mj-lt"/>
              <a:buAutoNum type="arabicPeriod"/>
            </a:pPr>
            <a:r>
              <a:rPr lang="fr-FR" dirty="0"/>
              <a:t>Définir l’encadrement de l’entreprise</a:t>
            </a:r>
          </a:p>
          <a:p>
            <a:pPr marL="971550" lvl="1" indent="-514350">
              <a:buFont typeface="+mj-lt"/>
              <a:buAutoNum type="arabicPeriod"/>
            </a:pPr>
            <a:r>
              <a:rPr lang="fr-FR" dirty="0"/>
              <a:t>Piloter l’amélioration du processus</a:t>
            </a:r>
          </a:p>
          <a:p>
            <a:pPr marL="971550" lvl="1" indent="-514350">
              <a:buFont typeface="+mj-lt"/>
              <a:buAutoNum type="arabicPeriod"/>
            </a:pPr>
            <a:r>
              <a:rPr lang="fr-FR" dirty="0"/>
              <a:t>Trouver de nouveaux clients</a:t>
            </a:r>
          </a:p>
          <a:p>
            <a:pPr marL="514350" lvl="0" indent="-514350">
              <a:buFont typeface="+mj-lt"/>
              <a:buAutoNum type="arabicPeriod" startAt="4"/>
            </a:pPr>
            <a:r>
              <a:rPr lang="fr-FR" dirty="0"/>
              <a:t>Dans une entreprise, il y a </a:t>
            </a:r>
          </a:p>
          <a:p>
            <a:pPr marL="971550" lvl="1" indent="-514350">
              <a:buFont typeface="+mj-lt"/>
              <a:buAutoNum type="arabicPeriod"/>
            </a:pPr>
            <a:r>
              <a:rPr lang="fr-FR" sz="2900" dirty="0"/>
              <a:t>Des processus de support, des processus opérationnels, des processus de direction</a:t>
            </a:r>
          </a:p>
          <a:p>
            <a:pPr marL="971550" lvl="1" indent="-514350">
              <a:buFont typeface="+mj-lt"/>
              <a:buAutoNum type="arabicPeriod"/>
            </a:pPr>
            <a:r>
              <a:rPr lang="fr-FR" sz="2900" dirty="0"/>
              <a:t>Des processus internes, des processus externes, des processus informatisés</a:t>
            </a:r>
          </a:p>
          <a:p>
            <a:pPr marL="971550" lvl="1" indent="-514350">
              <a:buFont typeface="+mj-lt"/>
              <a:buAutoNum type="arabicPeriod"/>
            </a:pPr>
            <a:r>
              <a:rPr lang="fr-FR" sz="2900" dirty="0"/>
              <a:t>Des processus par business unit, des processus par sites, des processus externalisés</a:t>
            </a:r>
          </a:p>
          <a:p>
            <a:pPr marL="514350" lvl="0" indent="-514350">
              <a:buFont typeface="+mj-lt"/>
              <a:buAutoNum type="arabicPeriod" startAt="4"/>
            </a:pPr>
            <a:r>
              <a:rPr lang="fr-FR" dirty="0"/>
              <a:t>Pour représenter un processus, on utilise</a:t>
            </a:r>
          </a:p>
          <a:p>
            <a:pPr marL="914400" lvl="1" indent="-514350">
              <a:buFont typeface="+mj-lt"/>
              <a:buAutoNum type="arabicPeriod"/>
            </a:pPr>
            <a:r>
              <a:rPr lang="fr-FR" dirty="0" smtClean="0"/>
              <a:t>’analyse </a:t>
            </a:r>
            <a:r>
              <a:rPr lang="fr-FR" dirty="0"/>
              <a:t>multicritères</a:t>
            </a:r>
          </a:p>
          <a:p>
            <a:pPr marL="914400" lvl="1" indent="-514350">
              <a:buFont typeface="+mj-lt"/>
              <a:buAutoNum type="arabicPeriod"/>
            </a:pPr>
            <a:r>
              <a:rPr lang="fr-FR" dirty="0" smtClean="0"/>
              <a:t>les </a:t>
            </a:r>
            <a:r>
              <a:rPr lang="fr-FR" dirty="0"/>
              <a:t>indicateurs</a:t>
            </a:r>
          </a:p>
          <a:p>
            <a:pPr marL="914400" lvl="1" indent="-514350">
              <a:buFont typeface="+mj-lt"/>
              <a:buAutoNum type="arabicPeriod"/>
            </a:pPr>
            <a:r>
              <a:rPr lang="fr-FR" dirty="0" smtClean="0"/>
              <a:t>le </a:t>
            </a:r>
            <a:r>
              <a:rPr lang="fr-FR" dirty="0"/>
              <a:t>diagramme des tâches (logigramme</a:t>
            </a:r>
            <a:r>
              <a:rPr lang="fr-FR" dirty="0" smtClean="0"/>
              <a:t>).</a:t>
            </a:r>
            <a:endParaRPr lang="fr-FR" dirty="0"/>
          </a:p>
          <a:p>
            <a:pPr marL="514350" indent="-514350">
              <a:buFont typeface="+mj-lt"/>
              <a:buAutoNum type="arabicPeriod" startAt="4"/>
            </a:pPr>
            <a:endParaRPr lang="fr-FR" dirty="0" smtClean="0"/>
          </a:p>
          <a:p>
            <a:pPr marL="514350" indent="-514350">
              <a:buFont typeface="+mj-lt"/>
              <a:buAutoNum type="arabicPeriod" startAt="4"/>
            </a:pP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4082"/>
          </a:xfrm>
        </p:spPr>
        <p:txBody>
          <a:bodyPr>
            <a:normAutofit fontScale="90000"/>
          </a:bodyPr>
          <a:lstStyle/>
          <a:p>
            <a:r>
              <a:rPr lang="fr-FR" dirty="0" smtClean="0"/>
              <a:t>QCM3</a:t>
            </a:r>
            <a:endParaRPr lang="fr-FR" dirty="0"/>
          </a:p>
        </p:txBody>
      </p:sp>
      <p:sp>
        <p:nvSpPr>
          <p:cNvPr id="3" name="Espace réservé du contenu 2"/>
          <p:cNvSpPr>
            <a:spLocks noGrp="1"/>
          </p:cNvSpPr>
          <p:nvPr>
            <p:ph idx="1"/>
          </p:nvPr>
        </p:nvSpPr>
        <p:spPr>
          <a:xfrm>
            <a:off x="323528" y="980728"/>
            <a:ext cx="8363272" cy="5184576"/>
          </a:xfrm>
        </p:spPr>
        <p:txBody>
          <a:bodyPr>
            <a:normAutofit fontScale="77500" lnSpcReduction="20000"/>
          </a:bodyPr>
          <a:lstStyle/>
          <a:p>
            <a:pPr marL="514350" indent="-514350">
              <a:buFont typeface="+mj-lt"/>
              <a:buAutoNum type="arabicPeriod" startAt="7"/>
            </a:pPr>
            <a:r>
              <a:rPr lang="fr-FR" dirty="0"/>
              <a:t>Dans un processus, une procédure décrit</a:t>
            </a:r>
          </a:p>
          <a:p>
            <a:pPr marL="971550" lvl="1" indent="-514350">
              <a:buFont typeface="+mj-lt"/>
              <a:buAutoNum type="arabicPeriod"/>
            </a:pPr>
            <a:r>
              <a:rPr lang="fr-FR" dirty="0"/>
              <a:t>la suite des tâches à effectuer par un employé et comment.</a:t>
            </a:r>
          </a:p>
          <a:p>
            <a:pPr marL="971550" lvl="1" indent="-514350">
              <a:buFont typeface="+mj-lt"/>
              <a:buAutoNum type="arabicPeriod"/>
            </a:pPr>
            <a:r>
              <a:rPr lang="fr-FR" dirty="0"/>
              <a:t>les façons de communiquer entre </a:t>
            </a:r>
            <a:r>
              <a:rPr lang="fr-FR" dirty="0" smtClean="0"/>
              <a:t>employés.</a:t>
            </a:r>
          </a:p>
          <a:p>
            <a:pPr marL="971550" lvl="1" indent="-514350">
              <a:buFont typeface="+mj-lt"/>
              <a:buAutoNum type="arabicPeriod"/>
            </a:pPr>
            <a:r>
              <a:rPr lang="fr-FR" dirty="0" smtClean="0"/>
              <a:t>les </a:t>
            </a:r>
            <a:r>
              <a:rPr lang="fr-FR" dirty="0"/>
              <a:t>habitudes de travail des employés. </a:t>
            </a:r>
            <a:endParaRPr lang="fr-FR" sz="3200" dirty="0"/>
          </a:p>
          <a:p>
            <a:pPr marL="514350" indent="-514350">
              <a:buFont typeface="+mj-lt"/>
              <a:buAutoNum type="arabicPeriod" startAt="7"/>
            </a:pPr>
            <a:r>
              <a:rPr lang="fr-FR" dirty="0"/>
              <a:t>Le diagramme 5M classe par grandes familles</a:t>
            </a:r>
          </a:p>
          <a:p>
            <a:pPr marL="971550" lvl="1" indent="-514350">
              <a:buFont typeface="+mj-lt"/>
              <a:buAutoNum type="arabicPeriod"/>
            </a:pPr>
            <a:r>
              <a:rPr lang="fr-FR" dirty="0"/>
              <a:t>les ressources nécessaires pour certifier un processus</a:t>
            </a:r>
          </a:p>
          <a:p>
            <a:pPr marL="971550" lvl="1" indent="-514350">
              <a:buFont typeface="+mj-lt"/>
              <a:buAutoNum type="arabicPeriod"/>
            </a:pPr>
            <a:r>
              <a:rPr lang="fr-FR" dirty="0"/>
              <a:t>les coûts du processus</a:t>
            </a:r>
          </a:p>
          <a:p>
            <a:pPr marL="971550" lvl="1" indent="-514350">
              <a:buFont typeface="+mj-lt"/>
              <a:buAutoNum type="arabicPeriod"/>
            </a:pPr>
            <a:r>
              <a:rPr lang="fr-FR" dirty="0"/>
              <a:t>les causes des dysfonctionnements du processus </a:t>
            </a:r>
          </a:p>
          <a:p>
            <a:pPr marL="514350" indent="-514350">
              <a:buFont typeface="+mj-lt"/>
              <a:buAutoNum type="arabicPeriod" startAt="7"/>
            </a:pPr>
            <a:r>
              <a:rPr lang="fr-FR" dirty="0"/>
              <a:t>Dans la partie « fournisseurs » de la feuille descriptive de processus (tortue), la colonne « exigences » représente</a:t>
            </a:r>
          </a:p>
          <a:p>
            <a:pPr marL="971550" lvl="1" indent="-514350">
              <a:buFont typeface="+mj-lt"/>
              <a:buAutoNum type="arabicPeriod"/>
            </a:pPr>
            <a:r>
              <a:rPr lang="fr-FR" dirty="0"/>
              <a:t>les exigences des clients</a:t>
            </a:r>
          </a:p>
          <a:p>
            <a:pPr marL="971550" lvl="1" indent="-514350">
              <a:buFont typeface="+mj-lt"/>
              <a:buAutoNum type="arabicPeriod"/>
            </a:pPr>
            <a:r>
              <a:rPr lang="fr-FR" dirty="0"/>
              <a:t>les exigences des fournisseurs envers l’entreprise</a:t>
            </a:r>
          </a:p>
          <a:p>
            <a:pPr marL="971550" lvl="1" indent="-514350">
              <a:buFont typeface="+mj-lt"/>
              <a:buAutoNum type="arabicPeriod"/>
            </a:pPr>
            <a:r>
              <a:rPr lang="fr-FR" dirty="0"/>
              <a:t>les exigences de l’entreprise envers les </a:t>
            </a:r>
            <a:r>
              <a:rPr lang="fr-FR" dirty="0" smtClean="0"/>
              <a:t>fournisseurs</a:t>
            </a:r>
            <a:endParaRPr lang="fr-FR" dirty="0"/>
          </a:p>
          <a:p>
            <a:pPr marL="514350" lvl="0" indent="-514350">
              <a:buFont typeface="+mj-lt"/>
              <a:buAutoNum type="arabicPeriod" startAt="7"/>
            </a:pPr>
            <a:endParaRPr lang="fr-FR" dirty="0"/>
          </a:p>
          <a:p>
            <a:pPr marL="514350" indent="-514350">
              <a:buFont typeface="+mj-lt"/>
              <a:buAutoNum type="arabicPeriod" startAt="7"/>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Exo 1</a:t>
            </a:r>
            <a:endParaRPr lang="fr-FR" dirty="0"/>
          </a:p>
        </p:txBody>
      </p:sp>
      <p:sp>
        <p:nvSpPr>
          <p:cNvPr id="3" name="Espace réservé du contenu 2"/>
          <p:cNvSpPr>
            <a:spLocks noGrp="1"/>
          </p:cNvSpPr>
          <p:nvPr>
            <p:ph idx="1"/>
          </p:nvPr>
        </p:nvSpPr>
        <p:spPr>
          <a:xfrm>
            <a:off x="457200" y="1268760"/>
            <a:ext cx="8229600" cy="5112568"/>
          </a:xfrm>
        </p:spPr>
        <p:txBody>
          <a:bodyPr>
            <a:normAutofit fontScale="85000" lnSpcReduction="20000"/>
          </a:bodyPr>
          <a:lstStyle/>
          <a:p>
            <a:pPr algn="just"/>
            <a:r>
              <a:rPr lang="fr-FR" b="1" dirty="0"/>
              <a:t>Exercice  /20 :</a:t>
            </a:r>
            <a:r>
              <a:rPr lang="fr-FR" dirty="0"/>
              <a:t> </a:t>
            </a:r>
            <a:endParaRPr lang="fr-FR" dirty="0" smtClean="0"/>
          </a:p>
          <a:p>
            <a:pPr algn="just"/>
            <a:r>
              <a:rPr lang="fr-FR" dirty="0" smtClean="0"/>
              <a:t>établissez </a:t>
            </a:r>
            <a:r>
              <a:rPr lang="fr-FR" dirty="0"/>
              <a:t>le </a:t>
            </a:r>
            <a:r>
              <a:rPr lang="fr-FR" b="1" dirty="0"/>
              <a:t>logigramme</a:t>
            </a:r>
            <a:r>
              <a:rPr lang="fr-FR" dirty="0"/>
              <a:t> représentant la commercialisation d’un logiciel. Cette commercialisation va de l'établissement de la proposition jusqu'à la signature du contrat par le client. Le produit dit ici logiciel est en fait une solution informatique qui comporte la mise en place d'un progiciel de gestion intégré (ERP) et son utilisation (assistance et mise à niveau). Ce logiciel est destiné à automatiser les grandes fonctions de l'entreprise (achats, production, relations client, compatibilité). Cette offre est remise au Directeur informatique de l'entreprise future cliente. Elle comprend plusieurs aspects (matériels, logiciels, dates, coûts, clauses juridiques, formation, etc</a:t>
            </a:r>
            <a:r>
              <a:rPr lang="fr-FR" dirty="0" smtClean="0"/>
              <a:t>..).</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Exo 2</a:t>
            </a:r>
            <a:endParaRPr lang="fr-FR" dirty="0"/>
          </a:p>
        </p:txBody>
      </p:sp>
      <p:sp>
        <p:nvSpPr>
          <p:cNvPr id="3" name="Espace réservé du contenu 2"/>
          <p:cNvSpPr>
            <a:spLocks noGrp="1"/>
          </p:cNvSpPr>
          <p:nvPr>
            <p:ph idx="1"/>
          </p:nvPr>
        </p:nvSpPr>
        <p:spPr/>
        <p:txBody>
          <a:bodyPr>
            <a:normAutofit fontScale="85000" lnSpcReduction="10000"/>
          </a:bodyPr>
          <a:lstStyle/>
          <a:p>
            <a:pPr>
              <a:buNone/>
            </a:pPr>
            <a:endParaRPr lang="fr-FR" dirty="0"/>
          </a:p>
          <a:p>
            <a:pPr>
              <a:buNone/>
            </a:pPr>
            <a:r>
              <a:rPr lang="fr-FR" b="1" dirty="0"/>
              <a:t>Exercice  /10 :</a:t>
            </a:r>
            <a:r>
              <a:rPr lang="fr-FR" dirty="0"/>
              <a:t> </a:t>
            </a:r>
            <a:endParaRPr lang="fr-FR" dirty="0" smtClean="0"/>
          </a:p>
          <a:p>
            <a:pPr marL="0" indent="0" algn="just">
              <a:buNone/>
            </a:pPr>
            <a:r>
              <a:rPr lang="fr-FR" dirty="0" smtClean="0"/>
              <a:t>Vous </a:t>
            </a:r>
            <a:r>
              <a:rPr lang="fr-FR" dirty="0"/>
              <a:t>venez de présenter au Directeur d'une entreprise une offre d'audit de gestion de la relation client. Ce DG a bien compris les diverses phases de la démarche. Il vous demande:" quelles sont les </a:t>
            </a:r>
            <a:r>
              <a:rPr lang="fr-FR" b="1" dirty="0"/>
              <a:t>clés du succès</a:t>
            </a:r>
            <a:r>
              <a:rPr lang="fr-FR" dirty="0"/>
              <a:t> de votre démarche chez nous ? Que lui répondez-vous ? Quelles justifications lui présentez-vous à l'appui de votre liste de facteurs de succès ? Vous avez bien compris qu'il ne s'agit pas de redire les diverses étapes de votre démarche.</a:t>
            </a:r>
          </a:p>
          <a:p>
            <a:pPr>
              <a:buNone/>
            </a:pPr>
            <a:endParaRPr lang="fr-FR" dirty="0"/>
          </a:p>
          <a:p>
            <a:pPr>
              <a:buNone/>
            </a:pP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Exo 3</a:t>
            </a:r>
            <a:endParaRPr lang="fr-FR" dirty="0"/>
          </a:p>
        </p:txBody>
      </p:sp>
      <p:sp>
        <p:nvSpPr>
          <p:cNvPr id="3" name="Espace réservé du contenu 2"/>
          <p:cNvSpPr>
            <a:spLocks noGrp="1"/>
          </p:cNvSpPr>
          <p:nvPr>
            <p:ph idx="1"/>
          </p:nvPr>
        </p:nvSpPr>
        <p:spPr/>
        <p:txBody>
          <a:bodyPr>
            <a:normAutofit fontScale="77500" lnSpcReduction="20000"/>
          </a:bodyPr>
          <a:lstStyle/>
          <a:p>
            <a:pPr>
              <a:buNone/>
            </a:pPr>
            <a:endParaRPr lang="fr-FR" dirty="0"/>
          </a:p>
          <a:p>
            <a:pPr marL="0" indent="0">
              <a:buNone/>
            </a:pPr>
            <a:r>
              <a:rPr lang="fr-FR" b="1" dirty="0"/>
              <a:t>Exercice </a:t>
            </a:r>
            <a:r>
              <a:rPr lang="fr-FR" b="1" dirty="0" smtClean="0"/>
              <a:t>/30</a:t>
            </a:r>
            <a:r>
              <a:rPr lang="fr-FR" b="1" dirty="0"/>
              <a:t>:</a:t>
            </a:r>
            <a:r>
              <a:rPr lang="fr-FR" dirty="0"/>
              <a:t> </a:t>
            </a:r>
            <a:endParaRPr lang="fr-FR" dirty="0" smtClean="0"/>
          </a:p>
          <a:p>
            <a:pPr marL="0" indent="0" algn="just">
              <a:buNone/>
            </a:pPr>
            <a:r>
              <a:rPr lang="fr-FR" dirty="0" smtClean="0"/>
              <a:t>établissez </a:t>
            </a:r>
            <a:r>
              <a:rPr lang="fr-FR" dirty="0"/>
              <a:t>une </a:t>
            </a:r>
            <a:r>
              <a:rPr lang="fr-FR" b="1" dirty="0"/>
              <a:t>enquête de satisfaction </a:t>
            </a:r>
            <a:r>
              <a:rPr lang="fr-FR" dirty="0"/>
              <a:t>qu'une agence de voyages remet à ses clients à leur retour de séjour. Cette agence de voyage implantée dans une petite ville de Province couvre les divers marchés du voyage : elle a donc une clientèle affaire, une clientèle groupe (les clubs de sport par exemple) et une clientèle privée. Vous décrirez donc d’abord les différentes catégories de clientèle. Vous choisirez ensuite comment évaluer la satisfaction de chaque catégorie de clients et comment vous comptez vous y prendre. Vous rédigerez le questionnaire à poser. Vous justifierez vos choix de modalités et vos choix de questions afin que cette agence fidélise ses clients et accroisse son chiffre d'affaires.</a:t>
            </a:r>
          </a:p>
          <a:p>
            <a:pPr>
              <a:buNone/>
            </a:pP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Business </a:t>
            </a:r>
            <a:r>
              <a:rPr lang="fr-FR" dirty="0" err="1" smtClean="0"/>
              <a:t>Process</a:t>
            </a:r>
            <a:r>
              <a:rPr lang="fr-FR" dirty="0" smtClean="0"/>
              <a:t> exam</a:t>
            </a:r>
            <a:endParaRPr lang="fr-FR" dirty="0"/>
          </a:p>
        </p:txBody>
      </p:sp>
      <p:sp>
        <p:nvSpPr>
          <p:cNvPr id="5" name="Espace réservé du texte 4"/>
          <p:cNvSpPr>
            <a:spLocks noGrp="1"/>
          </p:cNvSpPr>
          <p:nvPr>
            <p:ph type="body" idx="1"/>
          </p:nvPr>
        </p:nvSpPr>
        <p:spPr/>
        <p:txBody>
          <a:bodyPr/>
          <a:lstStyle/>
          <a:p>
            <a:r>
              <a:rPr lang="fr-FR" dirty="0" smtClean="0"/>
              <a:t>training for the exam</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MCQ1</a:t>
            </a:r>
            <a:endParaRPr lang="fr-FR" dirty="0"/>
          </a:p>
        </p:txBody>
      </p:sp>
      <p:sp>
        <p:nvSpPr>
          <p:cNvPr id="5" name="Espace réservé du contenu 4"/>
          <p:cNvSpPr>
            <a:spLocks noGrp="1"/>
          </p:cNvSpPr>
          <p:nvPr>
            <p:ph idx="1"/>
          </p:nvPr>
        </p:nvSpPr>
        <p:spPr>
          <a:xfrm>
            <a:off x="457200" y="1268760"/>
            <a:ext cx="8229600" cy="5256584"/>
          </a:xfrm>
        </p:spPr>
        <p:txBody>
          <a:bodyPr>
            <a:normAutofit fontScale="77500" lnSpcReduction="20000"/>
          </a:bodyPr>
          <a:lstStyle/>
          <a:p>
            <a:pPr marL="514350" indent="-514350">
              <a:buFont typeface="+mj-lt"/>
              <a:buAutoNum type="arabicPeriod"/>
            </a:pPr>
            <a:r>
              <a:rPr lang="en-US" dirty="0" smtClean="0"/>
              <a:t>A </a:t>
            </a:r>
            <a:r>
              <a:rPr lang="en-US" dirty="0"/>
              <a:t>process is </a:t>
            </a:r>
            <a:endParaRPr lang="fr-FR" dirty="0"/>
          </a:p>
          <a:p>
            <a:pPr marL="971550" lvl="1" indent="-514350">
              <a:buFont typeface="+mj-lt"/>
              <a:buAutoNum type="arabicPeriod"/>
            </a:pPr>
            <a:r>
              <a:rPr lang="en-US" dirty="0"/>
              <a:t>A list of tasks to be achieved by an employee. </a:t>
            </a:r>
            <a:endParaRPr lang="fr-FR" dirty="0"/>
          </a:p>
          <a:p>
            <a:pPr marL="971550" lvl="1" indent="-514350">
              <a:buFont typeface="+mj-lt"/>
              <a:buAutoNum type="arabicPeriod"/>
            </a:pPr>
            <a:r>
              <a:rPr lang="en-US" dirty="0"/>
              <a:t>jobs description of the company. </a:t>
            </a:r>
            <a:endParaRPr lang="fr-FR" dirty="0"/>
          </a:p>
          <a:p>
            <a:pPr marL="971550" lvl="1" indent="-514350">
              <a:buFont typeface="+mj-lt"/>
              <a:buAutoNum type="arabicPeriod"/>
            </a:pPr>
            <a:r>
              <a:rPr lang="en-US" dirty="0"/>
              <a:t>a transformation of inputs into output items with added value. </a:t>
            </a:r>
            <a:endParaRPr lang="fr-FR" dirty="0"/>
          </a:p>
          <a:p>
            <a:pPr marL="514350" indent="-514350">
              <a:buFont typeface="+mj-lt"/>
              <a:buAutoNum type="arabicPeriod"/>
            </a:pPr>
            <a:r>
              <a:rPr lang="en-US" dirty="0" smtClean="0"/>
              <a:t>The </a:t>
            </a:r>
            <a:r>
              <a:rPr lang="en-US" dirty="0"/>
              <a:t>process owner is responsible for</a:t>
            </a:r>
            <a:endParaRPr lang="fr-FR" dirty="0"/>
          </a:p>
          <a:p>
            <a:pPr marL="914400" lvl="1" indent="-514350">
              <a:buFont typeface="+mj-lt"/>
              <a:buAutoNum type="arabicPeriod"/>
            </a:pPr>
            <a:r>
              <a:rPr lang="en-US" dirty="0" smtClean="0"/>
              <a:t>the </a:t>
            </a:r>
            <a:r>
              <a:rPr lang="en-US" dirty="0"/>
              <a:t>Employee Satisfaction Process </a:t>
            </a:r>
            <a:endParaRPr lang="fr-FR" dirty="0"/>
          </a:p>
          <a:p>
            <a:pPr marL="914400" lvl="1" indent="-514350">
              <a:buFont typeface="+mj-lt"/>
              <a:buAutoNum type="arabicPeriod"/>
            </a:pPr>
            <a:r>
              <a:rPr lang="en-US" dirty="0" smtClean="0"/>
              <a:t>the </a:t>
            </a:r>
            <a:r>
              <a:rPr lang="en-US" dirty="0"/>
              <a:t>definition of customer profiles </a:t>
            </a:r>
            <a:endParaRPr lang="fr-FR" dirty="0"/>
          </a:p>
          <a:p>
            <a:pPr marL="914400" lvl="1" indent="-514350">
              <a:buFont typeface="+mj-lt"/>
              <a:buAutoNum type="arabicPeriod"/>
            </a:pPr>
            <a:r>
              <a:rPr lang="en-US" dirty="0" smtClean="0"/>
              <a:t>the </a:t>
            </a:r>
            <a:r>
              <a:rPr lang="en-US" dirty="0"/>
              <a:t>process performance </a:t>
            </a:r>
            <a:endParaRPr lang="fr-FR" dirty="0"/>
          </a:p>
          <a:p>
            <a:pPr marL="514350" indent="-514350">
              <a:buFont typeface="+mj-lt"/>
              <a:buAutoNum type="arabicPeriod"/>
            </a:pPr>
            <a:r>
              <a:rPr lang="en-US" dirty="0" smtClean="0"/>
              <a:t>In </a:t>
            </a:r>
            <a:r>
              <a:rPr lang="en-US" dirty="0"/>
              <a:t>a company, you can always gather activities in</a:t>
            </a:r>
            <a:endParaRPr lang="fr-FR" dirty="0"/>
          </a:p>
          <a:p>
            <a:pPr marL="971550" lvl="1" indent="-514350">
              <a:buFont typeface="+mj-lt"/>
              <a:buAutoNum type="arabicPeriod"/>
            </a:pPr>
            <a:r>
              <a:rPr lang="en-US" dirty="0" smtClean="0"/>
              <a:t>support </a:t>
            </a:r>
            <a:r>
              <a:rPr lang="en-US" dirty="0"/>
              <a:t>processes, operational processes, management processes </a:t>
            </a:r>
            <a:endParaRPr lang="fr-FR" dirty="0"/>
          </a:p>
          <a:p>
            <a:pPr marL="971550" lvl="1" indent="-514350">
              <a:buFont typeface="+mj-lt"/>
              <a:buAutoNum type="arabicPeriod"/>
            </a:pPr>
            <a:r>
              <a:rPr lang="en-US" dirty="0" smtClean="0"/>
              <a:t>internal </a:t>
            </a:r>
            <a:r>
              <a:rPr lang="en-US" dirty="0"/>
              <a:t>processes, external processes, computerized processes </a:t>
            </a:r>
            <a:endParaRPr lang="fr-FR" dirty="0"/>
          </a:p>
          <a:p>
            <a:pPr marL="971550" lvl="1" indent="-514350">
              <a:buFont typeface="+mj-lt"/>
              <a:buAutoNum type="arabicPeriod"/>
            </a:pPr>
            <a:r>
              <a:rPr lang="en-US" dirty="0" smtClean="0"/>
              <a:t>business </a:t>
            </a:r>
            <a:r>
              <a:rPr lang="en-US" dirty="0"/>
              <a:t>unit, production processes, outsourced processes </a:t>
            </a:r>
            <a:endParaRPr lang="fr-FR" dirty="0"/>
          </a:p>
          <a:p>
            <a:pPr marL="514350" indent="-514350">
              <a:buFont typeface="+mj-lt"/>
              <a:buAutoNum type="arabicPeriod"/>
            </a:pP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smtClean="0"/>
              <a:t>MCQ2</a:t>
            </a:r>
            <a:endParaRPr lang="fr-FR" dirty="0"/>
          </a:p>
        </p:txBody>
      </p:sp>
      <p:sp>
        <p:nvSpPr>
          <p:cNvPr id="3" name="Espace réservé du contenu 2"/>
          <p:cNvSpPr>
            <a:spLocks noGrp="1"/>
          </p:cNvSpPr>
          <p:nvPr>
            <p:ph idx="1"/>
          </p:nvPr>
        </p:nvSpPr>
        <p:spPr>
          <a:xfrm>
            <a:off x="457200" y="1196752"/>
            <a:ext cx="8229600" cy="4929411"/>
          </a:xfrm>
        </p:spPr>
        <p:txBody>
          <a:bodyPr>
            <a:normAutofit fontScale="77500" lnSpcReduction="20000"/>
          </a:bodyPr>
          <a:lstStyle/>
          <a:p>
            <a:pPr marL="514350" indent="-514350">
              <a:buFont typeface="+mj-lt"/>
              <a:buAutoNum type="arabicPeriod" startAt="4"/>
            </a:pPr>
            <a:r>
              <a:rPr lang="en-US" dirty="0"/>
              <a:t>F</a:t>
            </a:r>
            <a:r>
              <a:rPr lang="en-US" dirty="0" smtClean="0"/>
              <a:t>ishbone </a:t>
            </a:r>
            <a:r>
              <a:rPr lang="en-US" dirty="0"/>
              <a:t>diagram was created to classify : </a:t>
            </a:r>
            <a:endParaRPr lang="fr-FR" dirty="0"/>
          </a:p>
          <a:p>
            <a:pPr marL="971550" lvl="1" indent="-514350">
              <a:buFont typeface="+mj-lt"/>
              <a:buAutoNum type="arabicPeriod"/>
            </a:pPr>
            <a:r>
              <a:rPr lang="en-US" dirty="0" smtClean="0"/>
              <a:t>The </a:t>
            </a:r>
            <a:r>
              <a:rPr lang="en-US" dirty="0"/>
              <a:t>required resources to certify a process </a:t>
            </a:r>
            <a:endParaRPr lang="fr-FR" dirty="0"/>
          </a:p>
          <a:p>
            <a:pPr marL="971550" lvl="1" indent="-514350">
              <a:buFont typeface="+mj-lt"/>
              <a:buAutoNum type="arabicPeriod"/>
            </a:pPr>
            <a:r>
              <a:rPr lang="en-US" dirty="0" smtClean="0"/>
              <a:t>The </a:t>
            </a:r>
            <a:r>
              <a:rPr lang="en-US" dirty="0"/>
              <a:t>costs of the process</a:t>
            </a:r>
            <a:endParaRPr lang="fr-FR" dirty="0"/>
          </a:p>
          <a:p>
            <a:pPr marL="971550" lvl="1" indent="-514350">
              <a:buFont typeface="+mj-lt"/>
              <a:buAutoNum type="arabicPeriod"/>
            </a:pPr>
            <a:r>
              <a:rPr lang="en-US" dirty="0" smtClean="0"/>
              <a:t>The causes </a:t>
            </a:r>
            <a:r>
              <a:rPr lang="en-US" dirty="0"/>
              <a:t>of failure in the process </a:t>
            </a:r>
          </a:p>
          <a:p>
            <a:pPr marL="514350" indent="-514350">
              <a:buFont typeface="+mj-lt"/>
              <a:buAutoNum type="arabicPeriod" startAt="4"/>
            </a:pPr>
            <a:r>
              <a:rPr lang="en-US" dirty="0"/>
              <a:t>A customer satisfaction survey is aimed </a:t>
            </a:r>
            <a:endParaRPr lang="fr-FR" dirty="0"/>
          </a:p>
          <a:p>
            <a:pPr marL="971550" lvl="1" indent="-514350">
              <a:buFont typeface="+mj-lt"/>
              <a:buAutoNum type="arabicPeriod"/>
            </a:pPr>
            <a:r>
              <a:rPr lang="en-US" dirty="0" smtClean="0"/>
              <a:t>to </a:t>
            </a:r>
            <a:r>
              <a:rPr lang="en-US" dirty="0"/>
              <a:t>record customers’ point of view on the company and its products/services </a:t>
            </a:r>
            <a:endParaRPr lang="fr-FR" dirty="0"/>
          </a:p>
          <a:p>
            <a:pPr marL="971550" lvl="1" indent="-514350">
              <a:buFont typeface="+mj-lt"/>
              <a:buAutoNum type="arabicPeriod"/>
            </a:pPr>
            <a:r>
              <a:rPr lang="en-US" dirty="0" smtClean="0"/>
              <a:t>to </a:t>
            </a:r>
            <a:r>
              <a:rPr lang="en-US" dirty="0"/>
              <a:t>find who should improve one’s process</a:t>
            </a:r>
            <a:endParaRPr lang="fr-FR" dirty="0"/>
          </a:p>
          <a:p>
            <a:pPr marL="971550" lvl="1" indent="-514350">
              <a:buFont typeface="+mj-lt"/>
              <a:buAutoNum type="arabicPeriod"/>
            </a:pPr>
            <a:r>
              <a:rPr lang="en-US" dirty="0" smtClean="0"/>
              <a:t>to </a:t>
            </a:r>
            <a:r>
              <a:rPr lang="en-US" dirty="0"/>
              <a:t>prepare an advertising campaign </a:t>
            </a:r>
            <a:endParaRPr lang="fr-FR" dirty="0"/>
          </a:p>
          <a:p>
            <a:pPr marL="514350" indent="-514350">
              <a:buFont typeface="+mj-lt"/>
              <a:buAutoNum type="arabicPeriod" startAt="4"/>
            </a:pPr>
            <a:r>
              <a:rPr lang="en-US" dirty="0"/>
              <a:t>In a turtle diagram on the whole business of a company, the column requirements (or demands) at left means:</a:t>
            </a:r>
            <a:endParaRPr lang="fr-FR" dirty="0"/>
          </a:p>
          <a:p>
            <a:pPr marL="971550" lvl="1" indent="-514350">
              <a:buFont typeface="+mj-lt"/>
              <a:buAutoNum type="arabicPeriod"/>
            </a:pPr>
            <a:r>
              <a:rPr lang="en-US" dirty="0" smtClean="0"/>
              <a:t>the </a:t>
            </a:r>
            <a:r>
              <a:rPr lang="en-US" dirty="0"/>
              <a:t>customer requirements </a:t>
            </a:r>
            <a:endParaRPr lang="fr-FR" dirty="0"/>
          </a:p>
          <a:p>
            <a:pPr marL="971550" lvl="1" indent="-514350">
              <a:buFont typeface="+mj-lt"/>
              <a:buAutoNum type="arabicPeriod"/>
            </a:pPr>
            <a:r>
              <a:rPr lang="en-US" dirty="0" smtClean="0"/>
              <a:t>the </a:t>
            </a:r>
            <a:r>
              <a:rPr lang="en-US" dirty="0"/>
              <a:t>suppliers requirements to the company </a:t>
            </a:r>
            <a:endParaRPr lang="fr-FR" dirty="0"/>
          </a:p>
          <a:p>
            <a:pPr marL="971550" lvl="1" indent="-514350">
              <a:buFont typeface="+mj-lt"/>
              <a:buAutoNum type="arabicPeriod"/>
            </a:pPr>
            <a:r>
              <a:rPr lang="en-US" dirty="0" smtClean="0"/>
              <a:t>the </a:t>
            </a:r>
            <a:r>
              <a:rPr lang="en-US" dirty="0"/>
              <a:t>company requirements to its suppliers</a:t>
            </a:r>
            <a:endParaRPr lang="fr-FR"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MCQ3</a:t>
            </a:r>
            <a:endParaRPr lang="fr-FR" dirty="0"/>
          </a:p>
        </p:txBody>
      </p:sp>
      <p:sp>
        <p:nvSpPr>
          <p:cNvPr id="3" name="Espace réservé du contenu 2"/>
          <p:cNvSpPr>
            <a:spLocks noGrp="1"/>
          </p:cNvSpPr>
          <p:nvPr>
            <p:ph idx="1"/>
          </p:nvPr>
        </p:nvSpPr>
        <p:spPr>
          <a:xfrm>
            <a:off x="457200" y="1600200"/>
            <a:ext cx="8229600" cy="4853136"/>
          </a:xfrm>
        </p:spPr>
        <p:txBody>
          <a:bodyPr>
            <a:normAutofit fontScale="85000" lnSpcReduction="20000"/>
          </a:bodyPr>
          <a:lstStyle/>
          <a:p>
            <a:pPr marL="514350" indent="-514350">
              <a:buFont typeface="+mj-lt"/>
              <a:buAutoNum type="arabicPeriod" startAt="7"/>
            </a:pPr>
            <a:r>
              <a:rPr lang="en-US" dirty="0"/>
              <a:t>Continuous improvement process is useful </a:t>
            </a:r>
            <a:endParaRPr lang="fr-FR" dirty="0"/>
          </a:p>
          <a:p>
            <a:pPr marL="1054100" lvl="1" indent="-514350">
              <a:buFont typeface="+mj-lt"/>
              <a:buAutoNum type="arabicPeriod"/>
            </a:pPr>
            <a:r>
              <a:rPr lang="en-US" dirty="0" smtClean="0"/>
              <a:t>to </a:t>
            </a:r>
            <a:r>
              <a:rPr lang="en-US" dirty="0"/>
              <a:t>keep up customers' satisfaction despite change of needs </a:t>
            </a:r>
            <a:endParaRPr lang="fr-FR" dirty="0"/>
          </a:p>
          <a:p>
            <a:pPr marL="971550" lvl="1" indent="-514350">
              <a:buFont typeface="+mj-lt"/>
              <a:buAutoNum type="arabicPeriod"/>
            </a:pPr>
            <a:r>
              <a:rPr lang="en-US" dirty="0" smtClean="0"/>
              <a:t>to </a:t>
            </a:r>
            <a:r>
              <a:rPr lang="en-US" dirty="0"/>
              <a:t>automate the process </a:t>
            </a:r>
            <a:endParaRPr lang="fr-FR" dirty="0"/>
          </a:p>
          <a:p>
            <a:pPr marL="971550" lvl="1" indent="-514350">
              <a:buFont typeface="+mj-lt"/>
              <a:buAutoNum type="arabicPeriod"/>
            </a:pPr>
            <a:r>
              <a:rPr lang="en-US" dirty="0" smtClean="0"/>
              <a:t>to </a:t>
            </a:r>
            <a:r>
              <a:rPr lang="en-US" dirty="0"/>
              <a:t>outsource the process </a:t>
            </a:r>
            <a:endParaRPr lang="fr-FR" dirty="0"/>
          </a:p>
          <a:p>
            <a:pPr marL="514350" indent="-514350">
              <a:buFont typeface="+mj-lt"/>
              <a:buAutoNum type="arabicPeriod" startAt="7"/>
            </a:pPr>
            <a:r>
              <a:rPr lang="en-US" dirty="0"/>
              <a:t>In a process, a procedure describes </a:t>
            </a:r>
            <a:endParaRPr lang="fr-FR" dirty="0"/>
          </a:p>
          <a:p>
            <a:pPr marL="971550" lvl="1" indent="-514350">
              <a:buFont typeface="+mj-lt"/>
              <a:buAutoNum type="arabicPeriod"/>
            </a:pPr>
            <a:r>
              <a:rPr lang="en-US" dirty="0" smtClean="0"/>
              <a:t>the </a:t>
            </a:r>
            <a:r>
              <a:rPr lang="en-US" dirty="0"/>
              <a:t>tasks to be followed by an employee and how. </a:t>
            </a:r>
            <a:endParaRPr lang="fr-FR" dirty="0"/>
          </a:p>
          <a:p>
            <a:pPr marL="971550" lvl="1" indent="-514350">
              <a:buFont typeface="+mj-lt"/>
              <a:buAutoNum type="arabicPeriod"/>
            </a:pPr>
            <a:r>
              <a:rPr lang="en-US" dirty="0" smtClean="0"/>
              <a:t>the </a:t>
            </a:r>
            <a:r>
              <a:rPr lang="en-US" dirty="0"/>
              <a:t>ways to communicate with employees. </a:t>
            </a:r>
            <a:endParaRPr lang="fr-FR" dirty="0"/>
          </a:p>
          <a:p>
            <a:pPr marL="971550" lvl="1" indent="-514350">
              <a:buFont typeface="+mj-lt"/>
              <a:buAutoNum type="arabicPeriod"/>
            </a:pPr>
            <a:r>
              <a:rPr lang="en-US" dirty="0" smtClean="0"/>
              <a:t>the </a:t>
            </a:r>
            <a:r>
              <a:rPr lang="en-US" dirty="0"/>
              <a:t>employees’ habits at work</a:t>
            </a:r>
            <a:r>
              <a:rPr lang="en-US" dirty="0" smtClean="0"/>
              <a:t>.</a:t>
            </a:r>
          </a:p>
          <a:p>
            <a:pPr marL="514350" indent="-514350">
              <a:buFont typeface="+mj-lt"/>
              <a:buAutoNum type="arabicPeriod" startAt="7"/>
            </a:pPr>
            <a:r>
              <a:rPr lang="en-US" dirty="0" smtClean="0"/>
              <a:t>A </a:t>
            </a:r>
            <a:r>
              <a:rPr lang="en-US" dirty="0"/>
              <a:t>dashboard displays </a:t>
            </a:r>
            <a:endParaRPr lang="fr-FR" dirty="0"/>
          </a:p>
          <a:p>
            <a:pPr marL="971550" lvl="1" indent="-514350">
              <a:buFont typeface="+mj-lt"/>
              <a:buAutoNum type="arabicPeriod"/>
            </a:pPr>
            <a:r>
              <a:rPr lang="en-US" dirty="0" smtClean="0"/>
              <a:t>All </a:t>
            </a:r>
            <a:r>
              <a:rPr lang="en-US" dirty="0"/>
              <a:t>the process diagrams </a:t>
            </a:r>
            <a:endParaRPr lang="fr-FR" dirty="0"/>
          </a:p>
          <a:p>
            <a:pPr marL="971550" lvl="1" indent="-514350">
              <a:buFont typeface="+mj-lt"/>
              <a:buAutoNum type="arabicPeriod"/>
            </a:pPr>
            <a:r>
              <a:rPr lang="en-US" dirty="0" smtClean="0"/>
              <a:t>The </a:t>
            </a:r>
            <a:r>
              <a:rPr lang="en-US" dirty="0"/>
              <a:t>responsibilities of actors in the processes </a:t>
            </a:r>
            <a:endParaRPr lang="fr-FR" dirty="0"/>
          </a:p>
          <a:p>
            <a:pPr marL="971550" lvl="1" indent="-514350">
              <a:buFont typeface="+mj-lt"/>
              <a:buAutoNum type="arabicPeriod"/>
            </a:pPr>
            <a:r>
              <a:rPr lang="en-US" dirty="0" smtClean="0"/>
              <a:t>The </a:t>
            </a:r>
            <a:r>
              <a:rPr lang="en-US" dirty="0"/>
              <a:t>levels of the used indicators</a:t>
            </a:r>
            <a:endParaRPr lang="en-US" dirty="0" smtClean="0"/>
          </a:p>
          <a:p>
            <a:pPr marL="514350" indent="-514350">
              <a:buFont typeface="+mj-lt"/>
              <a:buAutoNum type="arabicPeriod" startAt="7"/>
            </a:pPr>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50106"/>
          </a:xfrm>
        </p:spPr>
        <p:txBody>
          <a:bodyPr/>
          <a:lstStyle/>
          <a:p>
            <a:r>
              <a:rPr lang="fr-FR" dirty="0" err="1" smtClean="0"/>
              <a:t>Exercise</a:t>
            </a:r>
            <a:r>
              <a:rPr lang="fr-FR" dirty="0" smtClean="0"/>
              <a:t> 1</a:t>
            </a:r>
            <a:endParaRPr lang="fr-FR" dirty="0"/>
          </a:p>
        </p:txBody>
      </p:sp>
      <p:sp>
        <p:nvSpPr>
          <p:cNvPr id="3" name="Espace réservé du contenu 2"/>
          <p:cNvSpPr>
            <a:spLocks noGrp="1"/>
          </p:cNvSpPr>
          <p:nvPr>
            <p:ph idx="1"/>
          </p:nvPr>
        </p:nvSpPr>
        <p:spPr>
          <a:xfrm>
            <a:off x="457200" y="1124744"/>
            <a:ext cx="8229600" cy="5001419"/>
          </a:xfrm>
        </p:spPr>
        <p:txBody>
          <a:bodyPr>
            <a:normAutofit fontScale="85000" lnSpcReduction="10000"/>
          </a:bodyPr>
          <a:lstStyle/>
          <a:p>
            <a:pPr>
              <a:buNone/>
            </a:pPr>
            <a:r>
              <a:rPr lang="fr-FR" b="1" dirty="0" err="1"/>
              <a:t>Exercise</a:t>
            </a:r>
            <a:r>
              <a:rPr lang="fr-FR" b="1" dirty="0"/>
              <a:t> 2 / 20: </a:t>
            </a:r>
            <a:endParaRPr lang="fr-FR" dirty="0"/>
          </a:p>
          <a:p>
            <a:pPr marL="0" indent="0" algn="just">
              <a:buNone/>
            </a:pPr>
            <a:r>
              <a:rPr lang="fr-FR" dirty="0"/>
              <a:t>Set up a </a:t>
            </a:r>
            <a:r>
              <a:rPr lang="fr-FR" dirty="0" err="1"/>
              <a:t>flowchart</a:t>
            </a:r>
            <a:r>
              <a:rPr lang="fr-FR" dirty="0"/>
              <a:t> </a:t>
            </a:r>
            <a:r>
              <a:rPr lang="fr-FR" dirty="0" err="1"/>
              <a:t>representing</a:t>
            </a:r>
            <a:r>
              <a:rPr lang="fr-FR" dirty="0"/>
              <a:t> the marketing of software. This </a:t>
            </a:r>
            <a:r>
              <a:rPr lang="fr-FR" dirty="0" err="1"/>
              <a:t>commercialization</a:t>
            </a:r>
            <a:r>
              <a:rPr lang="fr-FR" dirty="0"/>
              <a:t> </a:t>
            </a:r>
            <a:r>
              <a:rPr lang="fr-FR" dirty="0" err="1"/>
              <a:t>starts</a:t>
            </a:r>
            <a:r>
              <a:rPr lang="fr-FR" dirty="0"/>
              <a:t> </a:t>
            </a:r>
            <a:r>
              <a:rPr lang="fr-FR" dirty="0" err="1"/>
              <a:t>with</a:t>
            </a:r>
            <a:r>
              <a:rPr lang="fr-FR" dirty="0"/>
              <a:t> the </a:t>
            </a:r>
            <a:r>
              <a:rPr lang="fr-FR" dirty="0" err="1"/>
              <a:t>preparation</a:t>
            </a:r>
            <a:r>
              <a:rPr lang="fr-FR" dirty="0"/>
              <a:t> of the </a:t>
            </a:r>
            <a:r>
              <a:rPr lang="fr-FR" dirty="0" err="1"/>
              <a:t>proposal</a:t>
            </a:r>
            <a:r>
              <a:rPr lang="fr-FR" dirty="0"/>
              <a:t> and </a:t>
            </a:r>
            <a:r>
              <a:rPr lang="fr-FR" dirty="0" err="1"/>
              <a:t>ends</a:t>
            </a:r>
            <a:r>
              <a:rPr lang="fr-FR" dirty="0"/>
              <a:t> </a:t>
            </a:r>
            <a:r>
              <a:rPr lang="fr-FR" dirty="0" err="1"/>
              <a:t>when</a:t>
            </a:r>
            <a:r>
              <a:rPr lang="fr-FR" dirty="0"/>
              <a:t> the </a:t>
            </a:r>
            <a:r>
              <a:rPr lang="fr-FR" dirty="0" err="1"/>
              <a:t>contract</a:t>
            </a:r>
            <a:r>
              <a:rPr lang="fr-FR" dirty="0"/>
              <a:t> </a:t>
            </a:r>
            <a:r>
              <a:rPr lang="fr-FR" dirty="0" err="1"/>
              <a:t>is</a:t>
            </a:r>
            <a:r>
              <a:rPr lang="fr-FR" dirty="0"/>
              <a:t> </a:t>
            </a:r>
            <a:r>
              <a:rPr lang="fr-FR" dirty="0" err="1"/>
              <a:t>signed</a:t>
            </a:r>
            <a:r>
              <a:rPr lang="fr-FR" dirty="0"/>
              <a:t> by the client. The software </a:t>
            </a:r>
            <a:r>
              <a:rPr lang="fr-FR" dirty="0" err="1"/>
              <a:t>is</a:t>
            </a:r>
            <a:r>
              <a:rPr lang="fr-FR" dirty="0"/>
              <a:t> </a:t>
            </a:r>
            <a:r>
              <a:rPr lang="fr-FR" dirty="0" err="1"/>
              <a:t>rather</a:t>
            </a:r>
            <a:r>
              <a:rPr lang="fr-FR" dirty="0"/>
              <a:t> a solution </a:t>
            </a:r>
            <a:r>
              <a:rPr lang="fr-FR" dirty="0" err="1"/>
              <a:t>which</a:t>
            </a:r>
            <a:r>
              <a:rPr lang="fr-FR" dirty="0"/>
              <a:t> </a:t>
            </a:r>
            <a:r>
              <a:rPr lang="fr-FR" dirty="0" err="1"/>
              <a:t>includes</a:t>
            </a:r>
            <a:r>
              <a:rPr lang="fr-FR" dirty="0"/>
              <a:t> the set up of an Enterprise Resource Planning (ERP) and </a:t>
            </a:r>
            <a:r>
              <a:rPr lang="fr-FR" dirty="0" err="1"/>
              <a:t>its</a:t>
            </a:r>
            <a:r>
              <a:rPr lang="fr-FR" dirty="0"/>
              <a:t> use (assistance and upgrade). This software </a:t>
            </a:r>
            <a:r>
              <a:rPr lang="fr-FR" dirty="0" err="1"/>
              <a:t>is</a:t>
            </a:r>
            <a:r>
              <a:rPr lang="fr-FR" dirty="0"/>
              <a:t> </a:t>
            </a:r>
            <a:r>
              <a:rPr lang="fr-FR" dirty="0" err="1"/>
              <a:t>designed</a:t>
            </a:r>
            <a:r>
              <a:rPr lang="fr-FR" dirty="0"/>
              <a:t> to automate the major business </a:t>
            </a:r>
            <a:r>
              <a:rPr lang="fr-FR" dirty="0" err="1"/>
              <a:t>functions</a:t>
            </a:r>
            <a:r>
              <a:rPr lang="fr-FR" dirty="0"/>
              <a:t> (</a:t>
            </a:r>
            <a:r>
              <a:rPr lang="fr-FR" dirty="0" err="1"/>
              <a:t>purchasing</a:t>
            </a:r>
            <a:r>
              <a:rPr lang="fr-FR" dirty="0"/>
              <a:t>, production, </a:t>
            </a:r>
            <a:r>
              <a:rPr lang="fr-FR" dirty="0" err="1"/>
              <a:t>customer</a:t>
            </a:r>
            <a:r>
              <a:rPr lang="fr-FR" dirty="0"/>
              <a:t> relations, </a:t>
            </a:r>
            <a:r>
              <a:rPr lang="fr-FR" dirty="0" err="1"/>
              <a:t>accountancy</a:t>
            </a:r>
            <a:r>
              <a:rPr lang="fr-FR" dirty="0"/>
              <a:t>). This job </a:t>
            </a:r>
            <a:r>
              <a:rPr lang="fr-FR" dirty="0" err="1"/>
              <a:t>is</a:t>
            </a:r>
            <a:r>
              <a:rPr lang="fr-FR" dirty="0"/>
              <a:t> </a:t>
            </a:r>
            <a:r>
              <a:rPr lang="fr-FR" dirty="0" err="1"/>
              <a:t>handed</a:t>
            </a:r>
            <a:r>
              <a:rPr lang="fr-FR" dirty="0"/>
              <a:t> to the CIO, </a:t>
            </a:r>
            <a:r>
              <a:rPr lang="fr-FR" dirty="0" err="1"/>
              <a:t>your</a:t>
            </a:r>
            <a:r>
              <a:rPr lang="fr-FR" dirty="0"/>
              <a:t> future </a:t>
            </a:r>
            <a:r>
              <a:rPr lang="fr-FR" dirty="0" err="1"/>
              <a:t>customer</a:t>
            </a:r>
            <a:r>
              <a:rPr lang="fr-FR" dirty="0"/>
              <a:t>. It </a:t>
            </a:r>
            <a:r>
              <a:rPr lang="fr-FR" dirty="0" err="1"/>
              <a:t>includes</a:t>
            </a:r>
            <a:r>
              <a:rPr lang="fr-FR" dirty="0"/>
              <a:t> </a:t>
            </a:r>
            <a:r>
              <a:rPr lang="fr-FR" dirty="0" err="1"/>
              <a:t>several</a:t>
            </a:r>
            <a:r>
              <a:rPr lang="fr-FR" dirty="0"/>
              <a:t> aspects (hardware, software, </a:t>
            </a:r>
            <a:r>
              <a:rPr lang="fr-FR" dirty="0" err="1"/>
              <a:t>delivery</a:t>
            </a:r>
            <a:r>
              <a:rPr lang="fr-FR" dirty="0"/>
              <a:t> dates, </a:t>
            </a:r>
            <a:r>
              <a:rPr lang="fr-FR" dirty="0" err="1"/>
              <a:t>costs</a:t>
            </a:r>
            <a:r>
              <a:rPr lang="fr-FR" dirty="0"/>
              <a:t>, </a:t>
            </a:r>
            <a:r>
              <a:rPr lang="fr-FR" dirty="0" err="1"/>
              <a:t>legal</a:t>
            </a:r>
            <a:r>
              <a:rPr lang="fr-FR" dirty="0"/>
              <a:t> clauses, training, etc. ..).</a:t>
            </a:r>
          </a:p>
          <a:p>
            <a:pPr>
              <a:buNone/>
            </a:pP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78098"/>
          </a:xfrm>
        </p:spPr>
        <p:txBody>
          <a:bodyPr/>
          <a:lstStyle/>
          <a:p>
            <a:r>
              <a:rPr lang="fr-FR" dirty="0" err="1" smtClean="0"/>
              <a:t>Exercise</a:t>
            </a:r>
            <a:r>
              <a:rPr lang="fr-FR" dirty="0" smtClean="0"/>
              <a:t> 2</a:t>
            </a:r>
            <a:endParaRPr lang="fr-FR" dirty="0"/>
          </a:p>
        </p:txBody>
      </p:sp>
      <p:sp>
        <p:nvSpPr>
          <p:cNvPr id="3" name="Espace réservé du contenu 2"/>
          <p:cNvSpPr>
            <a:spLocks noGrp="1"/>
          </p:cNvSpPr>
          <p:nvPr>
            <p:ph idx="1"/>
          </p:nvPr>
        </p:nvSpPr>
        <p:spPr/>
        <p:txBody>
          <a:bodyPr>
            <a:normAutofit fontScale="92500" lnSpcReduction="10000"/>
          </a:bodyPr>
          <a:lstStyle/>
          <a:p>
            <a:pPr>
              <a:buNone/>
            </a:pPr>
            <a:r>
              <a:rPr lang="fr-FR" b="1" dirty="0" smtClean="0"/>
              <a:t>/10</a:t>
            </a:r>
          </a:p>
          <a:p>
            <a:pPr marL="0" indent="0">
              <a:buNone/>
            </a:pPr>
            <a:r>
              <a:rPr lang="fr-FR" dirty="0" smtClean="0"/>
              <a:t>You </a:t>
            </a:r>
            <a:r>
              <a:rPr lang="fr-FR" dirty="0" err="1"/>
              <a:t>submit</a:t>
            </a:r>
            <a:r>
              <a:rPr lang="fr-FR" dirty="0"/>
              <a:t> to the </a:t>
            </a:r>
            <a:r>
              <a:rPr lang="fr-FR" dirty="0" err="1"/>
              <a:t>Director</a:t>
            </a:r>
            <a:r>
              <a:rPr lang="fr-FR" dirty="0"/>
              <a:t> of a </a:t>
            </a:r>
            <a:r>
              <a:rPr lang="fr-FR" dirty="0" err="1"/>
              <a:t>company</a:t>
            </a:r>
            <a:r>
              <a:rPr lang="fr-FR" dirty="0"/>
              <a:t> an audit of the </a:t>
            </a:r>
            <a:r>
              <a:rPr lang="fr-FR" dirty="0" err="1"/>
              <a:t>customer</a:t>
            </a:r>
            <a:r>
              <a:rPr lang="fr-FR" dirty="0"/>
              <a:t> </a:t>
            </a:r>
            <a:r>
              <a:rPr lang="fr-FR" dirty="0" err="1"/>
              <a:t>relationship</a:t>
            </a:r>
            <a:r>
              <a:rPr lang="fr-FR" dirty="0"/>
              <a:t> management (CRM). The CEO </a:t>
            </a:r>
            <a:r>
              <a:rPr lang="fr-FR" dirty="0" err="1"/>
              <a:t>understood</a:t>
            </a:r>
            <a:r>
              <a:rPr lang="fr-FR" dirty="0"/>
              <a:t> </a:t>
            </a:r>
            <a:r>
              <a:rPr lang="fr-FR" dirty="0" err="1"/>
              <a:t>clearly</a:t>
            </a:r>
            <a:r>
              <a:rPr lang="fr-FR" dirty="0"/>
              <a:t> the </a:t>
            </a:r>
            <a:r>
              <a:rPr lang="fr-FR" dirty="0" err="1"/>
              <a:t>various</a:t>
            </a:r>
            <a:r>
              <a:rPr lang="fr-FR" dirty="0"/>
              <a:t> stage of the </a:t>
            </a:r>
            <a:r>
              <a:rPr lang="fr-FR" dirty="0" err="1"/>
              <a:t>process</a:t>
            </a:r>
            <a:r>
              <a:rPr lang="fr-FR" dirty="0"/>
              <a:t>. He </a:t>
            </a:r>
            <a:r>
              <a:rPr lang="fr-FR" dirty="0" err="1"/>
              <a:t>asks</a:t>
            </a:r>
            <a:r>
              <a:rPr lang="fr-FR" dirty="0"/>
              <a:t>: "</a:t>
            </a:r>
            <a:r>
              <a:rPr lang="fr-FR" dirty="0" err="1"/>
              <a:t>What</a:t>
            </a:r>
            <a:r>
              <a:rPr lang="fr-FR" dirty="0"/>
              <a:t> are the </a:t>
            </a:r>
            <a:r>
              <a:rPr lang="fr-FR" dirty="0" err="1"/>
              <a:t>key</a:t>
            </a:r>
            <a:r>
              <a:rPr lang="fr-FR" dirty="0"/>
              <a:t> </a:t>
            </a:r>
            <a:r>
              <a:rPr lang="fr-FR" dirty="0" err="1"/>
              <a:t>factors</a:t>
            </a:r>
            <a:r>
              <a:rPr lang="fr-FR" dirty="0"/>
              <a:t> to </a:t>
            </a:r>
            <a:r>
              <a:rPr lang="fr-FR" dirty="0" err="1"/>
              <a:t>meet</a:t>
            </a:r>
            <a:r>
              <a:rPr lang="fr-FR" dirty="0"/>
              <a:t> </a:t>
            </a:r>
            <a:r>
              <a:rPr lang="fr-FR" dirty="0" err="1"/>
              <a:t>success</a:t>
            </a:r>
            <a:r>
              <a:rPr lang="fr-FR" dirty="0"/>
              <a:t> </a:t>
            </a:r>
            <a:r>
              <a:rPr lang="fr-FR" dirty="0" err="1"/>
              <a:t>with</a:t>
            </a:r>
            <a:r>
              <a:rPr lang="fr-FR" dirty="0"/>
              <a:t> us? </a:t>
            </a:r>
            <a:r>
              <a:rPr lang="fr-FR" dirty="0" err="1"/>
              <a:t>What</a:t>
            </a:r>
            <a:r>
              <a:rPr lang="fr-FR" dirty="0"/>
              <a:t> do </a:t>
            </a:r>
            <a:r>
              <a:rPr lang="fr-FR" dirty="0" err="1"/>
              <a:t>you</a:t>
            </a:r>
            <a:r>
              <a:rPr lang="fr-FR" dirty="0"/>
              <a:t> </a:t>
            </a:r>
            <a:r>
              <a:rPr lang="fr-FR" dirty="0" err="1"/>
              <a:t>answer</a:t>
            </a:r>
            <a:r>
              <a:rPr lang="fr-FR" dirty="0"/>
              <a:t>? How do </a:t>
            </a:r>
            <a:r>
              <a:rPr lang="fr-FR" dirty="0" err="1"/>
              <a:t>you</a:t>
            </a:r>
            <a:r>
              <a:rPr lang="fr-FR" dirty="0"/>
              <a:t> argue to </a:t>
            </a:r>
            <a:r>
              <a:rPr lang="fr-FR" dirty="0" err="1"/>
              <a:t>grab</a:t>
            </a:r>
            <a:r>
              <a:rPr lang="fr-FR" dirty="0"/>
              <a:t> </a:t>
            </a:r>
            <a:r>
              <a:rPr lang="fr-FR" dirty="0" err="1"/>
              <a:t>his</a:t>
            </a:r>
            <a:r>
              <a:rPr lang="fr-FR" dirty="0"/>
              <a:t> trust? You are </a:t>
            </a:r>
            <a:r>
              <a:rPr lang="fr-FR" dirty="0" err="1"/>
              <a:t>supposed</a:t>
            </a:r>
            <a:r>
              <a:rPr lang="fr-FR" dirty="0"/>
              <a:t> to </a:t>
            </a:r>
            <a:r>
              <a:rPr lang="fr-FR" dirty="0" err="1"/>
              <a:t>explain</a:t>
            </a:r>
            <a:r>
              <a:rPr lang="fr-FR" dirty="0"/>
              <a:t> </a:t>
            </a:r>
            <a:r>
              <a:rPr lang="fr-FR" dirty="0" err="1"/>
              <a:t>your</a:t>
            </a:r>
            <a:r>
              <a:rPr lang="fr-FR" dirty="0"/>
              <a:t> </a:t>
            </a:r>
            <a:r>
              <a:rPr lang="fr-FR" dirty="0" err="1"/>
              <a:t>list</a:t>
            </a:r>
            <a:r>
              <a:rPr lang="fr-FR" dirty="0"/>
              <a:t> of </a:t>
            </a:r>
            <a:r>
              <a:rPr lang="fr-FR" dirty="0" err="1"/>
              <a:t>key</a:t>
            </a:r>
            <a:r>
              <a:rPr lang="fr-FR" dirty="0"/>
              <a:t> </a:t>
            </a:r>
            <a:r>
              <a:rPr lang="fr-FR" dirty="0" err="1"/>
              <a:t>factors</a:t>
            </a:r>
            <a:r>
              <a:rPr lang="fr-FR" dirty="0"/>
              <a:t>. Of course, </a:t>
            </a:r>
            <a:r>
              <a:rPr lang="fr-FR" dirty="0" err="1"/>
              <a:t>you</a:t>
            </a:r>
            <a:r>
              <a:rPr lang="fr-FR" dirty="0"/>
              <a:t> </a:t>
            </a:r>
            <a:r>
              <a:rPr lang="fr-FR" dirty="0" err="1"/>
              <a:t>understand</a:t>
            </a:r>
            <a:r>
              <a:rPr lang="fr-FR" dirty="0"/>
              <a:t> </a:t>
            </a:r>
            <a:r>
              <a:rPr lang="fr-FR" dirty="0" err="1"/>
              <a:t>that</a:t>
            </a:r>
            <a:r>
              <a:rPr lang="fr-FR" dirty="0"/>
              <a:t> </a:t>
            </a:r>
            <a:r>
              <a:rPr lang="fr-FR" dirty="0" err="1"/>
              <a:t>it</a:t>
            </a:r>
            <a:r>
              <a:rPr lang="fr-FR" dirty="0"/>
              <a:t> no use </a:t>
            </a:r>
            <a:r>
              <a:rPr lang="fr-FR" dirty="0" err="1"/>
              <a:t>repeating</a:t>
            </a:r>
            <a:r>
              <a:rPr lang="fr-FR" dirty="0"/>
              <a:t> the </a:t>
            </a:r>
            <a:r>
              <a:rPr lang="fr-FR" dirty="0" err="1"/>
              <a:t>different</a:t>
            </a:r>
            <a:r>
              <a:rPr lang="fr-FR" dirty="0"/>
              <a:t> stage of </a:t>
            </a:r>
            <a:r>
              <a:rPr lang="fr-FR" dirty="0" err="1"/>
              <a:t>your</a:t>
            </a:r>
            <a:r>
              <a:rPr lang="fr-FR" dirty="0"/>
              <a:t> </a:t>
            </a:r>
            <a:r>
              <a:rPr lang="fr-FR" dirty="0" err="1"/>
              <a:t>approach</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smtClean="0"/>
              <a:t>Exercise</a:t>
            </a:r>
            <a:r>
              <a:rPr lang="fr-FR" dirty="0" smtClean="0"/>
              <a:t> 3</a:t>
            </a:r>
            <a:endParaRPr lang="fr-FR" dirty="0"/>
          </a:p>
        </p:txBody>
      </p:sp>
      <p:sp>
        <p:nvSpPr>
          <p:cNvPr id="3" name="Espace réservé du contenu 2"/>
          <p:cNvSpPr>
            <a:spLocks noGrp="1"/>
          </p:cNvSpPr>
          <p:nvPr>
            <p:ph idx="1"/>
          </p:nvPr>
        </p:nvSpPr>
        <p:spPr>
          <a:xfrm>
            <a:off x="457200" y="1340768"/>
            <a:ext cx="8229600" cy="4785395"/>
          </a:xfrm>
        </p:spPr>
        <p:txBody>
          <a:bodyPr>
            <a:normAutofit fontScale="85000" lnSpcReduction="20000"/>
          </a:bodyPr>
          <a:lstStyle/>
          <a:p>
            <a:r>
              <a:rPr lang="fr-FR" b="1" dirty="0"/>
              <a:t>/ 30: </a:t>
            </a:r>
            <a:endParaRPr lang="fr-FR" dirty="0"/>
          </a:p>
          <a:p>
            <a:pPr marL="0" indent="0" algn="just">
              <a:buNone/>
            </a:pPr>
            <a:r>
              <a:rPr lang="fr-FR" dirty="0" err="1"/>
              <a:t>Establish</a:t>
            </a:r>
            <a:r>
              <a:rPr lang="fr-FR" dirty="0"/>
              <a:t> a </a:t>
            </a:r>
            <a:r>
              <a:rPr lang="fr-FR" dirty="0" err="1"/>
              <a:t>customer</a:t>
            </a:r>
            <a:r>
              <a:rPr lang="fr-FR" dirty="0"/>
              <a:t> satisfaction </a:t>
            </a:r>
            <a:r>
              <a:rPr lang="fr-FR" dirty="0" err="1"/>
              <a:t>survey</a:t>
            </a:r>
            <a:r>
              <a:rPr lang="fr-FR" dirty="0"/>
              <a:t> </a:t>
            </a:r>
            <a:r>
              <a:rPr lang="fr-FR" dirty="0" err="1"/>
              <a:t>that</a:t>
            </a:r>
            <a:r>
              <a:rPr lang="fr-FR" dirty="0"/>
              <a:t> a </a:t>
            </a:r>
            <a:r>
              <a:rPr lang="fr-FR" dirty="0" err="1"/>
              <a:t>travel</a:t>
            </a:r>
            <a:r>
              <a:rPr lang="fr-FR" dirty="0"/>
              <a:t> agent </a:t>
            </a:r>
            <a:r>
              <a:rPr lang="fr-FR" dirty="0" err="1"/>
              <a:t>provides</a:t>
            </a:r>
            <a:r>
              <a:rPr lang="fr-FR" dirty="0"/>
              <a:t> to </a:t>
            </a:r>
            <a:r>
              <a:rPr lang="fr-FR" dirty="0" err="1"/>
              <a:t>its</a:t>
            </a:r>
            <a:r>
              <a:rPr lang="fr-FR" dirty="0"/>
              <a:t> </a:t>
            </a:r>
            <a:r>
              <a:rPr lang="fr-FR" dirty="0" err="1"/>
              <a:t>customers</a:t>
            </a:r>
            <a:r>
              <a:rPr lang="fr-FR" dirty="0"/>
              <a:t> on </a:t>
            </a:r>
            <a:r>
              <a:rPr lang="fr-FR" dirty="0" err="1"/>
              <a:t>their</a:t>
            </a:r>
            <a:r>
              <a:rPr lang="fr-FR" dirty="0"/>
              <a:t> return </a:t>
            </a:r>
            <a:r>
              <a:rPr lang="fr-FR" dirty="0" err="1"/>
              <a:t>from</a:t>
            </a:r>
            <a:r>
              <a:rPr lang="fr-FR" dirty="0"/>
              <a:t> </a:t>
            </a:r>
            <a:r>
              <a:rPr lang="fr-FR" dirty="0" err="1"/>
              <a:t>holiday</a:t>
            </a:r>
            <a:r>
              <a:rPr lang="fr-FR" dirty="0"/>
              <a:t>. This </a:t>
            </a:r>
            <a:r>
              <a:rPr lang="fr-FR" dirty="0" err="1"/>
              <a:t>travel</a:t>
            </a:r>
            <a:r>
              <a:rPr lang="fr-FR" dirty="0"/>
              <a:t> </a:t>
            </a:r>
            <a:r>
              <a:rPr lang="fr-FR" dirty="0" err="1"/>
              <a:t>agency</a:t>
            </a:r>
            <a:r>
              <a:rPr lang="fr-FR" dirty="0"/>
              <a:t> </a:t>
            </a:r>
            <a:r>
              <a:rPr lang="fr-FR" dirty="0" err="1"/>
              <a:t>based</a:t>
            </a:r>
            <a:r>
              <a:rPr lang="fr-FR" dirty="0"/>
              <a:t> in a </a:t>
            </a:r>
            <a:r>
              <a:rPr lang="fr-FR" dirty="0" err="1"/>
              <a:t>small</a:t>
            </a:r>
            <a:r>
              <a:rPr lang="fr-FR" dirty="0"/>
              <a:t> provincial </a:t>
            </a:r>
            <a:r>
              <a:rPr lang="fr-FR" dirty="0" err="1"/>
              <a:t>town</a:t>
            </a:r>
            <a:r>
              <a:rPr lang="fr-FR" dirty="0"/>
              <a:t> </a:t>
            </a:r>
            <a:r>
              <a:rPr lang="fr-FR" dirty="0" err="1"/>
              <a:t>covers</a:t>
            </a:r>
            <a:r>
              <a:rPr lang="fr-FR" dirty="0"/>
              <a:t> the </a:t>
            </a:r>
            <a:r>
              <a:rPr lang="fr-FR" dirty="0" err="1"/>
              <a:t>various</a:t>
            </a:r>
            <a:r>
              <a:rPr lang="fr-FR" dirty="0"/>
              <a:t> </a:t>
            </a:r>
            <a:r>
              <a:rPr lang="fr-FR" dirty="0" err="1"/>
              <a:t>travel</a:t>
            </a:r>
            <a:r>
              <a:rPr lang="fr-FR" dirty="0"/>
              <a:t> </a:t>
            </a:r>
            <a:r>
              <a:rPr lang="fr-FR" dirty="0" err="1"/>
              <a:t>markets</a:t>
            </a:r>
            <a:r>
              <a:rPr lang="fr-FR" dirty="0"/>
              <a:t>: </a:t>
            </a:r>
            <a:r>
              <a:rPr lang="fr-FR" dirty="0" err="1"/>
              <a:t>it</a:t>
            </a:r>
            <a:r>
              <a:rPr lang="fr-FR" dirty="0"/>
              <a:t> has </a:t>
            </a:r>
            <a:r>
              <a:rPr lang="fr-FR" dirty="0" err="1"/>
              <a:t>some</a:t>
            </a:r>
            <a:r>
              <a:rPr lang="fr-FR" dirty="0"/>
              <a:t> business </a:t>
            </a:r>
            <a:r>
              <a:rPr lang="fr-FR" dirty="0" err="1"/>
              <a:t>customers</a:t>
            </a:r>
            <a:r>
              <a:rPr lang="fr-FR" dirty="0"/>
              <a:t>, </a:t>
            </a:r>
            <a:r>
              <a:rPr lang="fr-FR" dirty="0" err="1"/>
              <a:t>some</a:t>
            </a:r>
            <a:r>
              <a:rPr lang="fr-FR" dirty="0"/>
              <a:t> group </a:t>
            </a:r>
            <a:r>
              <a:rPr lang="fr-FR" dirty="0" err="1"/>
              <a:t>customers</a:t>
            </a:r>
            <a:r>
              <a:rPr lang="fr-FR" dirty="0"/>
              <a:t> (</a:t>
            </a:r>
            <a:r>
              <a:rPr lang="fr-FR" dirty="0" err="1"/>
              <a:t>eg</a:t>
            </a:r>
            <a:r>
              <a:rPr lang="fr-FR" dirty="0"/>
              <a:t> sports clubs) and </a:t>
            </a:r>
            <a:r>
              <a:rPr lang="fr-FR" dirty="0" err="1"/>
              <a:t>some</a:t>
            </a:r>
            <a:r>
              <a:rPr lang="fr-FR" dirty="0"/>
              <a:t> </a:t>
            </a:r>
            <a:r>
              <a:rPr lang="fr-FR" dirty="0" err="1"/>
              <a:t>private</a:t>
            </a:r>
            <a:r>
              <a:rPr lang="fr-FR" dirty="0"/>
              <a:t> clients. First, </a:t>
            </a:r>
            <a:r>
              <a:rPr lang="fr-FR" dirty="0" err="1"/>
              <a:t>you</a:t>
            </a:r>
            <a:r>
              <a:rPr lang="fr-FR" dirty="0"/>
              <a:t> </a:t>
            </a:r>
            <a:r>
              <a:rPr lang="fr-FR" dirty="0" err="1"/>
              <a:t>will</a:t>
            </a:r>
            <a:r>
              <a:rPr lang="fr-FR" dirty="0"/>
              <a:t> </a:t>
            </a:r>
            <a:r>
              <a:rPr lang="fr-FR" dirty="0" err="1"/>
              <a:t>describe</a:t>
            </a:r>
            <a:r>
              <a:rPr lang="fr-FR" dirty="0"/>
              <a:t> the </a:t>
            </a:r>
            <a:r>
              <a:rPr lang="fr-FR" dirty="0" err="1"/>
              <a:t>different</a:t>
            </a:r>
            <a:r>
              <a:rPr lang="fr-FR" dirty="0"/>
              <a:t> </a:t>
            </a:r>
            <a:r>
              <a:rPr lang="fr-FR" dirty="0" err="1"/>
              <a:t>categories</a:t>
            </a:r>
            <a:r>
              <a:rPr lang="fr-FR" dirty="0"/>
              <a:t> of </a:t>
            </a:r>
            <a:r>
              <a:rPr lang="fr-FR" dirty="0" err="1"/>
              <a:t>customers</a:t>
            </a:r>
            <a:r>
              <a:rPr lang="fr-FR" dirty="0"/>
              <a:t> (</a:t>
            </a:r>
            <a:r>
              <a:rPr lang="fr-FR" dirty="0" err="1"/>
              <a:t>who</a:t>
            </a:r>
            <a:r>
              <a:rPr lang="fr-FR" dirty="0"/>
              <a:t> </a:t>
            </a:r>
            <a:r>
              <a:rPr lang="fr-FR" dirty="0" err="1"/>
              <a:t>play</a:t>
            </a:r>
            <a:r>
              <a:rPr lang="fr-FR" dirty="0"/>
              <a:t> a </a:t>
            </a:r>
            <a:r>
              <a:rPr lang="fr-FR" dirty="0" err="1"/>
              <a:t>role</a:t>
            </a:r>
            <a:r>
              <a:rPr lang="fr-FR" dirty="0"/>
              <a:t> in the </a:t>
            </a:r>
            <a:r>
              <a:rPr lang="fr-FR" dirty="0" err="1"/>
              <a:t>travel</a:t>
            </a:r>
            <a:r>
              <a:rPr lang="fr-FR" dirty="0"/>
              <a:t>). You </a:t>
            </a:r>
            <a:r>
              <a:rPr lang="fr-FR" dirty="0" err="1"/>
              <a:t>will</a:t>
            </a:r>
            <a:r>
              <a:rPr lang="fr-FR" dirty="0"/>
              <a:t> </a:t>
            </a:r>
            <a:r>
              <a:rPr lang="fr-FR" dirty="0" err="1"/>
              <a:t>then</a:t>
            </a:r>
            <a:r>
              <a:rPr lang="fr-FR" dirty="0"/>
              <a:t> </a:t>
            </a:r>
            <a:r>
              <a:rPr lang="fr-FR" dirty="0" err="1"/>
              <a:t>choose</a:t>
            </a:r>
            <a:r>
              <a:rPr lang="fr-FR" dirty="0"/>
              <a:t> how to </a:t>
            </a:r>
            <a:r>
              <a:rPr lang="fr-FR" dirty="0" err="1"/>
              <a:t>assess</a:t>
            </a:r>
            <a:r>
              <a:rPr lang="fr-FR" dirty="0"/>
              <a:t> the satisfaction of </a:t>
            </a:r>
            <a:r>
              <a:rPr lang="fr-FR" dirty="0" err="1"/>
              <a:t>each</a:t>
            </a:r>
            <a:r>
              <a:rPr lang="fr-FR" dirty="0"/>
              <a:t> </a:t>
            </a:r>
            <a:r>
              <a:rPr lang="fr-FR" dirty="0" err="1"/>
              <a:t>customer</a:t>
            </a:r>
            <a:r>
              <a:rPr lang="fr-FR" dirty="0"/>
              <a:t> class and how </a:t>
            </a:r>
            <a:r>
              <a:rPr lang="fr-FR" dirty="0" err="1"/>
              <a:t>you</a:t>
            </a:r>
            <a:r>
              <a:rPr lang="fr-FR" dirty="0"/>
              <a:t> </a:t>
            </a:r>
            <a:r>
              <a:rPr lang="fr-FR" dirty="0" err="1"/>
              <a:t>intend</a:t>
            </a:r>
            <a:r>
              <a:rPr lang="fr-FR" dirty="0"/>
              <a:t> to deal </a:t>
            </a:r>
            <a:r>
              <a:rPr lang="fr-FR" dirty="0" err="1"/>
              <a:t>with</a:t>
            </a:r>
            <a:r>
              <a:rPr lang="fr-FR" dirty="0"/>
              <a:t> </a:t>
            </a:r>
            <a:r>
              <a:rPr lang="fr-FR" dirty="0" err="1"/>
              <a:t>your</a:t>
            </a:r>
            <a:r>
              <a:rPr lang="fr-FR" dirty="0"/>
              <a:t> </a:t>
            </a:r>
            <a:r>
              <a:rPr lang="fr-FR" dirty="0" err="1"/>
              <a:t>inquiry</a:t>
            </a:r>
            <a:r>
              <a:rPr lang="fr-FR" dirty="0"/>
              <a:t>. You </a:t>
            </a:r>
            <a:r>
              <a:rPr lang="fr-FR" dirty="0" err="1"/>
              <a:t>will</a:t>
            </a:r>
            <a:r>
              <a:rPr lang="fr-FR" dirty="0"/>
              <a:t> </a:t>
            </a:r>
            <a:r>
              <a:rPr lang="fr-FR" dirty="0" err="1"/>
              <a:t>write</a:t>
            </a:r>
            <a:r>
              <a:rPr lang="fr-FR" dirty="0"/>
              <a:t> the questionnaire to </a:t>
            </a:r>
            <a:r>
              <a:rPr lang="fr-FR" dirty="0" err="1"/>
              <a:t>ask</a:t>
            </a:r>
            <a:r>
              <a:rPr lang="fr-FR" dirty="0"/>
              <a:t>. </a:t>
            </a:r>
            <a:r>
              <a:rPr lang="fr-FR" dirty="0" err="1"/>
              <a:t>Explain</a:t>
            </a:r>
            <a:r>
              <a:rPr lang="fr-FR" dirty="0"/>
              <a:t> </a:t>
            </a:r>
            <a:r>
              <a:rPr lang="fr-FR" dirty="0" err="1"/>
              <a:t>your</a:t>
            </a:r>
            <a:r>
              <a:rPr lang="fr-FR" dirty="0"/>
              <a:t> </a:t>
            </a:r>
            <a:r>
              <a:rPr lang="fr-FR" dirty="0" err="1"/>
              <a:t>choice</a:t>
            </a:r>
            <a:r>
              <a:rPr lang="fr-FR" dirty="0"/>
              <a:t> of </a:t>
            </a:r>
            <a:r>
              <a:rPr lang="fr-FR" dirty="0" err="1"/>
              <a:t>process</a:t>
            </a:r>
            <a:r>
              <a:rPr lang="fr-FR" dirty="0"/>
              <a:t> and </a:t>
            </a:r>
            <a:r>
              <a:rPr lang="fr-FR" dirty="0" err="1"/>
              <a:t>your</a:t>
            </a:r>
            <a:r>
              <a:rPr lang="fr-FR" dirty="0"/>
              <a:t> </a:t>
            </a:r>
            <a:r>
              <a:rPr lang="fr-FR" dirty="0" err="1"/>
              <a:t>choice</a:t>
            </a:r>
            <a:r>
              <a:rPr lang="fr-FR" dirty="0"/>
              <a:t> of questions </a:t>
            </a:r>
            <a:r>
              <a:rPr lang="fr-FR" dirty="0" err="1"/>
              <a:t>so</a:t>
            </a:r>
            <a:r>
              <a:rPr lang="fr-FR" dirty="0"/>
              <a:t> </a:t>
            </a:r>
            <a:r>
              <a:rPr lang="fr-FR" dirty="0" err="1"/>
              <a:t>that</a:t>
            </a:r>
            <a:r>
              <a:rPr lang="fr-FR" dirty="0"/>
              <a:t> the </a:t>
            </a:r>
            <a:r>
              <a:rPr lang="fr-FR" dirty="0" err="1"/>
              <a:t>agency</a:t>
            </a:r>
            <a:r>
              <a:rPr lang="fr-FR" dirty="0"/>
              <a:t> </a:t>
            </a:r>
            <a:r>
              <a:rPr lang="fr-FR" dirty="0" err="1"/>
              <a:t>retain</a:t>
            </a:r>
            <a:r>
              <a:rPr lang="fr-FR" dirty="0"/>
              <a:t> </a:t>
            </a:r>
            <a:r>
              <a:rPr lang="fr-FR" dirty="0" err="1"/>
              <a:t>customers</a:t>
            </a:r>
            <a:r>
              <a:rPr lang="fr-FR" dirty="0"/>
              <a:t> and </a:t>
            </a:r>
            <a:r>
              <a:rPr lang="fr-FR" dirty="0" err="1"/>
              <a:t>increase</a:t>
            </a:r>
            <a:r>
              <a:rPr lang="fr-FR" dirty="0"/>
              <a:t> </a:t>
            </a:r>
            <a:r>
              <a:rPr lang="fr-FR" dirty="0" err="1"/>
              <a:t>its</a:t>
            </a:r>
            <a:r>
              <a:rPr lang="fr-FR" dirty="0"/>
              <a:t> turnover</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TotalTime>
  <Words>850</Words>
  <Application>Microsoft Office PowerPoint</Application>
  <PresentationFormat>Affichage à l'écran (4:3)</PresentationFormat>
  <Paragraphs>102</Paragraphs>
  <Slides>14</Slides>
  <Notes>0</Notes>
  <HiddenSlides>0</HiddenSlides>
  <MMClips>0</MMClips>
  <ScaleCrop>false</ScaleCrop>
  <HeadingPairs>
    <vt:vector size="4" baseType="variant">
      <vt:variant>
        <vt:lpstr>Thème</vt:lpstr>
      </vt:variant>
      <vt:variant>
        <vt:i4>1</vt:i4>
      </vt:variant>
      <vt:variant>
        <vt:lpstr>Titres des diapositives</vt:lpstr>
      </vt:variant>
      <vt:variant>
        <vt:i4>14</vt:i4>
      </vt:variant>
    </vt:vector>
  </HeadingPairs>
  <TitlesOfParts>
    <vt:vector size="15" baseType="lpstr">
      <vt:lpstr>Thème Office</vt:lpstr>
      <vt:lpstr>Entraînement DE training for the exam</vt:lpstr>
      <vt:lpstr>QCM 1</vt:lpstr>
      <vt:lpstr>QCM2</vt:lpstr>
      <vt:lpstr>QCM3</vt:lpstr>
      <vt:lpstr>Exo 1</vt:lpstr>
      <vt:lpstr>Exo 2</vt:lpstr>
      <vt:lpstr>Exo 3</vt:lpstr>
      <vt:lpstr>Business Process exam</vt:lpstr>
      <vt:lpstr>MCQ1</vt:lpstr>
      <vt:lpstr>MCQ2</vt:lpstr>
      <vt:lpstr>MCQ3</vt:lpstr>
      <vt:lpstr>Exercise 1</vt:lpstr>
      <vt:lpstr>Exercise 2</vt:lpstr>
      <vt:lpstr>Exercise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Marc-Antoine de Bagneaux</dc:creator>
  <cp:lastModifiedBy>Marc-Antoine de Bagneaux</cp:lastModifiedBy>
  <cp:revision>15</cp:revision>
  <dcterms:created xsi:type="dcterms:W3CDTF">2012-04-29T19:43:38Z</dcterms:created>
  <dcterms:modified xsi:type="dcterms:W3CDTF">2012-04-30T08:13:24Z</dcterms:modified>
</cp:coreProperties>
</file>