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68" r:id="rId3"/>
    <p:sldId id="269" r:id="rId4"/>
    <p:sldId id="257" r:id="rId5"/>
    <p:sldId id="258" r:id="rId6"/>
    <p:sldId id="259" r:id="rId7"/>
    <p:sldId id="260" r:id="rId8"/>
    <p:sldId id="261" r:id="rId9"/>
    <p:sldId id="262" r:id="rId10"/>
    <p:sldId id="263" r:id="rId11"/>
    <p:sldId id="264" r:id="rId12"/>
    <p:sldId id="265" r:id="rId13"/>
    <p:sldId id="266"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4" d="100"/>
          <a:sy n="84" d="100"/>
        </p:scale>
        <p:origin x="658"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7CFC3C-B4F8-4B44-9F87-AD9C29A9B212}" type="datetimeFigureOut">
              <a:rPr lang="fr-FR" smtClean="0"/>
              <a:t>12/06/2015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EA8DEC-65C5-4F32-80B2-5488115FDC6E}" type="slidenum">
              <a:rPr lang="fr-FR" smtClean="0"/>
              <a:t>‹N°›</a:t>
            </a:fld>
            <a:endParaRPr lang="fr-FR"/>
          </a:p>
        </p:txBody>
      </p:sp>
    </p:spTree>
    <p:extLst>
      <p:ext uri="{BB962C8B-B14F-4D97-AF65-F5344CB8AC3E}">
        <p14:creationId xmlns:p14="http://schemas.microsoft.com/office/powerpoint/2010/main" val="3641692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La finalité de ce processus est d’acheter au meilleur coût dans le respect des performances attendues et spécifiées, des délais et des exigences réglementaires. </a:t>
            </a:r>
          </a:p>
          <a:p>
            <a:r>
              <a:rPr lang="fr-FR" sz="1200" kern="1200" dirty="0" smtClean="0">
                <a:solidFill>
                  <a:schemeClr val="tx1"/>
                </a:solidFill>
                <a:effectLst/>
                <a:latin typeface="+mn-lt"/>
                <a:ea typeface="+mn-ea"/>
                <a:cs typeface="+mn-cs"/>
              </a:rPr>
              <a:t>Les utilisateurs du processus sont tous les autres processus de la DAM, au travers d’une expression de besoin validée par un décideur et formalisée par le prescripteur.</a:t>
            </a:r>
          </a:p>
          <a:p>
            <a:r>
              <a:rPr lang="fr-FR" sz="1200" kern="1200" dirty="0" smtClean="0">
                <a:solidFill>
                  <a:schemeClr val="tx1"/>
                </a:solidFill>
                <a:effectLst/>
                <a:latin typeface="+mn-lt"/>
                <a:ea typeface="+mn-ea"/>
                <a:cs typeface="+mn-cs"/>
              </a:rPr>
              <a:t>Les clients du processus sont les décideurs, c’est à dire les responsables hiérarchiques d’unités de la DAM.</a:t>
            </a:r>
          </a:p>
          <a:p>
            <a:r>
              <a:rPr lang="fr-FR" sz="1200" kern="1200" dirty="0" smtClean="0">
                <a:solidFill>
                  <a:schemeClr val="tx1"/>
                </a:solidFill>
                <a:effectLst/>
                <a:latin typeface="+mn-lt"/>
                <a:ea typeface="+mn-ea"/>
                <a:cs typeface="+mn-cs"/>
              </a:rPr>
              <a:t>Les responsables opérationnels d’un achat sont les prescripteurs ainsi que les acheteurs. </a:t>
            </a:r>
          </a:p>
          <a:p>
            <a:r>
              <a:rPr lang="fr-FR" sz="1200" kern="1200" smtClean="0">
                <a:solidFill>
                  <a:schemeClr val="tx1"/>
                </a:solidFill>
                <a:effectLst/>
                <a:latin typeface="+mn-lt"/>
                <a:ea typeface="+mn-ea"/>
                <a:cs typeface="+mn-cs"/>
              </a:rPr>
              <a:t>Le pilote du processus est le chef du SAPI (Service Achats et de Politique Industrielle)</a:t>
            </a:r>
          </a:p>
          <a:p>
            <a:endParaRPr lang="fr-FR"/>
          </a:p>
        </p:txBody>
      </p:sp>
      <p:sp>
        <p:nvSpPr>
          <p:cNvPr id="4" name="Espace réservé du numéro de diapositive 3"/>
          <p:cNvSpPr>
            <a:spLocks noGrp="1"/>
          </p:cNvSpPr>
          <p:nvPr>
            <p:ph type="sldNum" sz="quarter" idx="10"/>
          </p:nvPr>
        </p:nvSpPr>
        <p:spPr/>
        <p:txBody>
          <a:bodyPr/>
          <a:lstStyle/>
          <a:p>
            <a:fld id="{BCEA8DEC-65C5-4F32-80B2-5488115FDC6E}" type="slidenum">
              <a:rPr lang="fr-FR" smtClean="0"/>
              <a:t>6</a:t>
            </a:fld>
            <a:endParaRPr lang="fr-FR"/>
          </a:p>
        </p:txBody>
      </p:sp>
    </p:spTree>
    <p:extLst>
      <p:ext uri="{BB962C8B-B14F-4D97-AF65-F5344CB8AC3E}">
        <p14:creationId xmlns:p14="http://schemas.microsoft.com/office/powerpoint/2010/main" val="2143645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fr-FR" smtClean="0"/>
              <a:t>Modifiez le style du titre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6/12/2015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6/12/2015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fr-FR" smtClean="0"/>
              <a:t>Modifiez le style du titre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6/12/2015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6/12/2015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120000" y="2505075"/>
            <a:ext cx="5025216"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fr-FR" smtClean="0"/>
              <a:t>Modifiez les styles du texte du masque</a:t>
            </a:r>
          </a:p>
        </p:txBody>
      </p:sp>
      <p:sp>
        <p:nvSpPr>
          <p:cNvPr id="6" name="Content Placeholder 5"/>
          <p:cNvSpPr>
            <a:spLocks noGrp="1"/>
          </p:cNvSpPr>
          <p:nvPr>
            <p:ph sz="quarter" idx="4"/>
          </p:nvPr>
        </p:nvSpPr>
        <p:spPr>
          <a:xfrm>
            <a:off x="6319840" y="2505075"/>
            <a:ext cx="503554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6/12/2015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6/12/2015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6/12/2015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F7D1BD23-6E54-4D9D-AD88-A2813C73CC25}" type="datetimeFigureOut">
              <a:rPr lang="en-US" dirty="0"/>
              <a:t>6/12/2015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1471A834-4F3C-4AF9-9C74-05EC35A0F292}" type="datetimeFigureOut">
              <a:rPr lang="en-US" dirty="0"/>
              <a:t>6/12/2015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1B80C674-7DFC-42FE-B9CD-82963CDB1557}" type="datetimeFigureOut">
              <a:rPr lang="en-US" dirty="0"/>
              <a:t>6/12/2015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fr-FR" smtClean="0"/>
              <a:t>Modifiez le style du titre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2076456F-F47D-4F25-8053-2A695DA0CA7D}" type="datetimeFigureOut">
              <a:rPr lang="en-US" dirty="0"/>
              <a:t>6/12/2015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fr-FR" smtClean="0"/>
              <a:t>Modifiez le style du titre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5D6C7379-69CC-4837-9905-BEBA22830C8A}" type="datetimeFigureOut">
              <a:rPr lang="en-US" dirty="0"/>
              <a:t>6/12/2015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fr-FR" smtClean="0"/>
              <a:t>Modifiez le style du titre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9EB8B7E-8AEE-4F10-BFEE-C999AD004D36}" type="datetimeFigureOut">
              <a:rPr lang="en-US" dirty="0"/>
              <a:t>6/12/2015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fr-FR" smtClean="0"/>
              <a:t>Modifiez le style du titre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fr-FR" smtClean="0"/>
              <a:t>Modifiez les styles du texte du masque</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fr-FR" smtClean="0"/>
              <a:t>Modifiez les styles du texte du masque</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8668F3F9-58BC-440B-B37B-805B9055EF92}" type="datetimeFigureOut">
              <a:rPr lang="en-US" dirty="0"/>
              <a:t>6/12/2015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fr-FR" smtClean="0"/>
              <a:t>Modifiez le style du titre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0D5A53AF-48EA-489D-8260-9DCAB666386A}" type="datetimeFigureOut">
              <a:rPr lang="en-US" dirty="0"/>
              <a:t>6/12/2015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6/12/2015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6/12/2015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6/12/2015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dirty="0"/>
              <a:t>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35170" y="4464028"/>
            <a:ext cx="10318630" cy="1641490"/>
          </a:xfrm>
        </p:spPr>
        <p:txBody>
          <a:bodyPr>
            <a:normAutofit/>
          </a:bodyPr>
          <a:lstStyle/>
          <a:p>
            <a:r>
              <a:rPr lang="fr-FR" sz="4800" dirty="0" smtClean="0"/>
              <a:t>PROJET D’ORGANISATION </a:t>
            </a:r>
            <a:br>
              <a:rPr lang="fr-FR" sz="4800" dirty="0" smtClean="0"/>
            </a:br>
            <a:r>
              <a:rPr lang="fr-FR" sz="4800" dirty="0" smtClean="0"/>
              <a:t>DES PROCESSUS</a:t>
            </a:r>
            <a:endParaRPr lang="fr-FR" sz="4800" dirty="0"/>
          </a:p>
        </p:txBody>
      </p:sp>
      <p:sp>
        <p:nvSpPr>
          <p:cNvPr id="3" name="Sous-titre 2"/>
          <p:cNvSpPr>
            <a:spLocks noGrp="1"/>
          </p:cNvSpPr>
          <p:nvPr>
            <p:ph type="subTitle" idx="1"/>
          </p:nvPr>
        </p:nvSpPr>
        <p:spPr/>
        <p:txBody>
          <a:bodyPr/>
          <a:lstStyle/>
          <a:p>
            <a:r>
              <a:rPr lang="fr-FR" dirty="0" smtClean="0"/>
              <a:t>Clara LE GROS, Arthur GAUTIER et Kilian VIGUIER</a:t>
            </a:r>
            <a:endParaRPr lang="fr-FR" dirty="0"/>
          </a:p>
        </p:txBody>
      </p:sp>
      <p:pic>
        <p:nvPicPr>
          <p:cNvPr id="1026" name="Picture 2" descr="http://www.google.fr/url?source=imglanding&amp;ct=img&amp;q=http://evenements.groupe-efrei.fr/img/groupe.png&amp;sa=X&amp;ved=0CAkQ8wdqFQoTCILA7fTwh8YCFQKzFAodYe4Agg&amp;usg=AFQjCNEKcOGLKmiz4-uWLiRNSi1bYsWuf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58" y="5284773"/>
            <a:ext cx="3389882" cy="1257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92802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pic>
        <p:nvPicPr>
          <p:cNvPr id="3074" name="Picture 2" descr="http://www.google.fr/url?source=imglanding&amp;ct=img&amp;q=http://images.thisisxbox.com/2015/03/Jurassic-World-gate.jpg&amp;sa=X&amp;ved=0CAkQ8wdqFQoTCO752s_1h8YCFYm-FAodV9kAgw&amp;usg=AFQjCNGN4QY6US-_VIuFwGgolkt1UEUMKQ"/>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7248" y="1"/>
            <a:ext cx="12184752" cy="6848768"/>
          </a:xfrm>
          <a:prstGeom prst="rect">
            <a:avLst/>
          </a:prstGeom>
          <a:noFill/>
          <a:extLst>
            <a:ext uri="{909E8E84-426E-40DD-AFC4-6F175D3DCCD1}">
              <a14:hiddenFill xmlns:a14="http://schemas.microsoft.com/office/drawing/2010/main">
                <a:solidFill>
                  <a:srgbClr val="FFFFFF"/>
                </a:solidFill>
              </a14:hiddenFill>
            </a:ext>
          </a:extLst>
        </p:spPr>
      </p:pic>
      <p:pic>
        <p:nvPicPr>
          <p:cNvPr id="3" name="Jurassic_World__Featurette__Bienvenue_à_Jurassic_World__[Au_cinéma_le_10_juin]">
            <a:hlinkClick r:id="" action="ppaction://media"/>
          </p:cNvPr>
          <p:cNvPicPr>
            <a:picLocks noChangeAspect="1"/>
          </p:cNvPicPr>
          <p:nvPr>
            <a:audioFile r:link="rId1"/>
            <p:extLst>
              <p:ext uri="{DAA4B4D4-6D71-4841-9C94-3DE7FCFB9230}">
                <p14:media xmlns:p14="http://schemas.microsoft.com/office/powerpoint/2010/main" r:embed="rId2">
                  <p14:trim end="160619.15"/>
                  <p14:fade out="10000"/>
                </p14:media>
              </p:ext>
            </p:extLst>
          </p:nvPr>
        </p:nvPicPr>
        <p:blipFill>
          <a:blip r:embed="rId5"/>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3645804465"/>
      </p:ext>
    </p:extLst>
  </p:cSld>
  <p:clrMapOvr>
    <a:masterClrMapping/>
  </p:clrMapOvr>
  <mc:AlternateContent xmlns:mc="http://schemas.openxmlformats.org/markup-compatibility/2006" xmlns:p14="http://schemas.microsoft.com/office/powerpoint/2010/main">
    <mc:Choice Requires="p14">
      <p:transition p14:dur="20" advClick="0" advTm="10150"/>
    </mc:Choice>
    <mc:Fallback xmlns="">
      <p:transition advClick="0" advTm="101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3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Le processus « Confiner les dinosaures » de </a:t>
            </a:r>
            <a:r>
              <a:rPr lang="fr-FR" dirty="0" err="1" smtClean="0"/>
              <a:t>Jurassic</a:t>
            </a:r>
            <a:r>
              <a:rPr lang="fr-FR" dirty="0" smtClean="0"/>
              <a:t> World</a:t>
            </a:r>
            <a:endParaRPr lang="fr-FR" dirty="0"/>
          </a:p>
        </p:txBody>
      </p:sp>
      <p:pic>
        <p:nvPicPr>
          <p:cNvPr id="4098" name="Picture 2" descr="http://www.google.fr/url?source=imglanding&amp;ct=img&amp;q=https://turntherightcorner.files.wordpress.com/2014/11/jurassic-world-screenshot-velociraptor-cage.jpg?w=1024&amp;sa=X&amp;ved=0CAkQ8wdqFQoTCKrslrb2h8YCFUGVFAodjccAkg&amp;usg=AFQjCNHe2r1yDBT8qXiQUiJMnEQwEnQtS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1038" y="2380890"/>
            <a:ext cx="5079951" cy="3174970"/>
          </a:xfrm>
          <a:prstGeom prst="rect">
            <a:avLst/>
          </a:prstGeom>
          <a:noFill/>
          <a:extLst>
            <a:ext uri="{909E8E84-426E-40DD-AFC4-6F175D3DCCD1}">
              <a14:hiddenFill xmlns:a14="http://schemas.microsoft.com/office/drawing/2010/main">
                <a:solidFill>
                  <a:srgbClr val="FFFFFF"/>
                </a:solidFill>
              </a14:hiddenFill>
            </a:ext>
          </a:extLst>
        </p:spPr>
      </p:pic>
      <p:sp>
        <p:nvSpPr>
          <p:cNvPr id="4" name="Flèche droite 3"/>
          <p:cNvSpPr/>
          <p:nvPr/>
        </p:nvSpPr>
        <p:spPr>
          <a:xfrm>
            <a:off x="5458048" y="3579962"/>
            <a:ext cx="2078966" cy="10092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100" name="Picture 4" descr="http://www.google.fr/url?source=imglanding&amp;ct=img&amp;q=https://uproxx.files.wordpress.com/2015/05/jurassic-world-featurette-chris-pratt-velociprator-head-cage.png?w=650&amp;sa=X&amp;ved=0CAkQ8wc4qQJqFQoTCNis3o73h8YCFQa7FAodS9gAgg&amp;usg=AFQjCNHM_LoRHiH7TgXxwj2BZfgEBnrzN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4073" y="2932455"/>
            <a:ext cx="4195313" cy="2071840"/>
          </a:xfrm>
          <a:prstGeom prst="rect">
            <a:avLst/>
          </a:prstGeom>
          <a:noFill/>
          <a:extLst>
            <a:ext uri="{909E8E84-426E-40DD-AFC4-6F175D3DCCD1}">
              <a14:hiddenFill xmlns:a14="http://schemas.microsoft.com/office/drawing/2010/main">
                <a:solidFill>
                  <a:srgbClr val="FFFFFF"/>
                </a:solidFill>
              </a14:hiddenFill>
            </a:ext>
          </a:extLst>
        </p:spPr>
      </p:pic>
      <p:sp>
        <p:nvSpPr>
          <p:cNvPr id="5" name="Multiplier 4"/>
          <p:cNvSpPr/>
          <p:nvPr/>
        </p:nvSpPr>
        <p:spPr>
          <a:xfrm>
            <a:off x="5719313" y="3101196"/>
            <a:ext cx="1216325" cy="1966822"/>
          </a:xfrm>
          <a:prstGeom prst="mathMultiply">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fr-FR"/>
          </a:p>
        </p:txBody>
      </p:sp>
      <p:pic>
        <p:nvPicPr>
          <p:cNvPr id="4102" name="Picture 6" descr="http://www.google.fr/url?source=imglanding&amp;ct=img&amp;q=http://www.blastr.com/sites/blastr/files/jworldrexbig-jurassic-world-hunt-indominus-rex.jpeg&amp;sa=X&amp;ved=0CAkQ8wc4E2oVChMIn7uy_PeHxgIVw7gUCh3BqgCB&amp;usg=AFQjCNEwCLsheE_4RVz_L6yAHtRusKiyS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48993" y="2725769"/>
            <a:ext cx="4425471" cy="2485211"/>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http://www.google.fr/url?source=imglanding&amp;ct=img&amp;q=http://i.ytimg.com/vi/sDMh8czLMrY/maxresdefault.jpg&amp;sa=X&amp;ved=0CAkQ8wc4GGoVChMI8YKMuPiHxgIVzEAUCh3UqABp&amp;usg=AFQjCNGMIoTsN9rrMn3NEm8t8iyZXB054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270525">
            <a:off x="3097018" y="3500830"/>
            <a:ext cx="6672517" cy="374708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27944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fade">
                                      <p:cBhvr>
                                        <p:cTn id="7" dur="500"/>
                                        <p:tgtEl>
                                          <p:spTgt spid="410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4102"/>
                                        </p:tgtEl>
                                        <p:attrNameLst>
                                          <p:attrName>style.visibility</p:attrName>
                                        </p:attrNameLst>
                                      </p:cBhvr>
                                      <p:to>
                                        <p:strVal val="visible"/>
                                      </p:to>
                                    </p:set>
                                    <p:anim calcmode="lin" valueType="num">
                                      <p:cBhvr>
                                        <p:cTn id="16" dur="500" fill="hold"/>
                                        <p:tgtEl>
                                          <p:spTgt spid="4102"/>
                                        </p:tgtEl>
                                        <p:attrNameLst>
                                          <p:attrName>ppt_w</p:attrName>
                                        </p:attrNameLst>
                                      </p:cBhvr>
                                      <p:tavLst>
                                        <p:tav tm="0">
                                          <p:val>
                                            <p:fltVal val="0"/>
                                          </p:val>
                                        </p:tav>
                                        <p:tav tm="100000">
                                          <p:val>
                                            <p:strVal val="#ppt_w"/>
                                          </p:val>
                                        </p:tav>
                                      </p:tavLst>
                                    </p:anim>
                                    <p:anim calcmode="lin" valueType="num">
                                      <p:cBhvr>
                                        <p:cTn id="17" dur="500" fill="hold"/>
                                        <p:tgtEl>
                                          <p:spTgt spid="4102"/>
                                        </p:tgtEl>
                                        <p:attrNameLst>
                                          <p:attrName>ppt_h</p:attrName>
                                        </p:attrNameLst>
                                      </p:cBhvr>
                                      <p:tavLst>
                                        <p:tav tm="0">
                                          <p:val>
                                            <p:fltVal val="0"/>
                                          </p:val>
                                        </p:tav>
                                        <p:tav tm="100000">
                                          <p:val>
                                            <p:strVal val="#ppt_h"/>
                                          </p:val>
                                        </p:tav>
                                      </p:tavLst>
                                    </p:anim>
                                    <p:animEffect transition="in" filter="fade">
                                      <p:cBhvr>
                                        <p:cTn id="18" dur="500"/>
                                        <p:tgtEl>
                                          <p:spTgt spid="4102"/>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4104"/>
                                        </p:tgtEl>
                                        <p:attrNameLst>
                                          <p:attrName>style.visibility</p:attrName>
                                        </p:attrNameLst>
                                      </p:cBhvr>
                                      <p:to>
                                        <p:strVal val="visible"/>
                                      </p:to>
                                    </p:set>
                                    <p:animEffect transition="in" filter="fade">
                                      <p:cBhvr>
                                        <p:cTn id="23" dur="1000"/>
                                        <p:tgtEl>
                                          <p:spTgt spid="4104"/>
                                        </p:tgtEl>
                                      </p:cBhvr>
                                    </p:animEffect>
                                    <p:anim calcmode="lin" valueType="num">
                                      <p:cBhvr>
                                        <p:cTn id="24" dur="1000" fill="hold"/>
                                        <p:tgtEl>
                                          <p:spTgt spid="4104"/>
                                        </p:tgtEl>
                                        <p:attrNameLst>
                                          <p:attrName>ppt_x</p:attrName>
                                        </p:attrNameLst>
                                      </p:cBhvr>
                                      <p:tavLst>
                                        <p:tav tm="0">
                                          <p:val>
                                            <p:strVal val="#ppt_x"/>
                                          </p:val>
                                        </p:tav>
                                        <p:tav tm="100000">
                                          <p:val>
                                            <p:strVal val="#ppt_x"/>
                                          </p:val>
                                        </p:tav>
                                      </p:tavLst>
                                    </p:anim>
                                    <p:anim calcmode="lin" valueType="num">
                                      <p:cBhvr>
                                        <p:cTn id="25" dur="1000" fill="hold"/>
                                        <p:tgtEl>
                                          <p:spTgt spid="410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SOMMAIRE</a:t>
            </a:r>
            <a:endParaRPr lang="fr-FR" dirty="0"/>
          </a:p>
        </p:txBody>
      </p:sp>
      <p:sp>
        <p:nvSpPr>
          <p:cNvPr id="3" name="Espace réservé du contenu 2"/>
          <p:cNvSpPr>
            <a:spLocks noGrp="1"/>
          </p:cNvSpPr>
          <p:nvPr>
            <p:ph idx="1"/>
          </p:nvPr>
        </p:nvSpPr>
        <p:spPr/>
        <p:txBody>
          <a:bodyPr/>
          <a:lstStyle/>
          <a:p>
            <a:r>
              <a:rPr lang="fr-FR" dirty="0" smtClean="0"/>
              <a:t>I. L’ENTREPRISE</a:t>
            </a:r>
          </a:p>
          <a:p>
            <a:r>
              <a:rPr lang="fr-FR" dirty="0" smtClean="0"/>
              <a:t>II. LE PROCESSUS</a:t>
            </a:r>
          </a:p>
          <a:p>
            <a:r>
              <a:rPr lang="fr-FR" dirty="0" smtClean="0"/>
              <a:t>III. NOS AVIS</a:t>
            </a:r>
          </a:p>
          <a:p>
            <a:r>
              <a:rPr lang="fr-FR" dirty="0" smtClean="0"/>
              <a:t>IV. CONCLUSION</a:t>
            </a:r>
            <a:endParaRPr lang="fr-FR" dirty="0"/>
          </a:p>
        </p:txBody>
      </p:sp>
    </p:spTree>
    <p:extLst>
      <p:ext uri="{BB962C8B-B14F-4D97-AF65-F5344CB8AC3E}">
        <p14:creationId xmlns:p14="http://schemas.microsoft.com/office/powerpoint/2010/main" val="14382587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CEA Le </a:t>
            </a:r>
            <a:r>
              <a:rPr lang="fr-FR" dirty="0" err="1" smtClean="0"/>
              <a:t>Ripault</a:t>
            </a:r>
            <a:endParaRPr lang="fr-FR" dirty="0"/>
          </a:p>
        </p:txBody>
      </p:sp>
      <p:pic>
        <p:nvPicPr>
          <p:cNvPr id="2050" name="Picture 2" descr="http://www.google.fr/url?source=imglanding&amp;ct=img&amp;q=http://www.agencetrinity.fr/images/img/references/logo-cea.jpg&amp;sa=X&amp;ved=0CAkQ8wc4jgFqFQoTCNyT4vbxh8YCFcXAFAodOS4Ahw&amp;usg=AFQjCNGasI1etPzoUxjiz1xQq83bkJJ97w"/>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745472" y="2130724"/>
            <a:ext cx="3170963" cy="2325373"/>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p:cNvSpPr txBox="1"/>
          <p:nvPr/>
        </p:nvSpPr>
        <p:spPr>
          <a:xfrm>
            <a:off x="914400" y="2130724"/>
            <a:ext cx="5702060" cy="3139321"/>
          </a:xfrm>
          <a:prstGeom prst="rect">
            <a:avLst/>
          </a:prstGeom>
          <a:noFill/>
        </p:spPr>
        <p:txBody>
          <a:bodyPr wrap="square" rtlCol="0">
            <a:spAutoFit/>
          </a:bodyPr>
          <a:lstStyle/>
          <a:p>
            <a:pPr marL="285750" indent="-285750">
              <a:buFontTx/>
              <a:buChar char="-"/>
            </a:pPr>
            <a:r>
              <a:rPr lang="fr-FR" dirty="0" smtClean="0"/>
              <a:t>Situé à 15 km de Tours</a:t>
            </a:r>
          </a:p>
          <a:p>
            <a:pPr marL="285750" indent="-285750">
              <a:buFontTx/>
              <a:buChar char="-"/>
            </a:pPr>
            <a:endParaRPr lang="fr-FR" dirty="0" smtClean="0"/>
          </a:p>
          <a:p>
            <a:pPr marL="285750" indent="-285750">
              <a:buFontTx/>
              <a:buChar char="-"/>
            </a:pPr>
            <a:r>
              <a:rPr lang="fr-FR" dirty="0"/>
              <a:t>C</a:t>
            </a:r>
            <a:r>
              <a:rPr lang="fr-FR" dirty="0" smtClean="0"/>
              <a:t>entre </a:t>
            </a:r>
            <a:r>
              <a:rPr lang="fr-FR" dirty="0"/>
              <a:t>non civil contrôlé par la Direction des Applications </a:t>
            </a:r>
            <a:r>
              <a:rPr lang="fr-FR" dirty="0" smtClean="0"/>
              <a:t>Militaires</a:t>
            </a:r>
          </a:p>
          <a:p>
            <a:pPr marL="285750" indent="-285750">
              <a:buFontTx/>
              <a:buChar char="-"/>
            </a:pPr>
            <a:endParaRPr lang="fr-FR" dirty="0"/>
          </a:p>
          <a:p>
            <a:pPr marL="285750" indent="-285750">
              <a:buFontTx/>
              <a:buChar char="-"/>
            </a:pPr>
            <a:r>
              <a:rPr lang="fr-FR" dirty="0" smtClean="0"/>
              <a:t>5 missions:</a:t>
            </a:r>
          </a:p>
          <a:p>
            <a:pPr marL="285750" indent="-285750">
              <a:buFontTx/>
              <a:buChar char="-"/>
            </a:pPr>
            <a:r>
              <a:rPr lang="fr-FR" dirty="0"/>
              <a:t>concevoir, fabriquer, maintenir en condition opérationnelle puis démanteler les têtes nucléaires </a:t>
            </a:r>
            <a:r>
              <a:rPr lang="fr-FR" dirty="0" smtClean="0"/>
              <a:t>+ conception de réacteurs nucléaires</a:t>
            </a:r>
            <a:endParaRPr lang="fr-FR" dirty="0"/>
          </a:p>
          <a:p>
            <a:pPr marL="285750" indent="-285750">
              <a:buFontTx/>
              <a:buChar char="-"/>
            </a:pPr>
            <a:endParaRPr lang="fr-FR" dirty="0" smtClean="0"/>
          </a:p>
          <a:p>
            <a:pPr marL="285750" indent="-285750">
              <a:buFontTx/>
              <a:buChar char="-"/>
            </a:pPr>
            <a:r>
              <a:rPr lang="fr-FR" dirty="0"/>
              <a:t>R</a:t>
            </a:r>
            <a:r>
              <a:rPr lang="fr-FR" dirty="0" smtClean="0"/>
              <a:t>éférentiel </a:t>
            </a:r>
            <a:r>
              <a:rPr lang="fr-FR" dirty="0"/>
              <a:t>Iso 9001 </a:t>
            </a:r>
          </a:p>
        </p:txBody>
      </p:sp>
    </p:spTree>
    <p:extLst>
      <p:ext uri="{BB962C8B-B14F-4D97-AF65-F5344CB8AC3E}">
        <p14:creationId xmlns:p14="http://schemas.microsoft.com/office/powerpoint/2010/main" val="7963694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II. Le Processus « Acheter »</a:t>
            </a:r>
            <a:endParaRPr lang="fr-FR" dirty="0"/>
          </a:p>
        </p:txBody>
      </p:sp>
      <p:pic>
        <p:nvPicPr>
          <p:cNvPr id="4" name="Espace réservé du contenu 3" descr="https://scontent-cdg2-1.xx.fbcdn.net/hphotos-xta1/v/t34.0-12/11423956_10206786719848625_432432234_n.jpg?oh=eff8918b077ef499502ed523f53bcd06&amp;oe=557B89F1"/>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35462" y="1825625"/>
            <a:ext cx="7403650" cy="4351338"/>
          </a:xfrm>
          <a:prstGeom prst="rect">
            <a:avLst/>
          </a:prstGeom>
          <a:noFill/>
          <a:ln>
            <a:noFill/>
          </a:ln>
        </p:spPr>
      </p:pic>
    </p:spTree>
    <p:extLst>
      <p:ext uri="{BB962C8B-B14F-4D97-AF65-F5344CB8AC3E}">
        <p14:creationId xmlns:p14="http://schemas.microsoft.com/office/powerpoint/2010/main" val="10913903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 Juste Besoin »</a:t>
            </a:r>
            <a:endParaRPr lang="fr-FR" dirty="0"/>
          </a:p>
        </p:txBody>
      </p:sp>
      <p:pic>
        <p:nvPicPr>
          <p:cNvPr id="4" name="Espace réservé du contenu 3" descr="https://scontent-cdg2-1.xx.fbcdn.net/hphotos-xft1/v/t34.0-12/11419846_10206787570669895_34757511_n.jpg?oh=380516109a0c06ec7f3761a249e00fd1&amp;oe=557BB5FB"/>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670300" y="1934369"/>
            <a:ext cx="5133975" cy="4133850"/>
          </a:xfrm>
          <a:prstGeom prst="rect">
            <a:avLst/>
          </a:prstGeom>
          <a:noFill/>
          <a:ln>
            <a:noFill/>
          </a:ln>
        </p:spPr>
      </p:pic>
    </p:spTree>
    <p:extLst>
      <p:ext uri="{BB962C8B-B14F-4D97-AF65-F5344CB8AC3E}">
        <p14:creationId xmlns:p14="http://schemas.microsoft.com/office/powerpoint/2010/main" val="35464444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formalisation du Besoin</a:t>
            </a:r>
            <a:endParaRPr lang="fr-FR" dirty="0"/>
          </a:p>
        </p:txBody>
      </p:sp>
      <p:sp>
        <p:nvSpPr>
          <p:cNvPr id="3" name="Espace réservé du contenu 2"/>
          <p:cNvSpPr>
            <a:spLocks noGrp="1"/>
          </p:cNvSpPr>
          <p:nvPr>
            <p:ph idx="1"/>
          </p:nvPr>
        </p:nvSpPr>
        <p:spPr/>
        <p:txBody>
          <a:bodyPr/>
          <a:lstStyle/>
          <a:p>
            <a:r>
              <a:rPr lang="fr-FR" dirty="0"/>
              <a:t>E</a:t>
            </a:r>
            <a:r>
              <a:rPr lang="fr-FR" dirty="0" smtClean="0"/>
              <a:t>xprimer </a:t>
            </a:r>
            <a:r>
              <a:rPr lang="fr-FR" dirty="0"/>
              <a:t>d’abord le besoin de façon fonctionnelle (performances attendues, architectures techniques…) </a:t>
            </a:r>
            <a:endParaRPr lang="fr-FR" dirty="0" smtClean="0"/>
          </a:p>
          <a:p>
            <a:endParaRPr lang="fr-FR" dirty="0" smtClean="0"/>
          </a:p>
          <a:p>
            <a:r>
              <a:rPr lang="fr-FR" dirty="0"/>
              <a:t>V</a:t>
            </a:r>
            <a:r>
              <a:rPr lang="fr-FR" dirty="0" smtClean="0"/>
              <a:t>alider </a:t>
            </a:r>
            <a:r>
              <a:rPr lang="fr-FR" dirty="0"/>
              <a:t>la disponibilité des ressources et faire un planning d’affaires (délais de la procédure et les interfaces entre différents marchés</a:t>
            </a:r>
            <a:r>
              <a:rPr lang="fr-FR" dirty="0" smtClean="0"/>
              <a:t>).</a:t>
            </a:r>
          </a:p>
          <a:p>
            <a:endParaRPr lang="fr-FR" dirty="0"/>
          </a:p>
          <a:p>
            <a:r>
              <a:rPr lang="fr-FR" dirty="0"/>
              <a:t>La demande d’achat est ensuite validée par le gestionnaire d’achats. Enfin, le prescripteur va valider le cahier des charges afin de passer à l’étape suivante.</a:t>
            </a:r>
          </a:p>
          <a:p>
            <a:endParaRPr lang="fr-FR" dirty="0"/>
          </a:p>
        </p:txBody>
      </p:sp>
    </p:spTree>
    <p:extLst>
      <p:ext uri="{BB962C8B-B14F-4D97-AF65-F5344CB8AC3E}">
        <p14:creationId xmlns:p14="http://schemas.microsoft.com/office/powerpoint/2010/main" val="15318705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La spécification du juste besoin</a:t>
            </a:r>
            <a:endParaRPr lang="fr-FR" dirty="0"/>
          </a:p>
        </p:txBody>
      </p:sp>
      <p:sp>
        <p:nvSpPr>
          <p:cNvPr id="3" name="Espace réservé du contenu 2"/>
          <p:cNvSpPr>
            <a:spLocks noGrp="1"/>
          </p:cNvSpPr>
          <p:nvPr>
            <p:ph idx="1"/>
          </p:nvPr>
        </p:nvSpPr>
        <p:spPr/>
        <p:txBody>
          <a:bodyPr>
            <a:normAutofit lnSpcReduction="10000"/>
          </a:bodyPr>
          <a:lstStyle/>
          <a:p>
            <a:r>
              <a:rPr lang="fr-FR" dirty="0"/>
              <a:t>Les données d’entrées de l’activité sont le cahier des charges et celles de sortie sont le fournisseur (évalué et sélectionné) ainsi que le projet de marché et/ou commande. Le CEA va procéder à plusieurs actions dites d’évaluation, de sélection et de validation des choix. </a:t>
            </a:r>
          </a:p>
          <a:p>
            <a:r>
              <a:rPr lang="fr-FR" dirty="0"/>
              <a:t>Les risques majeurs liés à cette activité sont de ne pas trouver de fournisseur en phase de sélection répondant aux exigences et en phase d’exécution, la défaillance du fournisseur.</a:t>
            </a:r>
          </a:p>
          <a:p>
            <a:r>
              <a:rPr lang="fr-FR" dirty="0" smtClean="0"/>
              <a:t>Amélioration: </a:t>
            </a:r>
            <a:r>
              <a:rPr lang="fr-FR" dirty="0"/>
              <a:t>réévaluer ces fournisseurs afin de pouvoir surveiller et gérer les éventuelles défaillances par une mise en demeure par exemple</a:t>
            </a:r>
          </a:p>
        </p:txBody>
      </p:sp>
    </p:spTree>
    <p:extLst>
      <p:ext uri="{BB962C8B-B14F-4D97-AF65-F5344CB8AC3E}">
        <p14:creationId xmlns:p14="http://schemas.microsoft.com/office/powerpoint/2010/main" val="20762270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 suivi du marché</a:t>
            </a:r>
            <a:endParaRPr lang="fr-FR" dirty="0"/>
          </a:p>
        </p:txBody>
      </p:sp>
      <p:sp>
        <p:nvSpPr>
          <p:cNvPr id="3" name="Espace réservé du contenu 2"/>
          <p:cNvSpPr>
            <a:spLocks noGrp="1"/>
          </p:cNvSpPr>
          <p:nvPr>
            <p:ph idx="1"/>
          </p:nvPr>
        </p:nvSpPr>
        <p:spPr/>
        <p:txBody>
          <a:bodyPr>
            <a:normAutofit lnSpcReduction="10000"/>
          </a:bodyPr>
          <a:lstStyle/>
          <a:p>
            <a:r>
              <a:rPr lang="fr-FR" dirty="0"/>
              <a:t>Les données d’entrées sont le fournisseur sélectionné et les documents contractuels (cahier des charges, projet de marché). Les données de sortie sont le produit ainsi que le dossier d’achats. </a:t>
            </a:r>
            <a:endParaRPr lang="fr-FR" dirty="0" smtClean="0"/>
          </a:p>
          <a:p>
            <a:endParaRPr lang="fr-FR" dirty="0"/>
          </a:p>
          <a:p>
            <a:r>
              <a:rPr lang="fr-FR" dirty="0"/>
              <a:t>Le risque principal durant cette phase de réalisation est le non-respect du cahier des charges par le fournisseur. </a:t>
            </a:r>
            <a:endParaRPr lang="fr-FR" dirty="0" smtClean="0"/>
          </a:p>
          <a:p>
            <a:endParaRPr lang="fr-FR" dirty="0"/>
          </a:p>
          <a:p>
            <a:r>
              <a:rPr lang="fr-FR" dirty="0"/>
              <a:t>Les enjeux se portent donc sur un chemin critique du prescripteur qui doit assurer une traçabilité des actions tout au long de l’exécution du marché ainsi que sur la réception du produit.</a:t>
            </a:r>
          </a:p>
          <a:p>
            <a:endParaRPr lang="fr-FR" dirty="0"/>
          </a:p>
        </p:txBody>
      </p:sp>
    </p:spTree>
    <p:extLst>
      <p:ext uri="{BB962C8B-B14F-4D97-AF65-F5344CB8AC3E}">
        <p14:creationId xmlns:p14="http://schemas.microsoft.com/office/powerpoint/2010/main" val="25050087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Interfaces Fonctionnelles</a:t>
            </a:r>
            <a:endParaRPr lang="fr-FR" dirty="0"/>
          </a:p>
        </p:txBody>
      </p:sp>
      <p:sp>
        <p:nvSpPr>
          <p:cNvPr id="3" name="Espace réservé du contenu 2"/>
          <p:cNvSpPr>
            <a:spLocks noGrp="1"/>
          </p:cNvSpPr>
          <p:nvPr>
            <p:ph idx="1"/>
          </p:nvPr>
        </p:nvSpPr>
        <p:spPr/>
        <p:txBody>
          <a:bodyPr>
            <a:normAutofit fontScale="92500" lnSpcReduction="10000"/>
          </a:bodyPr>
          <a:lstStyle/>
          <a:p>
            <a:r>
              <a:rPr lang="fr-FR" dirty="0"/>
              <a:t>S</a:t>
            </a:r>
            <a:r>
              <a:rPr lang="fr-FR" dirty="0" smtClean="0"/>
              <a:t>oit </a:t>
            </a:r>
            <a:r>
              <a:rPr lang="fr-FR" dirty="0"/>
              <a:t>liées au déroulement nominal des activités </a:t>
            </a:r>
            <a:r>
              <a:rPr lang="fr-FR" dirty="0" smtClean="0"/>
              <a:t>soit </a:t>
            </a:r>
            <a:r>
              <a:rPr lang="fr-FR" dirty="0"/>
              <a:t>aux aléas durant l’exécution des activités. </a:t>
            </a:r>
          </a:p>
          <a:p>
            <a:r>
              <a:rPr lang="fr-FR" dirty="0"/>
              <a:t>P</a:t>
            </a:r>
            <a:r>
              <a:rPr lang="fr-FR" dirty="0" smtClean="0"/>
              <a:t>our </a:t>
            </a:r>
            <a:r>
              <a:rPr lang="fr-FR" dirty="0"/>
              <a:t>le déroulement </a:t>
            </a:r>
            <a:r>
              <a:rPr lang="fr-FR" dirty="0" smtClean="0"/>
              <a:t>nominal: </a:t>
            </a:r>
            <a:r>
              <a:rPr lang="fr-FR" dirty="0"/>
              <a:t>l’activité 1 constitue un préalable aux activités 2 et 3 (création du cahier des </a:t>
            </a:r>
            <a:r>
              <a:rPr lang="fr-FR" dirty="0" smtClean="0"/>
              <a:t>charges. L’activité </a:t>
            </a:r>
            <a:r>
              <a:rPr lang="fr-FR" dirty="0"/>
              <a:t>2 constitue un préalable à l’activité 3 (sélection d’un fournisseur</a:t>
            </a:r>
            <a:r>
              <a:rPr lang="fr-FR" dirty="0" smtClean="0"/>
              <a:t>).</a:t>
            </a:r>
          </a:p>
          <a:p>
            <a:r>
              <a:rPr lang="fr-FR" dirty="0"/>
              <a:t>Pour les aléas durant l’exécution des activités, la sélection du fournisseur (2) peut impacter l’activité 1 (révision du besoin, de la stratégie d’achat, du budget, de la planification) en cas d'absence d’offres ou d’offres non conformes.</a:t>
            </a:r>
          </a:p>
          <a:p>
            <a:r>
              <a:rPr lang="fr-FR" dirty="0"/>
              <a:t>Enfin, une défaillance fournisseur peut nécessiter la mise en place d’un avenant et/ou un arrêt des relations contractuelles et de reprendre l’ensemble des activités “réaliser un achat”.</a:t>
            </a:r>
          </a:p>
          <a:p>
            <a:endParaRPr lang="fr-FR" dirty="0"/>
          </a:p>
          <a:p>
            <a:endParaRPr lang="fr-FR" dirty="0"/>
          </a:p>
        </p:txBody>
      </p:sp>
    </p:spTree>
    <p:extLst>
      <p:ext uri="{BB962C8B-B14F-4D97-AF65-F5344CB8AC3E}">
        <p14:creationId xmlns:p14="http://schemas.microsoft.com/office/powerpoint/2010/main" val="33661909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Pilotage du Processus</a:t>
            </a:r>
            <a:endParaRPr lang="fr-FR" dirty="0"/>
          </a:p>
        </p:txBody>
      </p:sp>
      <p:pic>
        <p:nvPicPr>
          <p:cNvPr id="4" name="Espace réservé du contenu 3" descr="https://scontent-cdg2-1.xx.fbcdn.net/hphotos-xft1/v/t34.0-12/10572793_10206787659792123_1293576267_n.jpg?oh=d71e25a30f475b17096ad5c22d5dd296&amp;oe=557BDA5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52159" y="2139352"/>
            <a:ext cx="5218742" cy="3476430"/>
          </a:xfrm>
          <a:prstGeom prst="rect">
            <a:avLst/>
          </a:prstGeom>
          <a:noFill/>
          <a:ln>
            <a:noFill/>
          </a:ln>
        </p:spPr>
      </p:pic>
    </p:spTree>
    <p:extLst>
      <p:ext uri="{BB962C8B-B14F-4D97-AF65-F5344CB8AC3E}">
        <p14:creationId xmlns:p14="http://schemas.microsoft.com/office/powerpoint/2010/main" val="24600396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L’approche </a:t>
            </a:r>
            <a:r>
              <a:rPr lang="fr-FR" smtClean="0"/>
              <a:t>PDCA</a:t>
            </a:r>
            <a:endParaRPr lang="fr-FR" dirty="0"/>
          </a:p>
        </p:txBody>
      </p:sp>
      <p:pic>
        <p:nvPicPr>
          <p:cNvPr id="4" name="Espace réservé du contenu 3" descr="https://scontent-cdg2-1.xx.fbcdn.net/hphotos-xft1/v/t34.0-12/11414587_10206787630591393_1730559038_n.jpg?oh=b8d4796e931afcdd64c1932f51ef6998&amp;oe=557BAC3A"/>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88589" y="1690688"/>
            <a:ext cx="5332144" cy="3623618"/>
          </a:xfrm>
          <a:prstGeom prst="rect">
            <a:avLst/>
          </a:prstGeom>
          <a:noFill/>
          <a:ln>
            <a:noFill/>
          </a:ln>
        </p:spPr>
      </p:pic>
      <p:sp>
        <p:nvSpPr>
          <p:cNvPr id="5" name="ZoneTexte 4"/>
          <p:cNvSpPr txBox="1"/>
          <p:nvPr/>
        </p:nvSpPr>
        <p:spPr>
          <a:xfrm>
            <a:off x="4252823" y="5644320"/>
            <a:ext cx="4787660" cy="369332"/>
          </a:xfrm>
          <a:prstGeom prst="rect">
            <a:avLst/>
          </a:prstGeom>
          <a:noFill/>
        </p:spPr>
        <p:txBody>
          <a:bodyPr wrap="square" rtlCol="0">
            <a:spAutoFit/>
          </a:bodyPr>
          <a:lstStyle/>
          <a:p>
            <a:r>
              <a:rPr lang="fr-FR" dirty="0" smtClean="0"/>
              <a:t>Amélioration continue du processus</a:t>
            </a:r>
            <a:endParaRPr lang="fr-FR" dirty="0"/>
          </a:p>
        </p:txBody>
      </p:sp>
    </p:spTree>
    <p:extLst>
      <p:ext uri="{BB962C8B-B14F-4D97-AF65-F5344CB8AC3E}">
        <p14:creationId xmlns:p14="http://schemas.microsoft.com/office/powerpoint/2010/main" val="9478684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Nos Avis et Conclusion</a:t>
            </a:r>
            <a:endParaRPr lang="fr-FR" dirty="0"/>
          </a:p>
        </p:txBody>
      </p:sp>
      <p:sp>
        <p:nvSpPr>
          <p:cNvPr id="3" name="Espace réservé du contenu 2"/>
          <p:cNvSpPr>
            <a:spLocks noGrp="1"/>
          </p:cNvSpPr>
          <p:nvPr>
            <p:ph idx="1"/>
          </p:nvPr>
        </p:nvSpPr>
        <p:spPr/>
        <p:txBody>
          <a:bodyPr/>
          <a:lstStyle/>
          <a:p>
            <a:endParaRPr lang="fr-FR" dirty="0" smtClean="0"/>
          </a:p>
          <a:p>
            <a:endParaRPr lang="fr-FR" dirty="0"/>
          </a:p>
          <a:p>
            <a:endParaRPr lang="fr-FR" dirty="0" smtClean="0"/>
          </a:p>
          <a:p>
            <a:pPr marL="0" indent="0" algn="ctr">
              <a:buNone/>
            </a:pPr>
            <a:r>
              <a:rPr lang="fr-FR" sz="16600" dirty="0" smtClean="0"/>
              <a:t>MERCI !</a:t>
            </a:r>
            <a:endParaRPr lang="fr-FR" sz="16600" dirty="0"/>
          </a:p>
        </p:txBody>
      </p:sp>
    </p:spTree>
    <p:extLst>
      <p:ext uri="{BB962C8B-B14F-4D97-AF65-F5344CB8AC3E}">
        <p14:creationId xmlns:p14="http://schemas.microsoft.com/office/powerpoint/2010/main" val="1498910073"/>
      </p:ext>
    </p:extLst>
  </p:cSld>
  <p:clrMapOvr>
    <a:masterClrMapping/>
  </p:clrMapOvr>
  <p:timing>
    <p:tnLst>
      <p:par>
        <p:cTn id="1" dur="indefinite" restart="never" nodeType="tmRoot"/>
      </p:par>
    </p:tnLst>
  </p:timing>
</p:sld>
</file>

<file path=ppt/theme/theme1.xml><?xml version="1.0" encoding="utf-8"?>
<a:theme xmlns:a="http://schemas.openxmlformats.org/drawingml/2006/main" name="Profondeur">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Profondeur</Template>
  <TotalTime>46</TotalTime>
  <Words>590</Words>
  <Application>Microsoft Office PowerPoint</Application>
  <PresentationFormat>Grand écran</PresentationFormat>
  <Paragraphs>54</Paragraphs>
  <Slides>14</Slides>
  <Notes>1</Notes>
  <HiddenSlides>0</HiddenSlides>
  <MMClips>1</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14</vt:i4>
      </vt:variant>
    </vt:vector>
  </HeadingPairs>
  <TitlesOfParts>
    <vt:vector size="18" baseType="lpstr">
      <vt:lpstr>Arial</vt:lpstr>
      <vt:lpstr>Calibri</vt:lpstr>
      <vt:lpstr>Corbel</vt:lpstr>
      <vt:lpstr>Profondeur</vt:lpstr>
      <vt:lpstr>PROJET D’ORGANISATION  DES PROCESSUS</vt:lpstr>
      <vt:lpstr>Présentation PowerPoint</vt:lpstr>
      <vt:lpstr>Le processus « Confiner les dinosaures » de Jurassic World</vt:lpstr>
      <vt:lpstr>SOMMAIRE</vt:lpstr>
      <vt:lpstr>Le CEA Le Ripault</vt:lpstr>
      <vt:lpstr>II. Le Processus « Acheter »</vt:lpstr>
      <vt:lpstr>Le « Juste Besoin »</vt:lpstr>
      <vt:lpstr>La formalisation du Besoin</vt:lpstr>
      <vt:lpstr>La spécification du juste besoin</vt:lpstr>
      <vt:lpstr>Le suivi du marché</vt:lpstr>
      <vt:lpstr>Interfaces Fonctionnelles</vt:lpstr>
      <vt:lpstr>Pilotage du Processus</vt:lpstr>
      <vt:lpstr>L’approche PDCA</vt:lpstr>
      <vt:lpstr>Nos Avis et 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PROJET D’ORGANISATION  DES PROCESSUS</dc:title>
  <dc:creator>Arthur G.</dc:creator>
  <cp:lastModifiedBy>Arthur G.</cp:lastModifiedBy>
  <cp:revision>12</cp:revision>
  <dcterms:created xsi:type="dcterms:W3CDTF">2015-06-11T14:43:04Z</dcterms:created>
  <dcterms:modified xsi:type="dcterms:W3CDTF">2015-06-12T08:53:44Z</dcterms:modified>
</cp:coreProperties>
</file>