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9"/>
  </p:notesMasterIdLst>
  <p:sldIdLst>
    <p:sldId id="256" r:id="rId2"/>
    <p:sldId id="262" r:id="rId3"/>
    <p:sldId id="257" r:id="rId4"/>
    <p:sldId id="258" r:id="rId5"/>
    <p:sldId id="259" r:id="rId6"/>
    <p:sldId id="263" r:id="rId7"/>
    <p:sldId id="269" r:id="rId8"/>
    <p:sldId id="270" r:id="rId9"/>
    <p:sldId id="261" r:id="rId10"/>
    <p:sldId id="271" r:id="rId11"/>
    <p:sldId id="272" r:id="rId12"/>
    <p:sldId id="273" r:id="rId13"/>
    <p:sldId id="264" r:id="rId14"/>
    <p:sldId id="275" r:id="rId15"/>
    <p:sldId id="276" r:id="rId16"/>
    <p:sldId id="274" r:id="rId17"/>
    <p:sldId id="280" r:id="rId18"/>
    <p:sldId id="281" r:id="rId19"/>
    <p:sldId id="278" r:id="rId20"/>
    <p:sldId id="282" r:id="rId21"/>
    <p:sldId id="283" r:id="rId22"/>
    <p:sldId id="279" r:id="rId23"/>
    <p:sldId id="284" r:id="rId24"/>
    <p:sldId id="277" r:id="rId25"/>
    <p:sldId id="285" r:id="rId26"/>
    <p:sldId id="265" r:id="rId27"/>
    <p:sldId id="286" r:id="rId28"/>
    <p:sldId id="287" r:id="rId29"/>
    <p:sldId id="288" r:id="rId30"/>
    <p:sldId id="289" r:id="rId31"/>
    <p:sldId id="290" r:id="rId32"/>
    <p:sldId id="267" r:id="rId33"/>
    <p:sldId id="292" r:id="rId34"/>
    <p:sldId id="268" r:id="rId35"/>
    <p:sldId id="334" r:id="rId36"/>
    <p:sldId id="294" r:id="rId37"/>
    <p:sldId id="295" r:id="rId38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5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68" y="-96"/>
      </p:cViewPr>
      <p:guideLst>
        <p:guide orient="horz" pos="211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2DC0ED9-E1ED-47A2-BBEF-395515C5693E}" type="datetimeFigureOut">
              <a:rPr lang="fr-FR"/>
              <a:pPr>
                <a:defRPr/>
              </a:pPr>
              <a:t>08/10/2014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83C0D74-694E-4F47-8EA7-55CD9E014F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20145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ectangle à coins arrondis 12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11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12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13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E95DD0-A33A-4DEA-AEB1-961E1D60DB4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79B5A-E1F0-4BD0-ABD0-E9FE36381D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6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8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10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11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3BBCB-842B-4D9A-8EA6-AAED8C55B8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6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CCCB7-A36F-4E37-BB28-E49D4F3CE4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8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E194A-DDB5-4E79-A3EB-6281A655DD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4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82681-06FA-4BD0-97EF-646B5F90A72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4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11875-8AD6-4C3D-899E-4C035F17261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Rectangle à coins arrondis 8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8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9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16041-8147-40B3-BFB9-48ADF9CAA2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1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2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fr-FR" noProof="0" smtClean="0"/>
              <a:t>Cliquez sur l'icône pour ajouter une image</a:t>
            </a:r>
            <a:endParaRPr lang="en-US" noProof="0" dirty="0"/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9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0DA5F-EE15-4128-8E58-66CC9ACAEE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ACBF02-C55A-45B7-8F1F-CDA843F595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E4A98-DDFD-4F7E-B365-B73D1EDEE0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en-US" smtClean="0"/>
          </a:p>
        </p:txBody>
      </p:sp>
      <p:sp>
        <p:nvSpPr>
          <p:cNvPr id="1029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2014 - 2015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r-FR"/>
              <a:t>D.GENTILE</a:t>
            </a: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9E772546-A2BB-46D3-83AA-F92F8317550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3" r:id="rId2"/>
    <p:sldLayoutId id="2147483745" r:id="rId3"/>
    <p:sldLayoutId id="2147483742" r:id="rId4"/>
    <p:sldLayoutId id="2147483741" r:id="rId5"/>
    <p:sldLayoutId id="2147483740" r:id="rId6"/>
    <p:sldLayoutId id="2147483739" r:id="rId7"/>
    <p:sldLayoutId id="2147483746" r:id="rId8"/>
    <p:sldLayoutId id="2147483747" r:id="rId9"/>
    <p:sldLayoutId id="2147483738" r:id="rId10"/>
    <p:sldLayoutId id="2147483737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ous-titre 2"/>
          <p:cNvSpPr>
            <a:spLocks noGrp="1"/>
          </p:cNvSpPr>
          <p:nvPr>
            <p:ph type="subTitle" idx="1"/>
          </p:nvPr>
        </p:nvSpPr>
        <p:spPr>
          <a:xfrm>
            <a:off x="107950" y="3200400"/>
            <a:ext cx="8928100" cy="1600200"/>
          </a:xfrm>
        </p:spPr>
        <p:txBody>
          <a:bodyPr/>
          <a:lstStyle/>
          <a:p>
            <a:pPr marL="457200" indent="-4572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200" smtClean="0"/>
              <a:t>Chapitre 1 - Phénomènes quantiques, généralités</a:t>
            </a:r>
          </a:p>
          <a:p>
            <a:pPr marL="457200" indent="-4572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200" smtClean="0"/>
              <a:t>Chapitre 2 - Concepts de la mécanique quantique</a:t>
            </a:r>
          </a:p>
          <a:p>
            <a:pPr marL="457200" indent="-4572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200" smtClean="0"/>
              <a:t>Chapitre 3 - Notions d’opérateurs</a:t>
            </a:r>
          </a:p>
          <a:p>
            <a:pPr marL="457200" indent="-457200" algn="just"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fr-FR" sz="2200" smtClean="0"/>
              <a:t>Chapitre 4 - Etude de systèmes quantiques</a:t>
            </a:r>
          </a:p>
        </p:txBody>
      </p:sp>
      <p:sp>
        <p:nvSpPr>
          <p:cNvPr id="14338" name="Espace réservé de la date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14339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0E9DE1-2ECE-43CB-8327-C06DF3FFE6F7}" type="slidenum">
              <a:rPr lang="fr-FR"/>
              <a:pPr>
                <a:defRPr/>
              </a:pPr>
              <a:t>1</a:t>
            </a:fld>
            <a:endParaRPr lang="fr-FR"/>
          </a:p>
        </p:txBody>
      </p:sp>
      <p:sp>
        <p:nvSpPr>
          <p:cNvPr id="14341" name="Titre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Cours de mécanique quantique</a:t>
            </a:r>
            <a:br>
              <a:rPr lang="fr-FR" smtClean="0"/>
            </a:br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Phénomènes quantiques</a:t>
            </a:r>
          </a:p>
          <a:p>
            <a:pPr eaLnBrk="1" hangingPunct="1"/>
            <a:r>
              <a:rPr lang="fr-FR" smtClean="0"/>
              <a:t>Généralités</a:t>
            </a:r>
          </a:p>
        </p:txBody>
      </p:sp>
      <p:sp>
        <p:nvSpPr>
          <p:cNvPr id="15362" name="Espace réservé de la date 3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15363" name="Espace réservé du pied de page 4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A72465-156A-4B6E-89C5-058870C9B4C6}" type="slidenum">
              <a:rPr lang="fr-FR"/>
              <a:pPr>
                <a:defRPr/>
              </a:pPr>
              <a:t>2</a:t>
            </a:fld>
            <a:endParaRPr lang="fr-FR"/>
          </a:p>
        </p:txBody>
      </p:sp>
      <p:sp>
        <p:nvSpPr>
          <p:cNvPr id="16389" name="Titre 1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Cours de mécanique quantique</a:t>
            </a:r>
            <a:br>
              <a:rPr lang="fr-FR" smtClean="0"/>
            </a:br>
            <a:r>
              <a:rPr lang="fr-FR" smtClean="0"/>
              <a:t>chapitre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900"/>
          </a:xfrm>
          <a:solidFill>
            <a:schemeClr val="bg2"/>
          </a:solidFill>
        </p:spPr>
        <p:txBody>
          <a:bodyPr/>
          <a:lstStyle/>
          <a:p>
            <a:pPr eaLnBrk="1" hangingPunct="1"/>
            <a:r>
              <a:rPr lang="fr-FR" smtClean="0"/>
              <a:t>Sommaire du chapitre 1</a:t>
            </a:r>
          </a:p>
        </p:txBody>
      </p:sp>
      <p:sp>
        <p:nvSpPr>
          <p:cNvPr id="16386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16387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68C0A7-B18D-4C5C-A08E-1C26E01C0FA5}" type="slidenum">
              <a:rPr lang="fr-FR"/>
              <a:pPr>
                <a:defRPr/>
              </a:pPr>
              <a:t>3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1916113"/>
            <a:ext cx="7772400" cy="3600450"/>
          </a:xfrm>
        </p:spPr>
        <p:txBody>
          <a:bodyPr>
            <a:normAutofit fontScale="70000" lnSpcReduction="2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Historique: quelques dates, quelques noms…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Importance de la mécanique quantique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Vocabulaire: matière, énergie, rayonnement…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du corps noir: dualité onde corpuscule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L’effet photoélectrique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L’effet Compton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Les postulats de Bohr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Modèle de l’atome d’hydrogène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Comportement ondulatoire des particules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Fonction d’onde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Equation de Schrödinger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Résumé: ce qu’il faut retenir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fr-FR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Quelques dates</a:t>
            </a:r>
          </a:p>
          <a:p>
            <a:pPr eaLnBrk="1" hangingPunct="1"/>
            <a:r>
              <a:rPr lang="fr-FR" dirty="0" smtClean="0"/>
              <a:t>Quelques « grands » noms</a:t>
            </a:r>
          </a:p>
          <a:p>
            <a:pPr eaLnBrk="1" hangingPunct="1"/>
            <a:r>
              <a:rPr lang="fr-FR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L1</a:t>
            </a:r>
          </a:p>
        </p:txBody>
      </p:sp>
      <p:sp>
        <p:nvSpPr>
          <p:cNvPr id="17410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17411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195C28-641F-46F5-8CA3-05775D6DD796}" type="slidenum">
              <a:rPr lang="fr-FR"/>
              <a:pPr>
                <a:defRPr/>
              </a:pPr>
              <a:t>4</a:t>
            </a:fld>
            <a:endParaRPr lang="fr-FR"/>
          </a:p>
        </p:txBody>
      </p:sp>
      <p:sp>
        <p:nvSpPr>
          <p:cNvPr id="20485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HISTORIQUE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18434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DC30C3-D469-4705-9D24-6D707FFE5535}" type="slidenum">
              <a:rPr lang="fr-FR"/>
              <a:pPr>
                <a:defRPr/>
              </a:pPr>
              <a:t>5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914400" y="764704"/>
            <a:ext cx="7772400" cy="5255096"/>
          </a:xfrm>
          <a:blipFill rotWithShape="1">
            <a:blip r:embed="rId3"/>
            <a:stretch>
              <a:fillRect l="-1333" t="-1854"/>
            </a:stretch>
          </a:blipFill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Avancées en physique</a:t>
            </a:r>
          </a:p>
          <a:p>
            <a:pPr eaLnBrk="1" hangingPunct="1"/>
            <a:r>
              <a:rPr lang="fr-FR" smtClean="0"/>
              <a:t>Applications pratiques</a:t>
            </a:r>
          </a:p>
        </p:txBody>
      </p:sp>
      <p:sp>
        <p:nvSpPr>
          <p:cNvPr id="19458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1945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66B2CB-FE01-4DD0-9DE6-50A4E3BA49F4}" type="slidenum">
              <a:rPr lang="fr-FR"/>
              <a:pPr>
                <a:defRPr/>
              </a:pPr>
              <a:t>6</a:t>
            </a:fld>
            <a:endParaRPr lang="fr-FR"/>
          </a:p>
        </p:txBody>
      </p:sp>
      <p:sp>
        <p:nvSpPr>
          <p:cNvPr id="24581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Importance de la Méca Quantique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0482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5205B8-8966-41B2-A7DD-F9BAD662CC41}" type="slidenum">
              <a:rPr lang="fr-FR"/>
              <a:pPr>
                <a:defRPr/>
              </a:pPr>
              <a:t>7</a:t>
            </a:fld>
            <a:endParaRPr lang="fr-FR"/>
          </a:p>
        </p:txBody>
      </p:sp>
      <p:sp>
        <p:nvSpPr>
          <p:cNvPr id="26628" name="Espace réservé du contenu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MQ incontournable: toute la physique est quantique….ou au moins….</a:t>
            </a:r>
          </a:p>
          <a:p>
            <a:pPr eaLnBrk="1" hangingPunct="1"/>
            <a:r>
              <a:rPr lang="fr-FR" smtClean="0"/>
              <a:t>Particules élémentaires, étoiles, semiconducteurs ou capteurs solaires…</a:t>
            </a:r>
          </a:p>
          <a:p>
            <a:pPr eaLnBrk="1" hangingPunct="1"/>
            <a:r>
              <a:rPr lang="fr-FR" smtClean="0"/>
              <a:t>Ordinateur quantique, cryptographie….</a:t>
            </a:r>
          </a:p>
          <a:p>
            <a:pPr eaLnBrk="1" hangingPunct="1"/>
            <a:r>
              <a:rPr lang="fr-FR" smtClean="0"/>
              <a:t>La plus grande aventure intellectuelle du XXème siècle</a:t>
            </a:r>
          </a:p>
          <a:p>
            <a:pPr eaLnBrk="1" hangingPunct="1"/>
            <a:r>
              <a:rPr lang="fr-FR" smtClean="0"/>
              <a:t>Théorie finalement assez simple</a:t>
            </a:r>
          </a:p>
          <a:p>
            <a:pPr eaLnBrk="1" hangingPunct="1"/>
            <a:r>
              <a:rPr lang="fr-FR" smtClean="0"/>
              <a:t>Axiomes ou Postulats (5)</a:t>
            </a:r>
          </a:p>
          <a:p>
            <a:pPr eaLnBrk="1" hangingPunct="1"/>
            <a:endParaRPr lang="fr-FR" smtClean="0"/>
          </a:p>
          <a:p>
            <a:pPr eaLnBrk="1" hangingPunct="1"/>
            <a:endParaRPr lang="fr-F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3412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i="1" dirty="0" smtClean="0"/>
              <a:t>Mais que veut dire</a:t>
            </a:r>
            <a:r>
              <a:rPr lang="fr-FR" dirty="0" smtClean="0"/>
              <a:t>: QUANTIQUE?</a:t>
            </a:r>
            <a:endParaRPr lang="fr-FR" dirty="0"/>
          </a:p>
        </p:txBody>
      </p:sp>
      <p:sp>
        <p:nvSpPr>
          <p:cNvPr id="21506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1507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DB42BC-9F45-4261-99A3-B0E2AE87526C}" type="slidenum">
              <a:rPr lang="fr-FR"/>
              <a:pPr>
                <a:defRPr/>
              </a:pPr>
              <a:t>8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Qui se rapporte au quantum (aux quanta)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Quantité finie et déterminée, à valeur discrète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Quantum d’action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Quantum d’énergie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Quantum de lumière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Quantification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Quantifier: restreindre les valeurs d’une grandeur physique à des nombres discrets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Grandeur physique ne pouvant prendre que certaines valeurs, caractérisées par des nombres entiers multiples d’une valeur discrète: </a:t>
            </a:r>
            <a:r>
              <a:rPr lang="fr-FR" smtClean="0"/>
              <a:t>le quantum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Matière</a:t>
            </a:r>
          </a:p>
          <a:p>
            <a:pPr eaLnBrk="1" hangingPunct="1"/>
            <a:r>
              <a:rPr lang="fr-FR" dirty="0" smtClean="0"/>
              <a:t>Energie</a:t>
            </a:r>
          </a:p>
          <a:p>
            <a:pPr eaLnBrk="1" hangingPunct="1"/>
            <a:r>
              <a:rPr lang="fr-FR" dirty="0" smtClean="0"/>
              <a:t>Rayonnement</a:t>
            </a:r>
          </a:p>
          <a:p>
            <a:pPr eaLnBrk="1" hangingPunct="1"/>
            <a:r>
              <a:rPr lang="fr-FR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L2</a:t>
            </a:r>
          </a:p>
        </p:txBody>
      </p:sp>
      <p:sp>
        <p:nvSpPr>
          <p:cNvPr id="22530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2531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7801EC-441B-4F33-A224-9B13ACDB358C}" type="slidenum">
              <a:rPr lang="fr-FR"/>
              <a:pPr>
                <a:defRPr/>
              </a:pPr>
              <a:t>9</a:t>
            </a:fld>
            <a:endParaRPr lang="fr-FR"/>
          </a:p>
        </p:txBody>
      </p:sp>
      <p:sp>
        <p:nvSpPr>
          <p:cNvPr id="30725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Vocabulaire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113" y="404813"/>
            <a:ext cx="7772400" cy="720725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smtClean="0"/>
              <a:t>		     MATIERE</a:t>
            </a:r>
            <a:endParaRPr lang="fr-FR" dirty="0"/>
          </a:p>
        </p:txBody>
      </p:sp>
      <p:sp>
        <p:nvSpPr>
          <p:cNvPr id="23554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3555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6A962D-08EC-43B8-9E25-AA64FCEBB19C}" type="slidenum">
              <a:rPr lang="fr-FR"/>
              <a:pPr>
                <a:defRPr/>
              </a:pPr>
              <a:t>10</a:t>
            </a:fld>
            <a:endParaRPr lang="fr-FR"/>
          </a:p>
        </p:txBody>
      </p:sp>
      <p:sp>
        <p:nvSpPr>
          <p:cNvPr id="32773" name="Espace réservé du contenu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Ce qui compose tout corps ayant une réalité tangible </a:t>
            </a:r>
          </a:p>
          <a:p>
            <a:pPr eaLnBrk="1" hangingPunct="1"/>
            <a:r>
              <a:rPr lang="fr-FR" dirty="0" smtClean="0"/>
              <a:t>Tout ce qui a une masse</a:t>
            </a:r>
          </a:p>
          <a:p>
            <a:pPr eaLnBrk="1" hangingPunct="1"/>
            <a:r>
              <a:rPr lang="fr-FR" dirty="0" smtClean="0"/>
              <a:t>4 états: solide, liquide, gazeux, plasma</a:t>
            </a:r>
          </a:p>
          <a:p>
            <a:pPr eaLnBrk="1" hangingPunct="1"/>
            <a:r>
              <a:rPr lang="fr-FR" dirty="0" smtClean="0"/>
              <a:t>Passage d’un état – ou d’une phase – à une autre</a:t>
            </a:r>
          </a:p>
          <a:p>
            <a:pPr eaLnBrk="1" hangingPunct="1"/>
            <a:r>
              <a:rPr lang="fr-FR" dirty="0" smtClean="0"/>
              <a:t>Décrite par une théorie corpusculaire</a:t>
            </a:r>
          </a:p>
          <a:p>
            <a:pPr eaLnBrk="1" hangingPunct="1"/>
            <a:r>
              <a:rPr lang="fr-FR" dirty="0" smtClean="0"/>
              <a:t>La physique quantique étudie la matière à un niveau « fondamental » </a:t>
            </a:r>
            <a:r>
              <a:rPr lang="fr-FR" dirty="0" err="1" smtClean="0"/>
              <a:t>càd</a:t>
            </a:r>
            <a:r>
              <a:rPr lang="fr-FR" dirty="0" smtClean="0"/>
              <a:t> particulaire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re 1"/>
          <p:cNvSpPr>
            <a:spLocks noGrp="1"/>
          </p:cNvSpPr>
          <p:nvPr>
            <p:ph type="title"/>
          </p:nvPr>
        </p:nvSpPr>
        <p:spPr>
          <a:xfrm>
            <a:off x="755650" y="404813"/>
            <a:ext cx="7772400" cy="792162"/>
          </a:xfrm>
          <a:solidFill>
            <a:schemeClr val="bg2"/>
          </a:solidFill>
        </p:spPr>
        <p:txBody>
          <a:bodyPr/>
          <a:lstStyle/>
          <a:p>
            <a:pPr eaLnBrk="1" hangingPunct="1"/>
            <a:r>
              <a:rPr lang="fr-FR" smtClean="0"/>
              <a:t>		     ENERGIE</a:t>
            </a:r>
          </a:p>
        </p:txBody>
      </p:sp>
      <p:sp>
        <p:nvSpPr>
          <p:cNvPr id="24578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457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3E8F79-080F-443B-A607-C775F7996B37}" type="slidenum">
              <a:rPr lang="fr-FR"/>
              <a:pPr>
                <a:defRPr/>
              </a:pPr>
              <a:t>11</a:t>
            </a:fld>
            <a:endParaRPr lang="fr-FR"/>
          </a:p>
        </p:txBody>
      </p:sp>
      <p:sp>
        <p:nvSpPr>
          <p:cNvPr id="34821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1844675"/>
            <a:ext cx="7772400" cy="4175125"/>
          </a:xfrm>
        </p:spPr>
        <p:txBody>
          <a:bodyPr/>
          <a:lstStyle/>
          <a:p>
            <a:pPr eaLnBrk="1" hangingPunct="1"/>
            <a:r>
              <a:rPr lang="fr-FR" smtClean="0"/>
              <a:t>Du grec « energia »: force en action</a:t>
            </a:r>
          </a:p>
          <a:p>
            <a:pPr eaLnBrk="1" hangingPunct="1"/>
            <a:r>
              <a:rPr lang="fr-FR" smtClean="0"/>
              <a:t>Capacité d’un système à produire un travail</a:t>
            </a:r>
          </a:p>
          <a:p>
            <a:pPr eaLnBrk="1" hangingPunct="1"/>
            <a:r>
              <a:rPr lang="fr-FR" smtClean="0"/>
              <a:t>Entrainant un mouvement ou produisant par exemple de la lumière, de la chaleur…</a:t>
            </a:r>
          </a:p>
          <a:p>
            <a:pPr eaLnBrk="1" hangingPunct="1"/>
            <a:r>
              <a:rPr lang="fr-FR" smtClean="0"/>
              <a:t>Se conserve et se transforme </a:t>
            </a:r>
          </a:p>
          <a:p>
            <a:pPr eaLnBrk="1" hangingPunct="1"/>
            <a:r>
              <a:rPr lang="fr-FR" smtClean="0"/>
              <a:t>Principes de la thermodynamique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7875"/>
          </a:xfrm>
          <a:solidFill>
            <a:schemeClr val="bg2"/>
          </a:solidFill>
        </p:spPr>
        <p:txBody>
          <a:bodyPr/>
          <a:lstStyle/>
          <a:p>
            <a:pPr eaLnBrk="1" hangingPunct="1"/>
            <a:r>
              <a:rPr lang="fr-FR" smtClean="0"/>
              <a:t>		RAYONNEMENT</a:t>
            </a:r>
          </a:p>
        </p:txBody>
      </p:sp>
      <p:sp>
        <p:nvSpPr>
          <p:cNvPr id="25602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5603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749B46-362B-4AF5-AA41-7FF258928DAD}" type="slidenum">
              <a:rPr lang="fr-FR"/>
              <a:pPr>
                <a:defRPr/>
              </a:pPr>
              <a:t>12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Synonyme: radiation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Processus d’émission ou de transmission d’énergie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Par une ONDE ou par une PARTICULE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sonore: onde acoustique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électromagnétique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lumineux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thermique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solaire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synchrotron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Rayonnement gamma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Décrit par une théorie ondulatoire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Théorie de Planck proposée en 1900 avec la notion de quanta</a:t>
            </a:r>
          </a:p>
        </p:txBody>
      </p:sp>
      <p:sp>
        <p:nvSpPr>
          <p:cNvPr id="26626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6627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199BA3-171B-43C0-AD5E-A8F7D73AE6C4}" type="slidenum">
              <a:rPr lang="fr-FR"/>
              <a:pPr>
                <a:defRPr/>
              </a:pPr>
              <a:t>13</a:t>
            </a:fld>
            <a:endParaRPr lang="fr-FR"/>
          </a:p>
        </p:txBody>
      </p:sp>
      <p:sp>
        <p:nvSpPr>
          <p:cNvPr id="38917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Rayonnement du corps noir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7650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20F8F-50CF-4FC1-8CDF-FD68DE77C1A3}" type="slidenum">
              <a:rPr lang="fr-FR"/>
              <a:pPr>
                <a:defRPr/>
              </a:pPr>
              <a:t>14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914400" y="404664"/>
            <a:ext cx="7772400" cy="5615136"/>
          </a:xfrm>
          <a:blipFill rotWithShape="1">
            <a:blip r:embed="rId3"/>
            <a:stretch>
              <a:fillRect l="-549" t="-1410" r="-1569"/>
            </a:stretch>
          </a:blipFill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8674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CDD2E0-1CDA-46C9-BB8E-37B20E652705}" type="slidenum">
              <a:rPr lang="fr-FR"/>
              <a:pPr>
                <a:defRPr/>
              </a:pPr>
              <a:t>15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914400" y="476672"/>
            <a:ext cx="7772400" cy="5543128"/>
          </a:xfrm>
          <a:blipFill rotWithShape="1">
            <a:blip r:embed="rId3"/>
            <a:stretch>
              <a:fillRect l="-549" t="-2088" r="-235"/>
            </a:stretch>
          </a:blipFill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29698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2969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5943D-DCA6-4813-B1D6-B8B2F518EFD5}" type="slidenum">
              <a:rPr lang="fr-FR"/>
              <a:pPr>
                <a:defRPr/>
              </a:pPr>
              <a:t>16</a:t>
            </a:fld>
            <a:endParaRPr lang="fr-FR"/>
          </a:p>
        </p:txBody>
      </p:sp>
      <p:sp>
        <p:nvSpPr>
          <p:cNvPr id="45061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Effet photoélectrique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0722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A70A54-0520-4073-B283-06D7831E62A2}" type="slidenum">
              <a:rPr lang="fr-FR"/>
              <a:pPr>
                <a:defRPr/>
              </a:pPr>
              <a:t>17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981075"/>
            <a:ext cx="7772400" cy="50387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1887 Hertz découvre que la lumière UV arrache des électrons à des métaux comme le zinc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1905 Einstein, reprenant l’idée de Planck, interprète cela par les « grains » de lumière, les photons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Choc entre photon de l’onde incidente de lumière et électron du métal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b="1" i="1" dirty="0" smtClean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b="1" i="1" dirty="0">
              <a:solidFill>
                <a:srgbClr val="0070C0"/>
              </a:solidFill>
              <a:latin typeface="Times New Roman"/>
              <a:cs typeface="Times New Roman"/>
            </a:endParaRP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fr-FR" b="1" i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				→    </a:t>
            </a:r>
            <a:r>
              <a:rPr lang="fr-FR" b="1" i="1" dirty="0">
                <a:solidFill>
                  <a:srgbClr val="0070C0"/>
                </a:solidFill>
                <a:latin typeface="Times New Roman"/>
                <a:cs typeface="Times New Roman"/>
              </a:rPr>
              <a:t>A faire en exercice</a:t>
            </a:r>
            <a:endParaRPr lang="fr-FR" b="1" i="1" dirty="0">
              <a:solidFill>
                <a:srgbClr val="0070C0"/>
              </a:solidFill>
            </a:endParaRP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r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pPr eaLnBrk="1" hangingPunct="1"/>
            <a:r>
              <a:rPr lang="fr-FR" sz="3200" smtClean="0"/>
              <a:t>	       Quelques applications </a:t>
            </a:r>
            <a:br>
              <a:rPr lang="fr-FR" sz="3200" smtClean="0"/>
            </a:br>
            <a:r>
              <a:rPr lang="fr-FR" sz="3200" smtClean="0"/>
              <a:t>             de l’effet photoélectrique</a:t>
            </a:r>
          </a:p>
        </p:txBody>
      </p:sp>
      <p:sp>
        <p:nvSpPr>
          <p:cNvPr id="31746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1747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D52B0-65B1-4A9A-BA4A-B3F1A806CFF5}" type="slidenum">
              <a:rPr lang="fr-FR"/>
              <a:pPr>
                <a:defRPr/>
              </a:pPr>
              <a:t>18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2133600"/>
            <a:ext cx="7772400" cy="38862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Transformation des informations lumineuses en informations électriques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Multiplicateur d’électrons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Télescope infrarouge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Iconoscope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fr-FR" dirty="0"/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				</a:t>
            </a:r>
            <a:r>
              <a:rPr lang="fr-FR" b="1" i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→    A faire en exercice</a:t>
            </a:r>
            <a:endParaRPr lang="fr-FR" b="1" i="1" dirty="0" smtClean="0">
              <a:solidFill>
                <a:srgbClr val="0070C0"/>
              </a:solidFill>
            </a:endParaRP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32770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2771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15532-AE88-4EAC-8FDF-8A6557940D01}" type="slidenum">
              <a:rPr lang="fr-FR"/>
              <a:pPr>
                <a:defRPr/>
              </a:pPr>
              <a:t>19</a:t>
            </a:fld>
            <a:endParaRPr lang="fr-FR"/>
          </a:p>
        </p:txBody>
      </p:sp>
      <p:sp>
        <p:nvSpPr>
          <p:cNvPr id="51205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Effet Compton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08400" y="5373688"/>
            <a:ext cx="4464050" cy="65246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600" b="1" i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 →   A faire en exercice</a:t>
            </a:r>
            <a:endParaRPr lang="fr-FR" sz="3600" b="1" i="1" dirty="0">
              <a:solidFill>
                <a:srgbClr val="0070C0"/>
              </a:solidFill>
            </a:endParaRPr>
          </a:p>
        </p:txBody>
      </p:sp>
      <p:sp>
        <p:nvSpPr>
          <p:cNvPr id="33794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3795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DA95F2-7FEF-4A2C-9F19-BADC508DAA2F}" type="slidenum">
              <a:rPr lang="fr-FR"/>
              <a:pPr>
                <a:defRPr/>
              </a:pPr>
              <a:t>20</a:t>
            </a:fld>
            <a:endParaRPr lang="fr-FR"/>
          </a:p>
        </p:txBody>
      </p:sp>
      <p:sp>
        <p:nvSpPr>
          <p:cNvPr id="53253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765175"/>
            <a:ext cx="7772400" cy="4608513"/>
          </a:xfrm>
        </p:spPr>
        <p:txBody>
          <a:bodyPr/>
          <a:lstStyle/>
          <a:p>
            <a:pPr eaLnBrk="1" hangingPunct="1"/>
            <a:r>
              <a:rPr lang="fr-FR" smtClean="0"/>
              <a:t>1923 faisceau monochromatique de rayons X sur un élément mince de carbone par Compton</a:t>
            </a:r>
          </a:p>
          <a:p>
            <a:pPr eaLnBrk="1" hangingPunct="1"/>
            <a:r>
              <a:rPr lang="fr-FR" smtClean="0"/>
              <a:t>Deux pics observés en fréquence: l’un à la fréquence incidente </a:t>
            </a:r>
            <a:r>
              <a:rPr lang="el-GR" smtClean="0"/>
              <a:t>ν</a:t>
            </a:r>
            <a:r>
              <a:rPr lang="fr-FR" smtClean="0"/>
              <a:t> et un autre à une fréquence </a:t>
            </a:r>
            <a:r>
              <a:rPr lang="el-GR" smtClean="0"/>
              <a:t>ν</a:t>
            </a:r>
            <a:r>
              <a:rPr lang="fr-FR" smtClean="0"/>
              <a:t>’ inférieure</a:t>
            </a:r>
          </a:p>
          <a:p>
            <a:pPr eaLnBrk="1" hangingPunct="1"/>
            <a:r>
              <a:rPr lang="fr-FR" smtClean="0"/>
              <a:t>Interprétation: les photons possèdent une énergie très supérieure à l’énergie de liaison des électrons</a:t>
            </a:r>
          </a:p>
          <a:p>
            <a:pPr eaLnBrk="1" hangingPunct="1"/>
            <a:r>
              <a:rPr lang="fr-FR" smtClean="0"/>
              <a:t>Collision entre photons incidents à haute énergie et électrons au repos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r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pPr eaLnBrk="1" hangingPunct="1"/>
            <a:r>
              <a:rPr lang="fr-FR" sz="3200" smtClean="0"/>
              <a:t>           Analyse comparée entre effet      	 	photoélectrique et effet Compton</a:t>
            </a:r>
          </a:p>
        </p:txBody>
      </p:sp>
      <p:sp>
        <p:nvSpPr>
          <p:cNvPr id="34818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481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177CE6-DD54-49B6-B421-D3C30AE43BE7}" type="slidenum">
              <a:rPr lang="fr-FR"/>
              <a:pPr>
                <a:defRPr/>
              </a:pPr>
              <a:t>21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1989138"/>
            <a:ext cx="7772400" cy="40306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Dans les deux cas un photon frappe un électron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Dans l’effet photoélectrique toute l’énergie du photon est transmise à l’électron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Dans l’effet Compton seule une partie de l’énergie est transférée à l’électron et un photon moins énergétique est diffusé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fr-FR" dirty="0"/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fr-FR" sz="2800" b="1" i="1" dirty="0" smtClean="0">
                <a:solidFill>
                  <a:srgbClr val="0070C0"/>
                </a:solidFill>
                <a:latin typeface="Times New Roman"/>
                <a:cs typeface="Times New Roman"/>
              </a:rPr>
              <a:t>				→   </a:t>
            </a:r>
            <a:r>
              <a:rPr lang="fr-FR" sz="2800" b="1" i="1" dirty="0">
                <a:solidFill>
                  <a:srgbClr val="0070C0"/>
                </a:solidFill>
                <a:latin typeface="Times New Roman"/>
                <a:cs typeface="Times New Roman"/>
              </a:rPr>
              <a:t>A faire en exercice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1913 - physicien danois</a:t>
            </a:r>
          </a:p>
          <a:p>
            <a:pPr eaLnBrk="1" hangingPunct="1"/>
            <a:r>
              <a:rPr lang="fr-FR" smtClean="0"/>
              <a:t>3 postulats autour de la </a:t>
            </a:r>
          </a:p>
          <a:p>
            <a:pPr eaLnBrk="1" hangingPunct="1"/>
            <a:r>
              <a:rPr lang="fr-FR" smtClean="0"/>
              <a:t>quantification de l’énergie</a:t>
            </a:r>
          </a:p>
        </p:txBody>
      </p:sp>
      <p:sp>
        <p:nvSpPr>
          <p:cNvPr id="35842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5843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A69FF0-7F73-4EB9-8CCD-A485AF5F042D}" type="slidenum">
              <a:rPr lang="fr-FR"/>
              <a:pPr>
                <a:defRPr/>
              </a:pPr>
              <a:t>22</a:t>
            </a:fld>
            <a:endParaRPr lang="fr-FR"/>
          </a:p>
        </p:txBody>
      </p:sp>
      <p:sp>
        <p:nvSpPr>
          <p:cNvPr id="57349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Postulats de Bohr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6866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7D08D8-3CFB-4784-ADC7-93AA79F467AF}" type="slidenum">
              <a:rPr lang="fr-FR"/>
              <a:pPr>
                <a:defRPr/>
              </a:pPr>
              <a:t>23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772400" cy="54705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La matière est également quantifiée et il existe des niveaux discrets d’énergie pour les atomes (expérience de Franck et Hertz 1914) par analogie avec l’oscillateur harmonique </a:t>
            </a:r>
            <a:r>
              <a:rPr lang="fr-FR" dirty="0">
                <a:solidFill>
                  <a:srgbClr val="0070C0"/>
                </a:solidFill>
              </a:rPr>
              <a:t>(</a:t>
            </a:r>
            <a:r>
              <a:rPr lang="fr-FR" dirty="0" smtClean="0">
                <a:solidFill>
                  <a:srgbClr val="0070C0"/>
                </a:solidFill>
              </a:rPr>
              <a:t>exercices)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 smtClean="0">
              <a:solidFill>
                <a:srgbClr val="0070C0"/>
              </a:solidFill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Les atomes absorbent ou émettent de l’énergie en passant d’un niveau d’énergie à un autre, les raies spectrales proviennent de transitions entres ces niveaux d’énergie, l’énergie ainsi libérée au passage d’un état excité vers un état de moindre énergie correspond à l’émission d’un photon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L’atome d’hydrogène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Modèle de Bohr – Sommerfeld</a:t>
            </a:r>
          </a:p>
          <a:p>
            <a:pPr eaLnBrk="1" hangingPunct="1"/>
            <a:r>
              <a:rPr lang="fr-FR" smtClean="0"/>
              <a:t>Généralisable aux atomes munis d’un seul électron tournant autour du noyau</a:t>
            </a:r>
          </a:p>
        </p:txBody>
      </p:sp>
      <p:sp>
        <p:nvSpPr>
          <p:cNvPr id="37890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7891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43AA6F-795A-467C-A22F-3832A85BA6C5}" type="slidenum">
              <a:rPr lang="fr-FR"/>
              <a:pPr>
                <a:defRPr/>
              </a:pPr>
              <a:t>24</a:t>
            </a:fld>
            <a:endParaRPr lang="fr-FR"/>
          </a:p>
        </p:txBody>
      </p:sp>
      <p:sp>
        <p:nvSpPr>
          <p:cNvPr id="61445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Modèle de l’atome d’hydrogène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1975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200" dirty="0" smtClean="0"/>
              <a:t>		Modèle à orbite circulaire</a:t>
            </a:r>
            <a:endParaRPr lang="fr-FR" sz="3200" dirty="0"/>
          </a:p>
        </p:txBody>
      </p:sp>
      <p:sp>
        <p:nvSpPr>
          <p:cNvPr id="38914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8915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CA7336-FE9A-4BAA-BC25-974C12011335}" type="slidenum">
              <a:rPr lang="fr-FR"/>
              <a:pPr>
                <a:defRPr/>
              </a:pPr>
              <a:t>25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914400" y="908720"/>
            <a:ext cx="7772400" cy="5256584"/>
          </a:xfrm>
          <a:blipFill rotWithShape="1">
            <a:blip r:embed="rId3"/>
            <a:stretch>
              <a:fillRect l="-549" t="-464"/>
            </a:stretch>
          </a:blipFill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Le symétrique du comportement corpusculaire de la lumière</a:t>
            </a:r>
          </a:p>
          <a:p>
            <a:pPr eaLnBrk="1" hangingPunct="1"/>
            <a:r>
              <a:rPr lang="fr-FR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L3</a:t>
            </a:r>
          </a:p>
        </p:txBody>
      </p:sp>
      <p:sp>
        <p:nvSpPr>
          <p:cNvPr id="39938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3993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088C65A-236F-4296-8511-61B6457D8664}" type="slidenum">
              <a:rPr lang="fr-FR"/>
              <a:pPr>
                <a:defRPr/>
              </a:pPr>
              <a:t>26</a:t>
            </a:fld>
            <a:endParaRPr lang="fr-FR"/>
          </a:p>
        </p:txBody>
      </p:sp>
      <p:sp>
        <p:nvSpPr>
          <p:cNvPr id="65541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Comportement ondulatoire des particules</a:t>
            </a:r>
            <a:br>
              <a:rPr lang="fr-FR" dirty="0" smtClean="0"/>
            </a:b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r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pPr eaLnBrk="1" hangingPunct="1"/>
            <a:r>
              <a:rPr lang="fr-FR" sz="3200" smtClean="0"/>
              <a:t>  Interférences en physique ondulatoire 		Rappel des franges de Young</a:t>
            </a:r>
          </a:p>
        </p:txBody>
      </p:sp>
      <p:sp>
        <p:nvSpPr>
          <p:cNvPr id="40962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0963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4437A-26EE-453C-B784-AA97B126E702}" type="slidenum">
              <a:rPr lang="fr-FR"/>
              <a:pPr>
                <a:defRPr/>
              </a:pPr>
              <a:t>27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blipFill rotWithShape="1">
            <a:blip r:embed="rId3"/>
            <a:stretch>
              <a:fillRect/>
            </a:stretch>
          </a:blipFill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>
                <a:noFill/>
              </a:rPr>
              <a:t> </a:t>
            </a:r>
          </a:p>
        </p:txBody>
      </p:sp>
      <p:cxnSp>
        <p:nvCxnSpPr>
          <p:cNvPr id="16" name="Connecteur droit 15"/>
          <p:cNvCxnSpPr/>
          <p:nvPr/>
        </p:nvCxnSpPr>
        <p:spPr>
          <a:xfrm>
            <a:off x="6516688" y="2133600"/>
            <a:ext cx="34925" cy="28797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 flipH="1" flipV="1">
            <a:off x="2414588" y="2636838"/>
            <a:ext cx="1587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>
            <a:off x="2428875" y="4348163"/>
            <a:ext cx="4138613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V="1">
            <a:off x="2428875" y="2586038"/>
            <a:ext cx="4105275" cy="590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 flipV="1">
            <a:off x="2381250" y="2586038"/>
            <a:ext cx="4135438" cy="1368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414588" y="2565400"/>
            <a:ext cx="44450" cy="576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2414588" y="3176588"/>
            <a:ext cx="46037" cy="757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2414588" y="3963988"/>
            <a:ext cx="4445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6516688" y="2133600"/>
            <a:ext cx="142875" cy="27352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cxnSp>
        <p:nvCxnSpPr>
          <p:cNvPr id="30" name="Connecteur droit avec flèche 29"/>
          <p:cNvCxnSpPr/>
          <p:nvPr/>
        </p:nvCxnSpPr>
        <p:spPr>
          <a:xfrm>
            <a:off x="2268538" y="3176588"/>
            <a:ext cx="0" cy="7874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lèche droite 34"/>
          <p:cNvSpPr/>
          <p:nvPr/>
        </p:nvSpPr>
        <p:spPr>
          <a:xfrm>
            <a:off x="1187450" y="2852738"/>
            <a:ext cx="720725" cy="4603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7" name="Flèche droite 36"/>
          <p:cNvSpPr/>
          <p:nvPr/>
        </p:nvSpPr>
        <p:spPr>
          <a:xfrm>
            <a:off x="1187450" y="3176588"/>
            <a:ext cx="720725" cy="4603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8" name="Flèche droite 37"/>
          <p:cNvSpPr/>
          <p:nvPr/>
        </p:nvSpPr>
        <p:spPr>
          <a:xfrm>
            <a:off x="1187450" y="3527425"/>
            <a:ext cx="720725" cy="4603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9" name="Flèche droite 38"/>
          <p:cNvSpPr/>
          <p:nvPr/>
        </p:nvSpPr>
        <p:spPr>
          <a:xfrm>
            <a:off x="1187450" y="3933825"/>
            <a:ext cx="720725" cy="4445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1" name="Flèche droite 40"/>
          <p:cNvSpPr/>
          <p:nvPr/>
        </p:nvSpPr>
        <p:spPr>
          <a:xfrm>
            <a:off x="1187450" y="4287838"/>
            <a:ext cx="720725" cy="4603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1986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94D53B-1A10-4D51-8EFF-9349E2C1D7E0}" type="slidenum">
              <a:rPr lang="fr-FR"/>
              <a:pPr>
                <a:defRPr/>
              </a:pPr>
              <a:t>28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914400" y="836712"/>
            <a:ext cx="7772400" cy="5183088"/>
          </a:xfrm>
          <a:blipFill rotWithShape="1">
            <a:blip r:embed="rId3"/>
            <a:stretch>
              <a:fillRect l="-706" t="-1058" r="-1176"/>
            </a:stretch>
          </a:blipFill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113" y="260350"/>
            <a:ext cx="7772400" cy="635000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200" dirty="0" smtClean="0"/>
              <a:t>Analogie quantique de Louis de Broglie 1923</a:t>
            </a:r>
            <a:endParaRPr lang="fr-FR" sz="3200" dirty="0"/>
          </a:p>
        </p:txBody>
      </p:sp>
      <p:sp>
        <p:nvSpPr>
          <p:cNvPr id="43010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3011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3B3E1-A73C-4DEF-976C-F4D8D8B66B90}" type="slidenum">
              <a:rPr lang="fr-FR"/>
              <a:pPr>
                <a:defRPr/>
              </a:pPr>
              <a:t>29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914400" y="1052736"/>
            <a:ext cx="7772400" cy="4967064"/>
          </a:xfrm>
          <a:blipFill rotWithShape="1">
            <a:blip r:embed="rId3"/>
            <a:stretch>
              <a:fillRect l="-706" t="-1104" r="-2118" b="-1595"/>
            </a:stretch>
          </a:blipFill>
        </p:spPr>
        <p:txBody>
          <a:bodyPr>
            <a:normAutofit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4034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EA64C2-AA9D-4D3D-8A86-732A832426E3}" type="slidenum">
              <a:rPr lang="fr-FR"/>
              <a:pPr>
                <a:defRPr/>
              </a:pPr>
              <a:t>30</a:t>
            </a:fld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549275"/>
            <a:ext cx="7772400" cy="5470525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Franges d’interférences pour tout type de particule ce qui permet de conclure que </a:t>
            </a:r>
            <a:r>
              <a:rPr lang="fr-FR" dirty="0" err="1" smtClean="0"/>
              <a:t>LdB</a:t>
            </a:r>
            <a:r>
              <a:rPr lang="fr-FR" dirty="0" smtClean="0"/>
              <a:t> a eu raison: les particules matérielles ont un comportement ondulatoire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Dualité apparemment paradoxale: onde // particule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fr-FR" dirty="0" smtClean="0"/>
              <a:t>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Un atome est ponctuel et remplit tout l’espace!!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En fait c’est beaucoup plus qu’un phénomène ondulatoire</a:t>
            </a:r>
          </a:p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fr-FR" dirty="0" smtClean="0"/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fr-FR" dirty="0" smtClean="0"/>
              <a:t>C’est un  phénomène aléatoire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490537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800" dirty="0" smtClean="0"/>
              <a:t>   Nature probabiliste des phénomènes quantiques</a:t>
            </a:r>
            <a:endParaRPr lang="fr-FR" sz="2800" dirty="0"/>
          </a:p>
        </p:txBody>
      </p:sp>
      <p:sp>
        <p:nvSpPr>
          <p:cNvPr id="45058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505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FF7C94-DBCA-4E52-90A8-C0349522B70C}" type="slidenum">
              <a:rPr lang="fr-FR"/>
              <a:pPr>
                <a:defRPr/>
              </a:pPr>
              <a:t>31</a:t>
            </a:fld>
            <a:endParaRPr lang="fr-FR"/>
          </a:p>
        </p:txBody>
      </p:sp>
      <p:sp>
        <p:nvSpPr>
          <p:cNvPr id="75781" name="Espace réservé du contenu 5"/>
          <p:cNvSpPr>
            <a:spLocks noGrp="1"/>
          </p:cNvSpPr>
          <p:nvPr>
            <p:ph sz="quarter" idx="1"/>
          </p:nvPr>
        </p:nvSpPr>
        <p:spPr>
          <a:xfrm>
            <a:off x="914400" y="1196975"/>
            <a:ext cx="7772400" cy="4822825"/>
          </a:xfrm>
        </p:spPr>
        <p:txBody>
          <a:bodyPr/>
          <a:lstStyle/>
          <a:p>
            <a:pPr eaLnBrk="1" hangingPunct="1"/>
            <a:r>
              <a:rPr lang="fr-FR" smtClean="0"/>
              <a:t>Les atomes, corpuscules, sont envoyés un par un tous de la même façon </a:t>
            </a:r>
          </a:p>
          <a:p>
            <a:pPr eaLnBrk="1" hangingPunct="1"/>
            <a:r>
              <a:rPr lang="fr-FR" smtClean="0"/>
              <a:t>Chaque atome a un point d’impact bien défini</a:t>
            </a:r>
          </a:p>
          <a:p>
            <a:pPr eaLnBrk="1" hangingPunct="1"/>
            <a:r>
              <a:rPr lang="fr-FR" smtClean="0"/>
              <a:t>Mais ce point d’impact est aléatoire, différent d’un atome à un autre</a:t>
            </a:r>
          </a:p>
          <a:p>
            <a:pPr eaLnBrk="1" hangingPunct="1"/>
            <a:r>
              <a:rPr lang="fr-FR" smtClean="0"/>
              <a:t>Aux mêmes conditions initiales correspondent des impacts différents</a:t>
            </a:r>
          </a:p>
          <a:p>
            <a:pPr eaLnBrk="1" hangingPunct="1"/>
            <a:r>
              <a:rPr lang="fr-FR" smtClean="0"/>
              <a:t>Mais ce n’est pas une loi de probabilité classique</a:t>
            </a:r>
          </a:p>
          <a:p>
            <a:pPr eaLnBrk="1" hangingPunct="1"/>
            <a:r>
              <a:rPr lang="fr-FR" smtClean="0"/>
              <a:t>L’interprétation est complexe: on admettra le résultat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6082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6083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CB3FFA-0EC4-4A8F-B27A-1CE172DA616D}" type="slidenum">
              <a:rPr lang="fr-FR"/>
              <a:pPr>
                <a:defRPr/>
              </a:pPr>
              <a:t>32</a:t>
            </a:fld>
            <a:endParaRPr lang="fr-FR"/>
          </a:p>
        </p:txBody>
      </p:sp>
      <p:sp>
        <p:nvSpPr>
          <p:cNvPr id="77829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FONCTION d’ONDE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88913"/>
            <a:ext cx="7772400" cy="503237"/>
          </a:xfrm>
          <a:solidFill>
            <a:schemeClr val="bg2"/>
          </a:solidFill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3200" dirty="0" smtClean="0"/>
              <a:t>Ondes quantiques: amplitudes de probabilité</a:t>
            </a:r>
            <a:endParaRPr lang="fr-FR" sz="3200" dirty="0"/>
          </a:p>
        </p:txBody>
      </p:sp>
      <p:sp>
        <p:nvSpPr>
          <p:cNvPr id="47106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7107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9CAEED-AFE0-4032-903F-25D2F8539722}" type="slidenum">
              <a:rPr lang="fr-FR"/>
              <a:pPr>
                <a:defRPr/>
              </a:pPr>
              <a:t>33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914400" y="980728"/>
            <a:ext cx="7772400" cy="5184576"/>
          </a:xfrm>
          <a:blipFill rotWithShape="1">
            <a:blip r:embed="rId3"/>
            <a:stretch>
              <a:fillRect l="-941" t="-1294" r="-706"/>
            </a:stretch>
          </a:blipFill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r-FR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ous-titre 1"/>
          <p:cNvSpPr>
            <a:spLocks noGrp="1"/>
          </p:cNvSpPr>
          <p:nvPr>
            <p:ph type="subTitle" idx="1"/>
          </p:nvPr>
        </p:nvSpPr>
        <p:spPr>
          <a:xfrm>
            <a:off x="1295400" y="3500438"/>
            <a:ext cx="6400800" cy="1300162"/>
          </a:xfrm>
        </p:spPr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48130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8131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1B9DB5-825E-4DB8-9C1F-82EBEFE5DAB3}" type="slidenum">
              <a:rPr lang="fr-FR"/>
              <a:pPr>
                <a:defRPr/>
              </a:pPr>
              <a:t>34</a:t>
            </a:fld>
            <a:endParaRPr lang="fr-FR"/>
          </a:p>
        </p:txBody>
      </p:sp>
      <p:sp>
        <p:nvSpPr>
          <p:cNvPr id="81925" name="Titre 5"/>
          <p:cNvSpPr>
            <a:spLocks noGrp="1"/>
          </p:cNvSpPr>
          <p:nvPr>
            <p:ph type="ctrTitle"/>
          </p:nvPr>
        </p:nvSpPr>
        <p:spPr>
          <a:xfrm>
            <a:off x="457200" y="1506538"/>
            <a:ext cx="8229600" cy="1470025"/>
          </a:xfrm>
        </p:spPr>
        <p:txBody>
          <a:bodyPr/>
          <a:lstStyle/>
          <a:p>
            <a:pPr eaLnBrk="1" hangingPunct="1"/>
            <a:r>
              <a:rPr lang="fr-FR" smtClean="0"/>
              <a:t>Equation de Schrödinger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49154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dirty="0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EF7C6-EEC5-4236-83CB-BE28B00F9F8E}" type="slidenum">
              <a:rPr lang="fr-FR"/>
              <a:pPr>
                <a:defRPr/>
              </a:pPr>
              <a:t>35</a:t>
            </a:fld>
            <a:endParaRPr lang="fr-FR"/>
          </a:p>
        </p:txBody>
      </p:sp>
      <p:sp>
        <p:nvSpPr>
          <p:cNvPr id="6" name="Espace réservé du contenu 5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827584" y="692696"/>
            <a:ext cx="7772400" cy="5328592"/>
          </a:xfrm>
          <a:blipFill rotWithShape="1">
            <a:blip r:embed="rId3"/>
            <a:stretch>
              <a:fillRect l="-471" t="-1831"/>
            </a:stretch>
          </a:blipFill>
        </p:spPr>
        <p:txBody>
          <a:bodyPr>
            <a:normAutofit/>
          </a:bodyPr>
          <a:lstStyle/>
          <a:p>
            <a:pPr marL="0" indent="0" eaLnBrk="1" fontAlgn="auto" hangingPunct="1">
              <a:spcBef>
                <a:spcPts val="58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r-FR" dirty="0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fr-FR" smtClean="0"/>
          </a:p>
        </p:txBody>
      </p:sp>
      <p:sp>
        <p:nvSpPr>
          <p:cNvPr id="50178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50179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234751-FF97-4EEE-B9B1-D42B3154D1C3}" type="slidenum">
              <a:rPr lang="fr-FR"/>
              <a:pPr>
                <a:defRPr/>
              </a:pPr>
              <a:t>36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457200" y="1916113"/>
            <a:ext cx="8229600" cy="7207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mtClean="0"/>
              <a:t/>
            </a:r>
            <a:br>
              <a:rPr lang="fr-FR" smtClean="0"/>
            </a:br>
            <a:r>
              <a:rPr lang="fr-FR" smtClean="0"/>
              <a:t>Résumé</a:t>
            </a:r>
            <a:r>
              <a:rPr lang="fr-FR"/>
              <a:t>: ce qu’il faut retenir</a:t>
            </a:r>
            <a:br>
              <a:rPr lang="fr-FR"/>
            </a:b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Espace réservé de la date 2"/>
          <p:cNvSpPr>
            <a:spLocks noGrp="1"/>
          </p:cNvSpPr>
          <p:nvPr>
            <p:ph type="dt" sz="quarter" idx="10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2014 - 2015</a:t>
            </a:r>
          </a:p>
        </p:txBody>
      </p:sp>
      <p:sp>
        <p:nvSpPr>
          <p:cNvPr id="51203" name="Espace réservé du pied de page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/>
              <a:t>D.GENTILE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2AD11D-B187-4AC4-95FE-85E477F51FBB}" type="slidenum">
              <a:rPr lang="fr-FR"/>
              <a:pPr>
                <a:defRPr/>
              </a:pPr>
              <a:t>37</a:t>
            </a:fld>
            <a:endParaRPr lang="fr-FR"/>
          </a:p>
        </p:txBody>
      </p:sp>
      <p:sp>
        <p:nvSpPr>
          <p:cNvPr id="88068" name="Espace réservé du contenu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fr-FR" smtClean="0"/>
              <a:t>A vous de résumer l’essentiel de ce chapitre</a:t>
            </a:r>
          </a:p>
          <a:p>
            <a:pPr eaLnBrk="1" hangingPunct="1"/>
            <a:r>
              <a:rPr lang="fr-FR" smtClean="0"/>
              <a:t>Quels messages?</a:t>
            </a:r>
          </a:p>
          <a:p>
            <a:pPr eaLnBrk="1" hangingPunct="1"/>
            <a:r>
              <a:rPr lang="fr-FR" smtClean="0"/>
              <a:t>Quels concepts?</a:t>
            </a:r>
          </a:p>
          <a:p>
            <a:pPr eaLnBrk="1" hangingPunct="1"/>
            <a:r>
              <a:rPr lang="fr-FR" smtClean="0"/>
              <a:t>Qu’avez vous appris?</a:t>
            </a:r>
          </a:p>
          <a:p>
            <a:pPr eaLnBrk="1" hangingPunct="1"/>
            <a:r>
              <a:rPr lang="fr-FR" smtClean="0"/>
              <a:t>……..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1229</TotalTime>
  <Words>963</Words>
  <Application>Microsoft Office PowerPoint</Application>
  <PresentationFormat>Affichage à l'écran (4:3)</PresentationFormat>
  <Paragraphs>266</Paragraphs>
  <Slides>37</Slides>
  <Notes>37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Capitaux</vt:lpstr>
      <vt:lpstr>Cours de mécanique quantique </vt:lpstr>
      <vt:lpstr>Cours de mécanique quantique chapitre 1</vt:lpstr>
      <vt:lpstr>Sommaire du chapitre 1</vt:lpstr>
      <vt:lpstr>HISTORIQUE</vt:lpstr>
      <vt:lpstr>Présentation PowerPoint</vt:lpstr>
      <vt:lpstr>Importance de la Méca Quantique</vt:lpstr>
      <vt:lpstr>Présentation PowerPoint</vt:lpstr>
      <vt:lpstr>Mais que veut dire: QUANTIQUE?</vt:lpstr>
      <vt:lpstr>Vocabulaire</vt:lpstr>
      <vt:lpstr>       MATIERE</vt:lpstr>
      <vt:lpstr>       ENERGIE</vt:lpstr>
      <vt:lpstr>  RAYONNEMENT</vt:lpstr>
      <vt:lpstr>Rayonnement du corps noir</vt:lpstr>
      <vt:lpstr>Présentation PowerPoint</vt:lpstr>
      <vt:lpstr>Présentation PowerPoint</vt:lpstr>
      <vt:lpstr>Effet photoélectrique</vt:lpstr>
      <vt:lpstr>Présentation PowerPoint</vt:lpstr>
      <vt:lpstr>        Quelques applications               de l’effet photoélectrique</vt:lpstr>
      <vt:lpstr>Effet Compton</vt:lpstr>
      <vt:lpstr> →   A faire en exercice</vt:lpstr>
      <vt:lpstr>           Analyse comparée entre effet         photoélectrique et effet Compton</vt:lpstr>
      <vt:lpstr>Postulats de Bohr</vt:lpstr>
      <vt:lpstr>Présentation PowerPoint</vt:lpstr>
      <vt:lpstr>Modèle de l’atome d’hydrogène</vt:lpstr>
      <vt:lpstr>  Modèle à orbite circulaire</vt:lpstr>
      <vt:lpstr> Comportement ondulatoire des particules </vt:lpstr>
      <vt:lpstr>  Interférences en physique ondulatoire   Rappel des franges de Young</vt:lpstr>
      <vt:lpstr>Présentation PowerPoint</vt:lpstr>
      <vt:lpstr>Analogie quantique de Louis de Broglie 1923</vt:lpstr>
      <vt:lpstr>Présentation PowerPoint</vt:lpstr>
      <vt:lpstr>   Nature probabiliste des phénomènes quantiques</vt:lpstr>
      <vt:lpstr>FONCTION d’ONDE</vt:lpstr>
      <vt:lpstr>Ondes quantiques: amplitudes de probabilité</vt:lpstr>
      <vt:lpstr>Equation de Schrödinger</vt:lpstr>
      <vt:lpstr>Présentation PowerPoint</vt:lpstr>
      <vt:lpstr> Résumé: ce qu’il faut retenir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de mécanique quantique</dc:title>
  <dc:creator>dominique gentile</dc:creator>
  <cp:lastModifiedBy>dominique gentile</cp:lastModifiedBy>
  <cp:revision>265</cp:revision>
  <dcterms:created xsi:type="dcterms:W3CDTF">2014-05-25T13:20:11Z</dcterms:created>
  <dcterms:modified xsi:type="dcterms:W3CDTF">2014-10-08T19:25:27Z</dcterms:modified>
</cp:coreProperties>
</file>