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58" r:id="rId13"/>
    <p:sldId id="259" r:id="rId14"/>
    <p:sldId id="260" r:id="rId15"/>
    <p:sldId id="261" r:id="rId16"/>
    <p:sldId id="262" r:id="rId17"/>
    <p:sldId id="263" r:id="rId18"/>
    <p:sldId id="264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53400" autoAdjust="0"/>
  </p:normalViewPr>
  <p:slideViewPr>
    <p:cSldViewPr>
      <p:cViewPr varScale="1">
        <p:scale>
          <a:sx n="70" d="100"/>
          <a:sy n="70" d="100"/>
        </p:scale>
        <p:origin x="-28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1F5FF-1E4A-4D7B-B179-01AC27B0D1C1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605E3-B61D-4776-95AC-68D8917DA85A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Sensibilité : </a:t>
            </a:r>
            <a:r>
              <a:rPr lang="fr-FR" dirty="0" err="1" smtClean="0"/>
              <a:t>proba</a:t>
            </a:r>
            <a:r>
              <a:rPr lang="fr-FR" baseline="0" dirty="0" smtClean="0"/>
              <a:t> d’avoir un </a:t>
            </a:r>
            <a:r>
              <a:rPr lang="fr-FR" baseline="0" dirty="0" err="1" smtClean="0"/>
              <a:t>thc</a:t>
            </a:r>
            <a:r>
              <a:rPr lang="fr-FR" baseline="0" dirty="0" smtClean="0"/>
              <a:t> positif pour un sujet positif</a:t>
            </a:r>
          </a:p>
          <a:p>
            <a:r>
              <a:rPr lang="fr-FR" baseline="0" dirty="0" smtClean="0"/>
              <a:t>Spécificité : </a:t>
            </a:r>
            <a:r>
              <a:rPr lang="fr-FR" baseline="0" dirty="0" err="1" smtClean="0"/>
              <a:t>proba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thc</a:t>
            </a:r>
            <a:r>
              <a:rPr lang="fr-FR" baseline="0" dirty="0" smtClean="0"/>
              <a:t> négatif pour sujet négatif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1605E3-B61D-4776-95AC-68D8917DA85A}" type="slidenum">
              <a:rPr lang="fr-FR" smtClean="0"/>
              <a:t>13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1343EB9-1E47-4CFB-86CF-386CEEB17223}" type="datetimeFigureOut">
              <a:rPr lang="fr-FR" smtClean="0"/>
              <a:t>21/01/2008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68E0CA-37CD-48C9-A4FF-3F662037F7C6}" type="slidenum">
              <a:rPr lang="fr-FR" smtClean="0"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Probabilités et cannabis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7715304" cy="1752600"/>
          </a:xfrm>
        </p:spPr>
        <p:txBody>
          <a:bodyPr/>
          <a:lstStyle/>
          <a:p>
            <a:r>
              <a:rPr lang="fr-FR" dirty="0" smtClean="0"/>
              <a:t>BELAUD – BONDUELLE – CELERIER – JAUFFRET</a:t>
            </a:r>
          </a:p>
          <a:p>
            <a:r>
              <a:rPr lang="fr-FR" dirty="0" smtClean="0"/>
              <a:t>L2 groupe A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857752" y="3214686"/>
            <a:ext cx="342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Analyse de fiabilité de tests</a:t>
            </a:r>
            <a:endParaRPr lang="fr-FR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Présence de THC dans le sang.</a:t>
            </a:r>
          </a:p>
          <a:p>
            <a:pPr>
              <a:buNone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Depuis peu, la police utilise un test salivaire pour détecter la présence.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Comme tout test, il n’est pas fiable a 100%</a:t>
            </a:r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Résultats comparés avec des tests sanguins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00100" y="500042"/>
            <a:ext cx="7500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Présentation des différents calculs utilisés</a:t>
            </a:r>
            <a:endParaRPr lang="fr-FR" sz="3200" b="1" dirty="0"/>
          </a:p>
        </p:txBody>
      </p:sp>
      <p:sp>
        <p:nvSpPr>
          <p:cNvPr id="3" name="ZoneTexte 2"/>
          <p:cNvSpPr txBox="1"/>
          <p:nvPr/>
        </p:nvSpPr>
        <p:spPr>
          <a:xfrm>
            <a:off x="714348" y="1571612"/>
            <a:ext cx="40719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Pré requis:</a:t>
            </a:r>
            <a:endParaRPr lang="fr-FR" dirty="0"/>
          </a:p>
          <a:p>
            <a:r>
              <a:rPr lang="fr-FR" dirty="0" smtClean="0"/>
              <a:t>Qu’est ce qu’un évènement?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1500166" y="2214554"/>
            <a:ext cx="700092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dirty="0" smtClean="0"/>
              <a:t> Sous-ensemble </a:t>
            </a:r>
            <a:r>
              <a:rPr lang="fr-FR" dirty="0"/>
              <a:t>de résultats possibles</a:t>
            </a:r>
          </a:p>
          <a:p>
            <a:pPr>
              <a:buFont typeface="Wingdings"/>
              <a:buChar char="è"/>
            </a:pPr>
            <a:r>
              <a:rPr lang="fr-FR" dirty="0" smtClean="0"/>
              <a:t>Si </a:t>
            </a:r>
            <a:r>
              <a:rPr lang="fr-FR" i="1" dirty="0"/>
              <a:t>E={1,2,3,4,5,6}, </a:t>
            </a:r>
          </a:p>
          <a:p>
            <a:r>
              <a:rPr lang="fr-FR" i="1" dirty="0" smtClean="0"/>
              <a:t>l’événement </a:t>
            </a:r>
            <a:r>
              <a:rPr lang="fr-FR" i="1" dirty="0"/>
              <a:t>résultat pair est {2,4,6</a:t>
            </a:r>
            <a:r>
              <a:rPr lang="fr-FR" i="1" dirty="0" smtClean="0"/>
              <a:t>}</a:t>
            </a:r>
          </a:p>
          <a:p>
            <a:endParaRPr lang="fr-FR" dirty="0" smtClean="0"/>
          </a:p>
          <a:p>
            <a:r>
              <a:rPr lang="fr-FR" dirty="0" smtClean="0"/>
              <a:t>L’événement </a:t>
            </a:r>
            <a:r>
              <a:rPr lang="fr-FR" dirty="0"/>
              <a:t>se produit si le résultat </a:t>
            </a:r>
            <a:r>
              <a:rPr lang="fr-FR" dirty="0" smtClean="0"/>
              <a:t>de l’expérience </a:t>
            </a:r>
            <a:r>
              <a:rPr lang="fr-FR" dirty="0"/>
              <a:t>fait partie du </a:t>
            </a:r>
            <a:r>
              <a:rPr lang="fr-FR" dirty="0" smtClean="0"/>
              <a:t>sous-ensemble</a:t>
            </a:r>
          </a:p>
          <a:p>
            <a:endParaRPr lang="fr-FR" dirty="0"/>
          </a:p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Cas particuliers</a:t>
            </a:r>
          </a:p>
          <a:p>
            <a:pPr>
              <a:buFont typeface="Wingdings"/>
              <a:buChar char="è"/>
            </a:pPr>
            <a:r>
              <a:rPr lang="fr-FR" dirty="0" smtClean="0"/>
              <a:t>{</a:t>
            </a:r>
            <a:r>
              <a:rPr lang="fr-FR" i="1" dirty="0" smtClean="0"/>
              <a:t>ri} = événement </a:t>
            </a:r>
            <a:r>
              <a:rPr lang="fr-FR" b="1" i="1" dirty="0" smtClean="0"/>
              <a:t>élémentaire</a:t>
            </a:r>
          </a:p>
          <a:p>
            <a:pPr>
              <a:buFont typeface="Wingdings"/>
              <a:buChar char="è"/>
            </a:pPr>
            <a:r>
              <a:rPr lang="fr-FR" dirty="0" smtClean="0"/>
              <a:t> ∅ = ensemble vide = événement </a:t>
            </a:r>
            <a:r>
              <a:rPr lang="fr-FR" b="1" dirty="0" smtClean="0"/>
              <a:t>impossible</a:t>
            </a:r>
          </a:p>
          <a:p>
            <a:pPr>
              <a:buFont typeface="Wingdings"/>
              <a:buChar char="è"/>
            </a:pPr>
            <a:r>
              <a:rPr lang="fr-FR" dirty="0" smtClean="0"/>
              <a:t> </a:t>
            </a:r>
            <a:r>
              <a:rPr lang="fr-FR" i="1" dirty="0"/>
              <a:t>E = événement </a:t>
            </a:r>
            <a:r>
              <a:rPr lang="fr-FR" b="1" i="1" dirty="0" smtClean="0"/>
              <a:t>certain</a:t>
            </a:r>
          </a:p>
          <a:p>
            <a:pPr>
              <a:buFont typeface="Wingdings"/>
              <a:buChar char="è"/>
            </a:pPr>
            <a:r>
              <a:rPr lang="fr-FR" dirty="0" smtClean="0"/>
              <a:t> </a:t>
            </a:r>
            <a:r>
              <a:rPr lang="fr-FR" dirty="0"/>
              <a:t>Événements </a:t>
            </a:r>
            <a:r>
              <a:rPr lang="fr-FR" i="1" dirty="0"/>
              <a:t>A et B </a:t>
            </a:r>
            <a:r>
              <a:rPr lang="fr-FR" b="1" i="1" dirty="0"/>
              <a:t>incompatibles ou exclusifs</a:t>
            </a:r>
          </a:p>
          <a:p>
            <a:r>
              <a:rPr lang="fr-FR" dirty="0"/>
              <a:t>⇔ sous-ensembles </a:t>
            </a:r>
            <a:r>
              <a:rPr lang="fr-FR" i="1" dirty="0"/>
              <a:t>A et B disjoints ⇔ A ∩ B = ∅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571480"/>
            <a:ext cx="8572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Règles de Combinaisons d’évènement</a:t>
            </a:r>
            <a:endParaRPr lang="fr-FR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1000100" y="2136339"/>
            <a:ext cx="69294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Si </a:t>
            </a:r>
            <a:r>
              <a:rPr lang="fr-FR" sz="2400" i="1" dirty="0"/>
              <a:t>A et B sont 2 événements, on </a:t>
            </a:r>
            <a:r>
              <a:rPr lang="fr-FR" sz="2400" i="1" dirty="0" smtClean="0"/>
              <a:t>veut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/>
              <a:t> </a:t>
            </a:r>
            <a:r>
              <a:rPr lang="fr-FR" sz="2400" i="1" dirty="0"/>
              <a:t>A ∩ B est un </a:t>
            </a:r>
            <a:r>
              <a:rPr lang="fr-FR" sz="2400" i="1" dirty="0" smtClean="0"/>
              <a:t>événement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/>
              <a:t> </a:t>
            </a:r>
            <a:r>
              <a:rPr lang="fr-FR" sz="2400" i="1" dirty="0"/>
              <a:t>A ∪ B est un </a:t>
            </a:r>
            <a:r>
              <a:rPr lang="fr-FR" sz="2400" i="1" dirty="0" smtClean="0"/>
              <a:t>événement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/>
              <a:t> </a:t>
            </a:r>
            <a:r>
              <a:rPr lang="fr-FR" sz="2400" i="1" dirty="0"/>
              <a:t>A est un événement</a:t>
            </a:r>
          </a:p>
          <a:p>
            <a:endParaRPr lang="fr-FR" sz="2400" dirty="0" smtClean="0"/>
          </a:p>
          <a:p>
            <a:r>
              <a:rPr lang="fr-FR" sz="2400" dirty="0" smtClean="0"/>
              <a:t>Si </a:t>
            </a:r>
            <a:r>
              <a:rPr lang="fr-FR" sz="2400" i="1" dirty="0"/>
              <a:t>E est fini ou infini dénombrable, </a:t>
            </a:r>
            <a:r>
              <a:rPr lang="fr-FR" sz="2400" i="1" dirty="0" smtClean="0"/>
              <a:t>tout </a:t>
            </a:r>
            <a:r>
              <a:rPr lang="fr-FR" sz="2400" dirty="0" smtClean="0"/>
              <a:t>sous-ensemble </a:t>
            </a:r>
            <a:r>
              <a:rPr lang="fr-FR" sz="2400" dirty="0"/>
              <a:t>de </a:t>
            </a:r>
            <a:r>
              <a:rPr lang="fr-FR" sz="2400" i="1" dirty="0"/>
              <a:t>E est un </a:t>
            </a:r>
            <a:r>
              <a:rPr lang="fr-FR" sz="2400" i="1" dirty="0" smtClean="0"/>
              <a:t>événement</a:t>
            </a:r>
          </a:p>
          <a:p>
            <a:endParaRPr lang="fr-FR" sz="2400" i="1" dirty="0" smtClean="0"/>
          </a:p>
          <a:p>
            <a:r>
              <a:rPr lang="fr-FR" sz="2400" dirty="0" smtClean="0"/>
              <a:t>Si </a:t>
            </a:r>
            <a:r>
              <a:rPr lang="fr-FR" sz="2400" i="1" dirty="0"/>
              <a:t>E est infini non dénombrable </a:t>
            </a:r>
            <a:r>
              <a:rPr lang="fr-FR" sz="2400" i="1" dirty="0" smtClean="0"/>
              <a:t>(R), un </a:t>
            </a:r>
            <a:r>
              <a:rPr lang="fr-FR" sz="2400" dirty="0" smtClean="0"/>
              <a:t>événement </a:t>
            </a:r>
            <a:r>
              <a:rPr lang="fr-FR" sz="2400" dirty="0"/>
              <a:t>est un intervalle ou </a:t>
            </a:r>
            <a:r>
              <a:rPr lang="fr-FR" sz="2400" dirty="0" smtClean="0"/>
              <a:t>une combinaison </a:t>
            </a:r>
            <a:r>
              <a:rPr lang="fr-FR" sz="2400" dirty="0"/>
              <a:t>d’intervalles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57356" y="500042"/>
            <a:ext cx="5857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Probabilités conditionnelles</a:t>
            </a:r>
            <a:endParaRPr lang="fr-FR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357158" y="1285860"/>
            <a:ext cx="8786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Exprimer la probabilité de maladie en fonction de la présence ou </a:t>
            </a:r>
            <a:r>
              <a:rPr lang="fr-FR" dirty="0" smtClean="0"/>
              <a:t>l’absence d’un signe.</a:t>
            </a:r>
          </a:p>
          <a:p>
            <a:endParaRPr lang="fr-FR" dirty="0"/>
          </a:p>
          <a:p>
            <a:r>
              <a:rPr lang="fr-FR" dirty="0"/>
              <a:t>Notation : P(A|B) : probabilité de </a:t>
            </a:r>
            <a:r>
              <a:rPr lang="fr-FR" dirty="0" smtClean="0"/>
              <a:t>l’évènement </a:t>
            </a:r>
            <a:r>
              <a:rPr lang="fr-FR" dirty="0"/>
              <a:t>B </a:t>
            </a:r>
            <a:r>
              <a:rPr lang="fr-FR" dirty="0" smtClean="0"/>
              <a:t>en fonction de la </a:t>
            </a:r>
            <a:r>
              <a:rPr lang="fr-FR" dirty="0"/>
              <a:t>réalisation </a:t>
            </a:r>
            <a:r>
              <a:rPr lang="fr-FR" dirty="0" smtClean="0"/>
              <a:t>de l’évènement </a:t>
            </a:r>
            <a:r>
              <a:rPr lang="fr-FR" dirty="0"/>
              <a:t>A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Formule </a:t>
            </a:r>
            <a:r>
              <a:rPr lang="fr-FR" dirty="0"/>
              <a:t>:</a:t>
            </a:r>
          </a:p>
          <a:p>
            <a:endParaRPr lang="fr-FR" dirty="0" smtClean="0"/>
          </a:p>
          <a:p>
            <a:pPr algn="ctr"/>
            <a:r>
              <a:rPr lang="fr-FR" dirty="0" smtClean="0"/>
              <a:t>Pr(A|B</a:t>
            </a:r>
            <a:r>
              <a:rPr lang="fr-FR" dirty="0"/>
              <a:t>) = </a:t>
            </a:r>
            <a:r>
              <a:rPr lang="fr-FR" dirty="0" smtClean="0"/>
              <a:t>Pr(A    </a:t>
            </a:r>
            <a:r>
              <a:rPr lang="fr-FR" dirty="0"/>
              <a:t>B</a:t>
            </a:r>
            <a:r>
              <a:rPr lang="fr-FR" dirty="0" smtClean="0"/>
              <a:t>) / Pr(B)</a:t>
            </a:r>
          </a:p>
          <a:p>
            <a:endParaRPr lang="fr-F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29190" y="3286124"/>
            <a:ext cx="244930" cy="285752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876"/>
            <a:ext cx="44958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500166" y="6000768"/>
            <a:ext cx="6429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/>
              <a:t>Réversibilité </a:t>
            </a:r>
            <a:r>
              <a:rPr lang="fr-FR" dirty="0" smtClean="0"/>
              <a:t>P(A    B</a:t>
            </a:r>
            <a:r>
              <a:rPr lang="fr-FR" dirty="0"/>
              <a:t>) = P(A|B).P(B</a:t>
            </a:r>
            <a:r>
              <a:rPr lang="fr-FR" dirty="0" smtClean="0"/>
              <a:t>) = P(B|A</a:t>
            </a:r>
            <a:r>
              <a:rPr lang="fr-FR" dirty="0"/>
              <a:t>).P(A)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9058" y="6072206"/>
            <a:ext cx="244930" cy="285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1785926"/>
            <a:ext cx="68580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 smtClean="0"/>
              <a:t>Deux évènements </a:t>
            </a:r>
            <a:r>
              <a:rPr lang="fr-FR" sz="2400" dirty="0"/>
              <a:t>sont indépendants si la </a:t>
            </a:r>
            <a:r>
              <a:rPr lang="fr-FR" sz="2400" dirty="0" smtClean="0"/>
              <a:t>connaissance </a:t>
            </a:r>
            <a:r>
              <a:rPr lang="fr-FR" sz="2400" dirty="0"/>
              <a:t>de </a:t>
            </a:r>
            <a:r>
              <a:rPr lang="fr-FR" sz="2400" dirty="0" smtClean="0"/>
              <a:t>l’un </a:t>
            </a:r>
            <a:r>
              <a:rPr lang="fr-FR" sz="2400" dirty="0"/>
              <a:t>ne modifie pas </a:t>
            </a:r>
            <a:r>
              <a:rPr lang="fr-FR" sz="2400" dirty="0" smtClean="0"/>
              <a:t>la probabilité </a:t>
            </a:r>
            <a:r>
              <a:rPr lang="fr-FR" sz="2400" dirty="0"/>
              <a:t>de </a:t>
            </a:r>
            <a:r>
              <a:rPr lang="fr-FR" sz="2400" dirty="0" smtClean="0"/>
              <a:t>l’autre:</a:t>
            </a:r>
          </a:p>
          <a:p>
            <a:endParaRPr lang="fr-FR" sz="2400" dirty="0"/>
          </a:p>
          <a:p>
            <a:pPr algn="ctr"/>
            <a:r>
              <a:rPr lang="fr-FR" sz="2400" dirty="0"/>
              <a:t>P(A|B)=P(A</a:t>
            </a:r>
            <a:r>
              <a:rPr lang="fr-FR" sz="2400" dirty="0" smtClean="0"/>
              <a:t>)</a:t>
            </a:r>
          </a:p>
          <a:p>
            <a:endParaRPr lang="fr-FR" sz="2400" dirty="0"/>
          </a:p>
          <a:p>
            <a:pPr algn="ctr"/>
            <a:r>
              <a:rPr lang="fr-FR" sz="2400" dirty="0"/>
              <a:t>P(B|A)=P(B</a:t>
            </a:r>
            <a:r>
              <a:rPr lang="fr-FR" sz="2400" dirty="0" smtClean="0"/>
              <a:t>)</a:t>
            </a:r>
          </a:p>
          <a:p>
            <a:endParaRPr lang="fr-FR" sz="2400" dirty="0"/>
          </a:p>
          <a:p>
            <a:pPr algn="ctr"/>
            <a:r>
              <a:rPr lang="fr-FR" sz="2400" dirty="0" smtClean="0"/>
              <a:t>P(A    B)=P(A).P(B)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500166" y="500042"/>
            <a:ext cx="62360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/>
              <a:t>Indépendance de deux évènements</a:t>
            </a:r>
            <a:endParaRPr lang="fr-FR" sz="3200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786322"/>
            <a:ext cx="316368" cy="369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8662" y="1214422"/>
            <a:ext cx="61436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On </a:t>
            </a:r>
            <a:r>
              <a:rPr lang="fr-FR" dirty="0"/>
              <a:t>part de la formule des probabilités conditionnelles :</a:t>
            </a:r>
          </a:p>
          <a:p>
            <a:endParaRPr lang="fr-FR" dirty="0" smtClean="0"/>
          </a:p>
          <a:p>
            <a:r>
              <a:rPr lang="fr-FR" dirty="0" smtClean="0"/>
              <a:t>Pr(A|B) = Pr(A    B) / Pr(B)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Or Pr(A|B</a:t>
            </a:r>
            <a:r>
              <a:rPr lang="fr-FR" dirty="0"/>
              <a:t>)= Pr(B|A).</a:t>
            </a:r>
            <a:r>
              <a:rPr lang="fr-FR" dirty="0" smtClean="0"/>
              <a:t>Pr(B</a:t>
            </a:r>
            <a:r>
              <a:rPr lang="fr-FR" dirty="0"/>
              <a:t>)</a:t>
            </a:r>
          </a:p>
          <a:p>
            <a:r>
              <a:rPr lang="fr-FR" dirty="0" smtClean="0"/>
              <a:t>D’ou </a:t>
            </a:r>
            <a:r>
              <a:rPr lang="fr-FR" dirty="0"/>
              <a:t>:</a:t>
            </a:r>
          </a:p>
          <a:p>
            <a:r>
              <a:rPr lang="fr-FR" dirty="0" smtClean="0"/>
              <a:t>Pr(A|B) = ( Pr(B|A</a:t>
            </a:r>
            <a:r>
              <a:rPr lang="fr-FR" dirty="0"/>
              <a:t>) . Pr(A</a:t>
            </a:r>
            <a:r>
              <a:rPr lang="fr-FR" dirty="0" smtClean="0"/>
              <a:t>)  ) /Pr(B)</a:t>
            </a:r>
          </a:p>
          <a:p>
            <a:endParaRPr lang="fr-FR" dirty="0"/>
          </a:p>
          <a:p>
            <a:r>
              <a:rPr lang="fr-FR" dirty="0" smtClean="0"/>
              <a:t>On </a:t>
            </a:r>
            <a:r>
              <a:rPr lang="fr-FR" dirty="0"/>
              <a:t>ne connait pas P(B) généralement.</a:t>
            </a:r>
          </a:p>
        </p:txBody>
      </p:sp>
      <p:sp>
        <p:nvSpPr>
          <p:cNvPr id="3" name="Rectangle 2"/>
          <p:cNvSpPr/>
          <p:nvPr/>
        </p:nvSpPr>
        <p:spPr>
          <a:xfrm>
            <a:off x="2857488" y="500042"/>
            <a:ext cx="39378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Théorème de Bayes</a:t>
            </a:r>
            <a:endParaRPr lang="fr-FR" sz="3600" b="1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1857364"/>
            <a:ext cx="244930" cy="28575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928662" y="4286256"/>
            <a:ext cx="7143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Mais on peut écrire 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r>
              <a:rPr lang="fr-FR" dirty="0" smtClean="0"/>
              <a:t>et:</a:t>
            </a:r>
          </a:p>
          <a:p>
            <a:endParaRPr lang="fr-FR" dirty="0"/>
          </a:p>
          <a:p>
            <a:r>
              <a:rPr lang="fr-FR" dirty="0" smtClean="0"/>
              <a:t>D’ou :</a:t>
            </a:r>
            <a:endParaRPr lang="fr-FR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715016"/>
            <a:ext cx="4516668" cy="642942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6182" y="4857760"/>
            <a:ext cx="2571768" cy="428628"/>
          </a:xfrm>
          <a:prstGeom prst="rect">
            <a:avLst/>
          </a:prstGeom>
          <a:noFill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4357694"/>
            <a:ext cx="2928958" cy="264086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6667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71868" y="4143380"/>
            <a:ext cx="3286148" cy="5715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571868" y="4714884"/>
            <a:ext cx="3286148" cy="7143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2571736" y="5572140"/>
            <a:ext cx="5000660" cy="928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428604"/>
            <a:ext cx="9429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/>
              <a:t>Application à </a:t>
            </a:r>
            <a:r>
              <a:rPr lang="fr-FR" sz="2800" b="1" dirty="0" smtClean="0"/>
              <a:t>l’évaluation d’un </a:t>
            </a:r>
            <a:r>
              <a:rPr lang="fr-FR" sz="2800" b="1" dirty="0"/>
              <a:t>examen diagnostique</a:t>
            </a:r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857224" y="1214422"/>
            <a:ext cx="650085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Chiffrer les performances de </a:t>
            </a:r>
            <a:r>
              <a:rPr lang="fr-FR" dirty="0" smtClean="0"/>
              <a:t>l’examen </a:t>
            </a:r>
            <a:r>
              <a:rPr lang="fr-FR" dirty="0"/>
              <a:t>par son aptitude à donner le plus souvent possible</a:t>
            </a:r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 un </a:t>
            </a:r>
            <a:r>
              <a:rPr lang="fr-FR" dirty="0"/>
              <a:t>résultat positif chez les </a:t>
            </a:r>
            <a:r>
              <a:rPr lang="fr-FR" dirty="0" smtClean="0"/>
              <a:t>malades</a:t>
            </a:r>
          </a:p>
          <a:p>
            <a:pPr>
              <a:buFont typeface="Arial" pitchFamily="34" charset="0"/>
              <a:buChar char="•"/>
            </a:pPr>
            <a:r>
              <a:rPr lang="fr-FR" dirty="0"/>
              <a:t> </a:t>
            </a:r>
            <a:r>
              <a:rPr lang="fr-FR" dirty="0" smtClean="0"/>
              <a:t> un </a:t>
            </a:r>
            <a:r>
              <a:rPr lang="fr-FR" dirty="0"/>
              <a:t>résultat négatif chez les </a:t>
            </a:r>
            <a:r>
              <a:rPr lang="fr-FR" dirty="0" smtClean="0"/>
              <a:t>non-malades</a:t>
            </a:r>
          </a:p>
          <a:p>
            <a:endParaRPr lang="fr-FR" dirty="0"/>
          </a:p>
          <a:p>
            <a:r>
              <a:rPr lang="fr-FR" dirty="0"/>
              <a:t>Soit une population de taille N, échantillon représentatif. 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On </a:t>
            </a:r>
            <a:r>
              <a:rPr lang="fr-FR" dirty="0"/>
              <a:t>classe les résultats </a:t>
            </a:r>
            <a:r>
              <a:rPr lang="fr-FR" dirty="0" smtClean="0"/>
              <a:t>de l’examen </a:t>
            </a:r>
            <a:r>
              <a:rPr lang="fr-FR" dirty="0"/>
              <a:t>en fonction de la présence de la maladie.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552825"/>
            <a:ext cx="51435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1538" y="1928802"/>
            <a:ext cx="68580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 smtClean="0"/>
              <a:t>La </a:t>
            </a:r>
            <a:r>
              <a:rPr lang="fr-FR" sz="2400" dirty="0"/>
              <a:t>sensibilité est la probabilité que le signe soit présent si le patient est malade</a:t>
            </a:r>
            <a:r>
              <a:rPr lang="fr-FR" sz="2400" dirty="0" smtClean="0"/>
              <a:t>.</a:t>
            </a:r>
          </a:p>
          <a:p>
            <a:pPr algn="ctr"/>
            <a:endParaRPr lang="fr-FR" sz="2400" dirty="0"/>
          </a:p>
          <a:p>
            <a:pPr algn="ctr"/>
            <a:r>
              <a:rPr lang="pt-BR" sz="2400" dirty="0" smtClean="0"/>
              <a:t>P(Se) </a:t>
            </a:r>
            <a:r>
              <a:rPr lang="pt-BR" sz="2400" dirty="0"/>
              <a:t>= P(S+ | M+) = </a:t>
            </a:r>
            <a:r>
              <a:rPr lang="pt-BR" sz="2400" dirty="0" smtClean="0"/>
              <a:t>a / (a + c)</a:t>
            </a:r>
            <a:endParaRPr lang="pt-BR" sz="2400" dirty="0"/>
          </a:p>
          <a:p>
            <a:pPr algn="ctr"/>
            <a:endParaRPr lang="fr-FR" sz="2400" dirty="0" smtClean="0"/>
          </a:p>
          <a:p>
            <a:pPr algn="ctr"/>
            <a:endParaRPr lang="fr-FR" sz="2400" dirty="0" smtClean="0"/>
          </a:p>
          <a:p>
            <a:pPr algn="ctr"/>
            <a:r>
              <a:rPr lang="fr-FR" sz="2400" dirty="0" smtClean="0"/>
              <a:t>La </a:t>
            </a:r>
            <a:r>
              <a:rPr lang="fr-FR" sz="2400" dirty="0"/>
              <a:t>spécificité est la probabilité que le signe soit absent si le patient </a:t>
            </a:r>
            <a:r>
              <a:rPr lang="fr-FR" sz="2400" dirty="0" smtClean="0"/>
              <a:t>n’est </a:t>
            </a:r>
            <a:r>
              <a:rPr lang="fr-FR" sz="2400" dirty="0"/>
              <a:t>pas </a:t>
            </a:r>
            <a:r>
              <a:rPr lang="fr-FR" sz="2400" dirty="0" smtClean="0"/>
              <a:t>malade.</a:t>
            </a:r>
          </a:p>
          <a:p>
            <a:pPr algn="ctr"/>
            <a:endParaRPr lang="fr-FR" sz="2400" dirty="0"/>
          </a:p>
          <a:p>
            <a:pPr algn="ctr"/>
            <a:r>
              <a:rPr lang="fr-FR" sz="2400" dirty="0" smtClean="0"/>
              <a:t>P(</a:t>
            </a:r>
            <a:r>
              <a:rPr lang="fr-FR" sz="2400" dirty="0" err="1" smtClean="0"/>
              <a:t>Sp</a:t>
            </a:r>
            <a:r>
              <a:rPr lang="fr-FR" sz="2400" dirty="0" smtClean="0"/>
              <a:t>) </a:t>
            </a:r>
            <a:r>
              <a:rPr lang="fr-FR" sz="2400" dirty="0"/>
              <a:t>= P(S- | M-) = </a:t>
            </a:r>
            <a:r>
              <a:rPr lang="fr-FR" sz="2400" dirty="0" smtClean="0"/>
              <a:t>d /(b+d)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142976" y="357166"/>
            <a:ext cx="66437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/>
              <a:t>Sensibilité et spécificité d’un examen diagnostique</a:t>
            </a:r>
            <a:endParaRPr lang="fr-FR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2143116"/>
            <a:ext cx="70009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 smtClean="0"/>
              <a:t>La </a:t>
            </a:r>
            <a:r>
              <a:rPr lang="fr-FR" sz="2400" dirty="0"/>
              <a:t>valeur prédictive positive est la probabilité que le patient soit malade si le signe </a:t>
            </a:r>
            <a:r>
              <a:rPr lang="fr-FR" sz="2400" dirty="0" smtClean="0"/>
              <a:t>est présent.</a:t>
            </a:r>
          </a:p>
          <a:p>
            <a:pPr algn="ctr"/>
            <a:endParaRPr lang="fr-FR" sz="2400" dirty="0"/>
          </a:p>
          <a:p>
            <a:pPr algn="ctr"/>
            <a:r>
              <a:rPr lang="fr-FR" sz="2400" dirty="0" smtClean="0"/>
              <a:t>P(</a:t>
            </a:r>
            <a:r>
              <a:rPr lang="fr-FR" sz="2400" dirty="0" err="1" smtClean="0"/>
              <a:t>Vp</a:t>
            </a:r>
            <a:r>
              <a:rPr lang="fr-FR" sz="2400" dirty="0" smtClean="0"/>
              <a:t>) </a:t>
            </a:r>
            <a:r>
              <a:rPr lang="fr-FR" sz="2400" dirty="0"/>
              <a:t>= P(M+ | S+) = </a:t>
            </a:r>
            <a:r>
              <a:rPr lang="fr-FR" sz="2400" dirty="0" smtClean="0"/>
              <a:t>a /(a + c)</a:t>
            </a:r>
            <a:endParaRPr lang="fr-FR" sz="2400" dirty="0"/>
          </a:p>
          <a:p>
            <a:pPr algn="ctr"/>
            <a:endParaRPr lang="fr-FR" sz="2400" dirty="0"/>
          </a:p>
          <a:p>
            <a:pPr algn="ctr"/>
            <a:r>
              <a:rPr lang="fr-FR" sz="2400" dirty="0"/>
              <a:t>La valeur prédictive négative est la probabilité que le patient ne soit pas malade si le </a:t>
            </a:r>
            <a:r>
              <a:rPr lang="fr-FR" sz="2400" dirty="0" smtClean="0"/>
              <a:t>signe est </a:t>
            </a:r>
            <a:r>
              <a:rPr lang="fr-FR" sz="2400" dirty="0"/>
              <a:t>absent</a:t>
            </a:r>
            <a:r>
              <a:rPr lang="fr-FR" sz="2400" dirty="0" smtClean="0"/>
              <a:t>.</a:t>
            </a:r>
          </a:p>
          <a:p>
            <a:pPr algn="ctr"/>
            <a:endParaRPr lang="fr-FR" sz="2400" dirty="0"/>
          </a:p>
          <a:p>
            <a:pPr algn="ctr"/>
            <a:r>
              <a:rPr lang="nl-NL" sz="2400" dirty="0" smtClean="0"/>
              <a:t>P(</a:t>
            </a:r>
            <a:r>
              <a:rPr lang="nl-NL" sz="2400" dirty="0" err="1" smtClean="0"/>
              <a:t>Vn</a:t>
            </a:r>
            <a:r>
              <a:rPr lang="nl-NL" sz="2400" dirty="0" smtClean="0"/>
              <a:t>) </a:t>
            </a:r>
            <a:r>
              <a:rPr lang="nl-NL" sz="2400" dirty="0"/>
              <a:t>= P(M- | S-) </a:t>
            </a:r>
            <a:r>
              <a:rPr lang="nl-NL" sz="2400" dirty="0" smtClean="0"/>
              <a:t>= d/(c + d)</a:t>
            </a: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1428728" y="500042"/>
            <a:ext cx="61436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/>
              <a:t>Valeurs prédictives d’un examen diagnostique</a:t>
            </a:r>
            <a:endParaRPr lang="fr-FR" sz="3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1500174"/>
            <a:ext cx="75724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On </a:t>
            </a:r>
            <a:r>
              <a:rPr lang="fr-FR" sz="2000" dirty="0"/>
              <a:t>peut déterminer les valeurs prédictives en fonction de la sensibilité, de la spécificité </a:t>
            </a:r>
            <a:r>
              <a:rPr lang="fr-FR" sz="2000" dirty="0" smtClean="0"/>
              <a:t>et de </a:t>
            </a:r>
            <a:r>
              <a:rPr lang="fr-FR" sz="2000" dirty="0"/>
              <a:t>la prévalence </a:t>
            </a:r>
            <a:r>
              <a:rPr lang="fr-FR" sz="2000" i="1" dirty="0"/>
              <a:t>p de la maladie.</a:t>
            </a:r>
            <a:endParaRPr lang="fr-FR" sz="2000" dirty="0"/>
          </a:p>
        </p:txBody>
      </p:sp>
      <p:sp>
        <p:nvSpPr>
          <p:cNvPr id="3" name="Rectangle 2"/>
          <p:cNvSpPr/>
          <p:nvPr/>
        </p:nvSpPr>
        <p:spPr>
          <a:xfrm>
            <a:off x="1214414" y="500042"/>
            <a:ext cx="676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 smtClean="0"/>
              <a:t>Application du théorème de Bayes</a:t>
            </a:r>
            <a:endParaRPr lang="fr-FR" sz="3600" b="1" dirty="0"/>
          </a:p>
        </p:txBody>
      </p:sp>
      <p:pic>
        <p:nvPicPr>
          <p:cNvPr id="1026" name="Picture 2" descr="C:\Documents and Settings\François\Mes documents\EFREI\L2\Proba\tai\tai pro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428868"/>
            <a:ext cx="6572250" cy="4238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Valeurs experimentales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</p:nvPr>
        </p:nvGraphicFramePr>
        <p:xfrm>
          <a:off x="457200" y="1857364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214578"/>
                <a:gridCol w="1900222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Sujets coupables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Sujets non coupables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THC Positifs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150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THC</a:t>
                      </a:r>
                      <a:r>
                        <a:rPr lang="fr-FR" baseline="0" dirty="0" smtClean="0"/>
                        <a:t> Négatifs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332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340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500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71472" y="3772919"/>
            <a:ext cx="73507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Fréquence des faux positifs et faux négatifs</a:t>
            </a:r>
            <a:endParaRPr lang="fr-FR" sz="3200" dirty="0"/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0298" y="4500570"/>
            <a:ext cx="2946818" cy="642942"/>
          </a:xfrm>
          <a:prstGeom prst="rect">
            <a:avLst/>
          </a:prstGeom>
          <a:noFill/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5286388"/>
            <a:ext cx="2357454" cy="689987"/>
          </a:xfrm>
          <a:prstGeom prst="rect">
            <a:avLst/>
          </a:prstGeom>
          <a:noFill/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Sensibilité du test et spécificité</a:t>
            </a:r>
            <a:endParaRPr lang="fr-FR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7" y="2143116"/>
            <a:ext cx="8401109" cy="428628"/>
          </a:xfrm>
          <a:prstGeom prst="rect">
            <a:avLst/>
          </a:prstGeom>
          <a:noFill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3643314"/>
            <a:ext cx="7518850" cy="357190"/>
          </a:xfrm>
          <a:prstGeom prst="rect">
            <a:avLst/>
          </a:prstGeom>
          <a:noFill/>
        </p:spPr>
      </p:pic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647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Probabilités et valeurs prédictives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Suivant des catégories d’</a:t>
            </a:r>
            <a:r>
              <a:rPr lang="fr-FR" dirty="0" err="1" smtClean="0"/>
              <a:t>age</a:t>
            </a:r>
            <a:r>
              <a:rPr lang="fr-FR" dirty="0" smtClean="0"/>
              <a:t>, et donc en fonction de P</a:t>
            </a:r>
          </a:p>
          <a:p>
            <a:endParaRPr lang="fr-FR" dirty="0"/>
          </a:p>
          <a:p>
            <a:pPr>
              <a:buNone/>
            </a:pPr>
            <a:endParaRPr lang="fr-FR" dirty="0"/>
          </a:p>
          <a:p>
            <a:r>
              <a:rPr lang="fr-FR" dirty="0" smtClean="0"/>
              <a:t>Entre 15 et 25 ans la probabilité d’être drogué est de 50% d’où P = 0,5, entre 25 et 45 ans,     P = 0,2 et au delà de 45 ans P= 0,05</a:t>
            </a:r>
            <a:endParaRPr lang="fr-FR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14" y="2714620"/>
            <a:ext cx="5982517" cy="928694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Probabilités et valeurs prédictives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 = 0,5</a:t>
            </a:r>
          </a:p>
          <a:p>
            <a:endParaRPr lang="fr-FR" dirty="0"/>
          </a:p>
          <a:p>
            <a:r>
              <a:rPr lang="fr-FR" dirty="0" smtClean="0"/>
              <a:t>P = 0,2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P = 0,05</a:t>
            </a:r>
          </a:p>
          <a:p>
            <a:endParaRPr lang="fr-FR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49" y="1894636"/>
            <a:ext cx="3571901" cy="962860"/>
          </a:xfrm>
          <a:prstGeom prst="rect">
            <a:avLst/>
          </a:prstGeom>
          <a:noFill/>
        </p:spPr>
      </p:pic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70" name="Picture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3174" y="4572008"/>
            <a:ext cx="3857652" cy="972254"/>
          </a:xfrm>
          <a:prstGeom prst="rect">
            <a:avLst/>
          </a:prstGeom>
          <a:noFill/>
        </p:spPr>
      </p:pic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3573" name="Picture 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3071810"/>
            <a:ext cx="3714776" cy="1001374"/>
          </a:xfrm>
          <a:prstGeom prst="rect">
            <a:avLst/>
          </a:prstGeom>
          <a:noFill/>
        </p:spPr>
      </p:pic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0" y="1047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Probabilités et valeurs prédictives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 la même manière on calcule la probabilité pour un sujet négatif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Avec les mêmes valeurs de P nous avons donc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2928934"/>
            <a:ext cx="5562196" cy="857256"/>
          </a:xfrm>
          <a:prstGeom prst="rect">
            <a:avLst/>
          </a:prstGeom>
          <a:noFill/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8667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Probabilités et valeurs prédictives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 = 0,5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P = 0,2</a:t>
            </a:r>
          </a:p>
          <a:p>
            <a:endParaRPr lang="fr-FR" dirty="0"/>
          </a:p>
          <a:p>
            <a:r>
              <a:rPr lang="fr-FR" dirty="0" smtClean="0"/>
              <a:t>P = 0,05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3571876"/>
            <a:ext cx="3787385" cy="1000132"/>
          </a:xfrm>
          <a:prstGeom prst="rect">
            <a:avLst/>
          </a:prstGeom>
          <a:noFill/>
        </p:spPr>
      </p:pic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1857364"/>
            <a:ext cx="3787385" cy="1000132"/>
          </a:xfrm>
          <a:prstGeom prst="rect">
            <a:avLst/>
          </a:prstGeom>
          <a:noFill/>
        </p:spPr>
      </p:pic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5619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86050" y="4857760"/>
            <a:ext cx="4066110" cy="1000132"/>
          </a:xfrm>
          <a:prstGeom prst="rect">
            <a:avLst/>
          </a:prstGeom>
          <a:noFill/>
        </p:spPr>
      </p:pic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	</a:t>
            </a:r>
            <a:r>
              <a:rPr lang="fr-FR" dirty="0" smtClean="0"/>
              <a:t>INFLUENCER LES TESTS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r>
              <a:rPr lang="fr-FR" dirty="0" smtClean="0"/>
              <a:t>Jours de fêtes: contrôles plus fréquents</a:t>
            </a:r>
            <a:endParaRPr lang="fr-FR" dirty="0" smtClean="0"/>
          </a:p>
          <a:p>
            <a:pPr lvl="1">
              <a:buNone/>
            </a:pPr>
            <a:r>
              <a:rPr lang="fr-FR" dirty="0" smtClean="0"/>
              <a:t>Isomère du THC lors d’une douleur continue</a:t>
            </a:r>
            <a:endParaRPr lang="fr-FR" dirty="0" smtClean="0"/>
          </a:p>
          <a:p>
            <a:pPr lvl="1">
              <a:buNone/>
            </a:pPr>
            <a:r>
              <a:rPr lang="fr-FR" dirty="0" smtClean="0"/>
              <a:t>=&gt;probabilité de test positif plus grande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r>
              <a:rPr lang="fr-FR" dirty="0" smtClean="0"/>
              <a:t>Techniques utilisées pour diminuer la quantité de THC</a:t>
            </a:r>
          </a:p>
          <a:p>
            <a:pPr lvl="1">
              <a:buNone/>
            </a:pPr>
            <a:r>
              <a:rPr lang="fr-FR" dirty="0" smtClean="0"/>
              <a:t>=&gt;probabilité de test négatif moins élevée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782</Words>
  <Application>Microsoft Office PowerPoint</Application>
  <PresentationFormat>Affichage à l'écran (4:3)</PresentationFormat>
  <Paragraphs>150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Débit</vt:lpstr>
      <vt:lpstr>Probabilités et cannabis</vt:lpstr>
      <vt:lpstr>Test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Valeurs experimentales</vt:lpstr>
      <vt:lpstr>Sensibilité du test et spécificité</vt:lpstr>
      <vt:lpstr>Probabilités et valeurs prédictives</vt:lpstr>
      <vt:lpstr>Probabilités et valeurs prédictives</vt:lpstr>
      <vt:lpstr>Probabilités et valeurs prédictives</vt:lpstr>
      <vt:lpstr>Probabilités et valeurs prédictives</vt:lpstr>
      <vt:lpstr> INFLUENCER LES TESTS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Probabilités et cannabis</dc:title>
  <dc:creator>chris</dc:creator>
  <cp:lastModifiedBy>chris</cp:lastModifiedBy>
  <cp:revision>1</cp:revision>
  <dcterms:created xsi:type="dcterms:W3CDTF">2008-01-21T09:43:19Z</dcterms:created>
  <dcterms:modified xsi:type="dcterms:W3CDTF">2008-01-21T10:52:21Z</dcterms:modified>
</cp:coreProperties>
</file>