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96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5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17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3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14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47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01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96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68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86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627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754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944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476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57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904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87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44FCF8-CD25-499F-B09C-CCDD55976DED}" type="datetimeFigureOut">
              <a:rPr lang="fr-FR" smtClean="0"/>
              <a:t>16/12/2014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09E047-04F7-4879-A142-AFB7126938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10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466755"/>
            <a:ext cx="9144000" cy="2387600"/>
          </a:xfrm>
        </p:spPr>
        <p:txBody>
          <a:bodyPr/>
          <a:lstStyle/>
          <a:p>
            <a:r>
              <a:rPr lang="fr-FR" b="1" u="sng" dirty="0" smtClean="0"/>
              <a:t>TAI de Probabilités</a:t>
            </a:r>
            <a:endParaRPr lang="fr-FR" b="1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20506" y="3602037"/>
            <a:ext cx="7530860" cy="2772883"/>
          </a:xfrm>
        </p:spPr>
        <p:txBody>
          <a:bodyPr>
            <a:normAutofit/>
          </a:bodyPr>
          <a:lstStyle/>
          <a:p>
            <a:pPr algn="r"/>
            <a:r>
              <a:rPr lang="fr-FR" dirty="0" smtClean="0"/>
              <a:t>LE GROS Clara</a:t>
            </a:r>
            <a:br>
              <a:rPr lang="fr-FR" dirty="0" smtClean="0"/>
            </a:br>
            <a:r>
              <a:rPr lang="fr-FR" dirty="0" smtClean="0"/>
              <a:t>VIGUIER Kilian</a:t>
            </a:r>
            <a:br>
              <a:rPr lang="fr-FR" dirty="0" smtClean="0"/>
            </a:br>
            <a:r>
              <a:rPr lang="fr-FR" dirty="0" smtClean="0"/>
              <a:t>LERENDU Nathan</a:t>
            </a:r>
            <a:br>
              <a:rPr lang="fr-FR" dirty="0" smtClean="0"/>
            </a:br>
            <a:r>
              <a:rPr lang="fr-FR" dirty="0" smtClean="0"/>
              <a:t>GAUTIER Arthur</a:t>
            </a:r>
          </a:p>
          <a:p>
            <a:pPr algn="r"/>
            <a:endParaRPr lang="fr-FR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2320506" y="3717985"/>
            <a:ext cx="327803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 smtClean="0"/>
              <a:t>Prof. : Erwan PENCHEVRE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380891" y="4295955"/>
            <a:ext cx="371510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 smtClean="0"/>
              <a:t>Le 17/12/2014</a:t>
            </a:r>
          </a:p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6" y="453816"/>
            <a:ext cx="2184127" cy="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1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Fortune d’un Joueur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fr-FR" sz="2800" dirty="0" smtClean="0"/>
          </a:p>
          <a:p>
            <a:pPr algn="ctr"/>
            <a:r>
              <a:rPr lang="fr-FR" sz="2800" dirty="0" smtClean="0"/>
              <a:t>Etude mathématique de l’approche timide : on mise 1€ par tour.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968" y="3968151"/>
            <a:ext cx="2591254" cy="226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5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L’approche timide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Jacques a 10 €, et il espère gagner 10 + k € en jouant à pile ou face contre un ami.</a:t>
            </a:r>
          </a:p>
          <a:p>
            <a:r>
              <a:rPr lang="fr-FR" sz="2800" dirty="0" smtClean="0"/>
              <a:t>Seulement, la pièce est truquée et il n’a que 2 chances sur 5 de gagner. </a:t>
            </a:r>
          </a:p>
          <a:p>
            <a:r>
              <a:rPr lang="fr-FR" sz="2800" dirty="0" smtClean="0"/>
              <a:t>Si il gagne k €, il arrête de jouer.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78093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variable aléatoire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fr-FR" sz="2800" dirty="0" smtClean="0"/>
                  <a:t>Si Jacques a gagné k € au </a:t>
                </a:r>
                <a:r>
                  <a:rPr lang="fr-FR" sz="2800" dirty="0" err="1" smtClean="0"/>
                  <a:t>n-ème</a:t>
                </a:r>
                <a:r>
                  <a:rPr lang="fr-FR" sz="2800" dirty="0" smtClean="0"/>
                  <a:t> lancer, on note T = n. </a:t>
                </a:r>
              </a:p>
              <a:p>
                <a:pPr algn="just"/>
                <a:endParaRPr lang="fr-FR" sz="2800" dirty="0" smtClean="0"/>
              </a:p>
              <a:p>
                <a:pPr algn="just"/>
                <a:r>
                  <a:rPr lang="fr-FR" sz="2800" dirty="0"/>
                  <a:t>Sinon, T = </a:t>
                </a:r>
                <a:r>
                  <a:rPr lang="fr-FR" sz="2800" dirty="0" smtClean="0"/>
                  <a:t>∞.</a:t>
                </a:r>
              </a:p>
              <a:p>
                <a:pPr algn="just"/>
                <a:endParaRPr lang="fr-FR" sz="2800" dirty="0" smtClean="0"/>
              </a:p>
              <a:p>
                <a:pPr algn="just"/>
                <a:r>
                  <a:rPr lang="fr-FR" sz="2800" dirty="0" smtClean="0"/>
                  <a:t>Donc, T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8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⁡{</m:t>
                    </m:r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fr-F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=10+</m:t>
                    </m:r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fr-F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fr-FR" sz="2800" dirty="0" smtClean="0"/>
                  <a:t>.</a:t>
                </a:r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 t="-33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354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Etude de la variable aléatoire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fr-FR" sz="2800" i="1">
                        <a:latin typeface="Cambria Math" panose="02040503050406030204" pitchFamily="18" charset="0"/>
                      </a:rPr>
                      <m:t>∀ 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 ∈</m:t>
                    </m:r>
                    <m:d>
                      <m:dPr>
                        <m:begChr m:val="["/>
                        <m:endChr m:val="]"/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0, 10+</m:t>
                            </m:r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</m:oMath>
                </a14:m>
                <a:r>
                  <a:rPr lang="fr-FR" sz="2800" i="1" dirty="0" smtClean="0"/>
                  <a:t>,</a:t>
                </a:r>
              </a:p>
              <a:p>
                <a14:m>
                  <m:oMath xmlns:m="http://schemas.openxmlformats.org/officeDocument/2006/math">
                    <m:r>
                      <a:rPr lang="fr-FR" sz="2800" i="1"/>
                      <m:t>𝑝</m:t>
                    </m:r>
                    <m:d>
                      <m:dPr>
                        <m:endChr m:val="|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≤</m:t>
                        </m:r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 </m:t>
                        </m:r>
                      </m:e>
                    </m:d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0</m:t>
                        </m:r>
                      </m:sub>
                    </m:sSub>
                    <m:r>
                      <a:rPr lang="fr-FR" sz="2800" i="1"/>
                      <m:t>=</m:t>
                    </m:r>
                    <m:r>
                      <a:rPr lang="fr-FR" sz="2800" i="1"/>
                      <m:t>𝑎</m:t>
                    </m:r>
                    <m:r>
                      <a:rPr lang="fr-FR" sz="2800" i="1"/>
                      <m:t>)=</m:t>
                    </m:r>
                    <m:r>
                      <a:rPr lang="fr-FR" sz="2800" i="1"/>
                      <m:t>𝑃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=0</m:t>
                        </m:r>
                      </m:e>
                    </m:d>
                    <m:r>
                      <a:rPr lang="fr-FR" sz="2800" i="1"/>
                      <m:t>+</m:t>
                    </m:r>
                    <m:r>
                      <a:rPr lang="fr-FR" sz="2800" i="1"/>
                      <m:t>𝑃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=1</m:t>
                        </m:r>
                      </m:e>
                    </m:d>
                    <m:r>
                      <a:rPr lang="fr-FR" sz="2800" i="1"/>
                      <m:t>+…+</m:t>
                    </m:r>
                    <m:r>
                      <a:rPr lang="fr-FR" sz="2800" i="1"/>
                      <m:t>𝑃</m:t>
                    </m:r>
                    <m:r>
                      <a:rPr lang="fr-FR" sz="2800" i="1"/>
                      <m:t>(</m:t>
                    </m:r>
                    <m:r>
                      <a:rPr lang="fr-FR" sz="2800" i="1"/>
                      <m:t>𝑇</m:t>
                    </m:r>
                    <m:r>
                      <a:rPr lang="fr-FR" sz="2800" i="1"/>
                      <m:t>=</m:t>
                    </m:r>
                    <m:r>
                      <a:rPr lang="fr-FR" sz="2800" i="1"/>
                      <m:t>𝑛</m:t>
                    </m:r>
                    <m:r>
                      <a:rPr lang="fr-FR" sz="2800" i="1"/>
                      <m:t>)</m:t>
                    </m:r>
                  </m:oMath>
                </a14:m>
                <a:endParaRPr lang="fr-FR" sz="2800" dirty="0"/>
              </a:p>
              <a:p>
                <a14:m>
                  <m:oMath xmlns:m="http://schemas.openxmlformats.org/officeDocument/2006/math">
                    <m:r>
                      <a:rPr lang="fr-FR" sz="2800" i="1"/>
                      <m:t>𝑝</m:t>
                    </m:r>
                    <m:d>
                      <m:dPr>
                        <m:endChr m:val="|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≤</m:t>
                        </m:r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+1 </m:t>
                        </m:r>
                      </m:e>
                    </m:d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1</m:t>
                        </m:r>
                      </m:sub>
                    </m:sSub>
                    <m:r>
                      <a:rPr lang="fr-FR" sz="2800" i="1"/>
                      <m:t>=</m:t>
                    </m:r>
                    <m:r>
                      <a:rPr lang="fr-FR" sz="2800" i="1"/>
                      <m:t>𝑎</m:t>
                    </m:r>
                    <m:r>
                      <a:rPr lang="fr-FR" sz="2800" i="1"/>
                      <m:t>)=</m:t>
                    </m:r>
                    <m:r>
                      <a:rPr lang="fr-FR" sz="2800" i="1"/>
                      <m:t>𝑃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=0</m:t>
                        </m:r>
                      </m:e>
                    </m:d>
                    <m:r>
                      <a:rPr lang="fr-FR" sz="2800" i="1"/>
                      <m:t>+</m:t>
                    </m:r>
                    <m:r>
                      <a:rPr lang="fr-FR" sz="2800" i="1"/>
                      <m:t>𝑃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=1</m:t>
                        </m:r>
                      </m:e>
                    </m:d>
                    <m:r>
                      <a:rPr lang="fr-FR" sz="2800" i="1"/>
                      <m:t>+…+</m:t>
                    </m:r>
                    <m:r>
                      <a:rPr lang="fr-FR" sz="2800" i="1"/>
                      <m:t>𝑃</m:t>
                    </m:r>
                    <m:r>
                      <a:rPr lang="fr-FR" sz="2800" i="1"/>
                      <m:t>(</m:t>
                    </m:r>
                    <m:r>
                      <a:rPr lang="fr-FR" sz="2800" i="1"/>
                      <m:t>𝑇</m:t>
                    </m:r>
                    <m:r>
                      <a:rPr lang="fr-FR" sz="2800" i="1"/>
                      <m:t>=</m:t>
                    </m:r>
                    <m:r>
                      <a:rPr lang="fr-FR" sz="2800" i="1"/>
                      <m:t>𝑛</m:t>
                    </m:r>
                    <m:r>
                      <a:rPr lang="fr-FR" sz="2800" i="1"/>
                      <m:t>+1)</m:t>
                    </m:r>
                  </m:oMath>
                </a14:m>
                <a:endParaRPr lang="fr-FR" sz="2800" dirty="0" smtClean="0"/>
              </a:p>
              <a:p>
                <a:r>
                  <a:rPr lang="fr-FR" sz="2800" dirty="0" smtClean="0"/>
                  <a:t>Donc, </a:t>
                </a:r>
                <a14:m>
                  <m:oMath xmlns:m="http://schemas.openxmlformats.org/officeDocument/2006/math">
                    <m:r>
                      <a:rPr lang="fr-FR" sz="2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sSub>
                      <m:sSub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800" dirty="0" smtClean="0"/>
                  <a:t> = </a:t>
                </a:r>
                <a14:m>
                  <m:oMath xmlns:m="http://schemas.openxmlformats.org/officeDocument/2006/math">
                    <m:r>
                      <a:rPr lang="fr-FR" sz="28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+1 </m:t>
                        </m:r>
                      </m:e>
                    </m:d>
                    <m:sSub>
                      <m:sSub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800" dirty="0" smtClean="0"/>
                  <a:t>.</a:t>
                </a:r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 t="-7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/>
          <p:cNvCxnSpPr/>
          <p:nvPr/>
        </p:nvCxnSpPr>
        <p:spPr>
          <a:xfrm>
            <a:off x="6176511" y="4216400"/>
            <a:ext cx="0" cy="301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6038488" y="4518324"/>
            <a:ext cx="27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989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Etude de la variable aléatoire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FR" sz="2800" dirty="0" smtClean="0"/>
                  <a:t>La pièce n’étant pas équilibrée, Jacques a 2 chances sur 5 de gagner 1€ et 3 chances sur 5 d’en perdre 1.</a:t>
                </a:r>
              </a:p>
              <a:p>
                <a:r>
                  <a:rPr lang="fr-FR" sz="2800" dirty="0" smtClean="0"/>
                  <a:t>Donc, </a:t>
                </a:r>
                <a14:m>
                  <m:oMath xmlns:m="http://schemas.openxmlformats.org/officeDocument/2006/math">
                    <m:r>
                      <a:rPr lang="fr-FR" sz="2800" i="1"/>
                      <m:t>𝑝</m:t>
                    </m:r>
                    <m:d>
                      <m:dPr>
                        <m:endChr m:val="|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≤</m:t>
                        </m:r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+1 </m:t>
                        </m:r>
                      </m:e>
                    </m:d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0</m:t>
                        </m:r>
                      </m:sub>
                    </m:sSub>
                    <m:r>
                      <a:rPr lang="fr-FR" sz="2800" i="1"/>
                      <m:t>=</m:t>
                    </m:r>
                    <m:r>
                      <a:rPr lang="fr-FR" sz="2800" i="1"/>
                      <m:t>𝑎</m:t>
                    </m:r>
                    <m:r>
                      <a:rPr lang="fr-FR" sz="2800" i="1"/>
                      <m:t>)=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2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r>
                      <a:rPr lang="fr-FR" sz="2800" i="1"/>
                      <m:t>𝑝</m:t>
                    </m:r>
                    <m:d>
                      <m:dPr>
                        <m:endChr m:val="|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≤</m:t>
                        </m:r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 </m:t>
                        </m:r>
                      </m:e>
                    </m:d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0</m:t>
                        </m:r>
                      </m:sub>
                    </m:sSub>
                    <m:r>
                      <a:rPr lang="fr-FR" sz="2800" i="1"/>
                      <m:t>=</m:t>
                    </m:r>
                    <m:r>
                      <a:rPr lang="fr-FR" sz="2800" i="1"/>
                      <m:t>𝑎</m:t>
                    </m:r>
                    <m:r>
                      <a:rPr lang="fr-FR" sz="2800" i="1"/>
                      <m:t>+1)+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3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r>
                      <a:rPr lang="fr-FR" sz="2800" i="1"/>
                      <m:t>𝑝</m:t>
                    </m:r>
                    <m:d>
                      <m:dPr>
                        <m:endChr m:val="|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𝑇</m:t>
                        </m:r>
                        <m:r>
                          <a:rPr lang="fr-FR" sz="2800" i="1"/>
                          <m:t>≤</m:t>
                        </m:r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 </m:t>
                        </m:r>
                      </m:e>
                    </m:d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0</m:t>
                        </m:r>
                      </m:sub>
                    </m:sSub>
                    <m:r>
                      <a:rPr lang="fr-FR" sz="2800" i="1"/>
                      <m:t>=</m:t>
                    </m:r>
                    <m:r>
                      <a:rPr lang="fr-FR" sz="2800" i="1"/>
                      <m:t>𝑎</m:t>
                    </m:r>
                    <m:r>
                      <a:rPr lang="fr-FR" sz="2800" i="1"/>
                      <m:t>−1)</m:t>
                    </m:r>
                  </m:oMath>
                </a14:m>
                <a:r>
                  <a:rPr lang="fr-FR" sz="2800" dirty="0" smtClean="0"/>
                  <a:t>.</a:t>
                </a:r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 t="-33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764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Conditions initiales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FR" sz="2800" dirty="0" smtClean="0"/>
                  <a:t>Si au début, Jacques a 0€, il ne peut pas jouer avec son ami, donc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0</m:t>
                        </m:r>
                      </m:sub>
                    </m:sSub>
                    <m:r>
                      <a:rPr lang="fr-FR" sz="2800" i="1"/>
                      <m:t>=0</m:t>
                    </m:r>
                  </m:oMath>
                </a14:m>
                <a:r>
                  <a:rPr lang="fr-FR" sz="2800" dirty="0" smtClean="0"/>
                  <a:t>.</a:t>
                </a:r>
              </a:p>
              <a:p>
                <a:endParaRPr lang="fr-FR" sz="2800" dirty="0"/>
              </a:p>
              <a:p>
                <a:r>
                  <a:rPr lang="fr-FR" sz="2800" dirty="0" smtClean="0"/>
                  <a:t>Et si au début, Jacques a 10 + k €, il n’a pas envie de jouer avec son ami, donc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10+</m:t>
                        </m:r>
                        <m:r>
                          <a:rPr lang="fr-FR" sz="2800" i="1"/>
                          <m:t>𝑘</m:t>
                        </m:r>
                      </m:sub>
                    </m:sSub>
                    <m:r>
                      <a:rPr lang="fr-FR" sz="2800" i="1"/>
                      <m:t>=1</m:t>
                    </m:r>
                  </m:oMath>
                </a14:m>
                <a:r>
                  <a:rPr lang="fr-FR" sz="2800" dirty="0" smtClean="0"/>
                  <a:t>.</a:t>
                </a:r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 t="-33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02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 smtClean="0"/>
              <a:t>Probabilité d’atteindre un gain fixé</a:t>
            </a:r>
            <a:endParaRPr lang="fr-FR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 smtClean="0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𝑎</m:t>
                        </m:r>
                      </m:sub>
                    </m:sSub>
                    <m:r>
                      <a:rPr lang="fr-FR" sz="2800" i="1"/>
                      <m:t>=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2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𝑎</m:t>
                        </m:r>
                        <m:r>
                          <a:rPr lang="fr-FR" sz="2800" i="1"/>
                          <m:t>+1</m:t>
                        </m:r>
                      </m:sub>
                    </m:sSub>
                    <m:r>
                      <a:rPr lang="fr-FR" sz="2800" i="1"/>
                      <m:t>+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3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𝑎</m:t>
                        </m:r>
                        <m:r>
                          <a:rPr lang="fr-FR" sz="2800" i="1"/>
                          <m:t>−1</m:t>
                        </m:r>
                      </m:sub>
                    </m:sSub>
                    <m:r>
                      <a:rPr lang="fr-FR" sz="2800" i="1"/>
                      <m:t>=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sSup>
                          <m:sSupPr>
                            <m:ctrlPr>
                              <a:rPr lang="fr-FR" sz="28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800" i="1"/>
                                    </m:ctrlPr>
                                  </m:fPr>
                                  <m:num>
                                    <m:r>
                                      <a:rPr lang="fr-FR" sz="2800" i="1"/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800" i="1"/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fr-FR" sz="2800" i="1"/>
                              <m:t>𝑎</m:t>
                            </m:r>
                          </m:sup>
                        </m:sSup>
                        <m:r>
                          <a:rPr lang="fr-FR" sz="2800" i="1"/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fr-FR" sz="28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800" i="1"/>
                                    </m:ctrlPr>
                                  </m:fPr>
                                  <m:num>
                                    <m:r>
                                      <a:rPr lang="fr-FR" sz="2800" i="1"/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800" i="1"/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fr-FR" sz="2800" i="1"/>
                              <m:t>10+</m:t>
                            </m:r>
                            <m:r>
                              <a:rPr lang="fr-FR" sz="2800" i="1"/>
                              <m:t>𝑘</m:t>
                            </m:r>
                          </m:sup>
                        </m:sSup>
                        <m:r>
                          <a:rPr lang="fr-FR" sz="2800" i="1"/>
                          <m:t>−1</m:t>
                        </m:r>
                      </m:den>
                    </m:f>
                  </m:oMath>
                </a14:m>
                <a:endParaRPr lang="fr-FR" sz="2800" dirty="0" smtClean="0"/>
              </a:p>
              <a:p>
                <a:pPr lvl="0"/>
                <a:r>
                  <a:rPr lang="fr-FR" sz="2800" dirty="0" smtClean="0"/>
                  <a:t>Donc,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𝑝</m:t>
                        </m:r>
                      </m:e>
                      <m:sub>
                        <m:r>
                          <a:rPr lang="fr-FR" sz="2800" i="1"/>
                          <m:t>10</m:t>
                        </m:r>
                      </m:sub>
                    </m:sSub>
                    <m:r>
                      <a:rPr lang="fr-FR" sz="2800" i="1"/>
                      <m:t>=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sSup>
                          <m:sSupPr>
                            <m:ctrlPr>
                              <a:rPr lang="fr-FR" sz="28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800" i="1"/>
                                    </m:ctrlPr>
                                  </m:fPr>
                                  <m:num>
                                    <m:r>
                                      <a:rPr lang="fr-FR" sz="2800" i="1"/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800" i="1"/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fr-FR" sz="2800" i="1"/>
                              <m:t>10</m:t>
                            </m:r>
                          </m:sup>
                        </m:sSup>
                        <m:r>
                          <a:rPr lang="fr-FR" sz="2800" i="1"/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fr-FR" sz="2800" i="1"/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2800" i="1"/>
                                    </m:ctrlPr>
                                  </m:fPr>
                                  <m:num>
                                    <m:r>
                                      <a:rPr lang="fr-FR" sz="2800" i="1"/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800" i="1"/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fr-FR" sz="2800" i="1"/>
                              <m:t>10+</m:t>
                            </m:r>
                            <m:r>
                              <a:rPr lang="fr-FR" sz="2800" i="1"/>
                              <m:t>𝑘</m:t>
                            </m:r>
                          </m:sup>
                        </m:sSup>
                        <m:r>
                          <a:rPr lang="fr-FR" sz="2800" i="1"/>
                          <m:t>−1</m:t>
                        </m:r>
                      </m:den>
                    </m:f>
                  </m:oMath>
                </a14:m>
                <a:endParaRPr lang="fr-FR" sz="2800" dirty="0"/>
              </a:p>
              <a:p>
                <a:endParaRPr lang="fr-FR" sz="2800" dirty="0"/>
              </a:p>
              <a:p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4292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On touche au but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fr-FR" sz="2800" i="1" smtClean="0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  <m:r>
                              <a:rPr lang="fr-FR" sz="2800" i="1"/>
                              <m:t>+1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  <m:r>
                      <a:rPr lang="fr-FR" sz="2800" i="1"/>
                      <m:t>=</m:t>
                    </m:r>
                    <m:r>
                      <a:rPr lang="fr-FR" sz="2800" i="1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  <m:r>
                              <a:rPr lang="fr-FR" sz="2800" i="1"/>
                              <m:t>+1</m:t>
                            </m:r>
                          </m:sub>
                        </m:sSub>
                        <m:r>
                          <a:rPr lang="fr-FR" sz="2800" i="1"/>
                          <m:t>−</m:t>
                        </m:r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</m:sub>
                        </m:sSub>
                        <m:r>
                          <a:rPr lang="fr-FR" sz="2800" i="1"/>
                          <m:t>+</m:t>
                        </m:r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</m:oMath>
                </a14:m>
                <a:endParaRPr lang="fr-FR" sz="2800" b="0" dirty="0" smtClean="0"/>
              </a:p>
              <a:p>
                <a14:m>
                  <m:oMath xmlns:m="http://schemas.openxmlformats.org/officeDocument/2006/math">
                    <m:r>
                      <a:rPr lang="fr-FR" sz="2800" i="1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  <m:r>
                              <a:rPr lang="fr-FR" sz="2800" i="1"/>
                              <m:t>+1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  <m:r>
                      <a:rPr lang="fr-FR" sz="2800" i="1"/>
                      <m:t>=</m:t>
                    </m:r>
                    <m:r>
                      <a:rPr lang="fr-FR" sz="2800" i="1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  <m:r>
                      <a:rPr lang="fr-FR" sz="2800" i="1"/>
                      <m:t>+</m:t>
                    </m:r>
                    <m:r>
                      <a:rPr lang="fr-FR" sz="2800" i="1"/>
                      <m:t>𝐸</m:t>
                    </m:r>
                    <m:r>
                      <a:rPr lang="fr-FR" sz="2800" i="1"/>
                      <m:t>(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+1</m:t>
                        </m:r>
                      </m:sub>
                    </m:sSub>
                    <m:r>
                      <a:rPr lang="fr-FR" sz="2800" i="1"/>
                      <m:t>−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</m:sub>
                    </m:sSub>
                    <m:r>
                      <a:rPr lang="fr-FR" sz="2800" i="1"/>
                      <m:t>)</m:t>
                    </m:r>
                  </m:oMath>
                </a14:m>
                <a:endParaRPr lang="fr-FR" sz="2800" dirty="0"/>
              </a:p>
              <a:p>
                <a:pPr lvl="0"/>
                <a:r>
                  <a:rPr lang="fr-FR" sz="2800" dirty="0"/>
                  <a:t>Or, </a:t>
                </a:r>
                <a14:m>
                  <m:oMath xmlns:m="http://schemas.openxmlformats.org/officeDocument/2006/math">
                    <m:r>
                      <a:rPr lang="fr-FR" sz="2800" i="1"/>
                      <m:t>𝐸</m:t>
                    </m:r>
                    <m:r>
                      <a:rPr lang="fr-FR" sz="2800" i="1"/>
                      <m:t>(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  <m:r>
                          <a:rPr lang="fr-FR" sz="2800" i="1"/>
                          <m:t>+1</m:t>
                        </m:r>
                      </m:sub>
                    </m:sSub>
                    <m:r>
                      <a:rPr lang="fr-FR" sz="2800" i="1"/>
                      <m:t>−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</m:sub>
                    </m:sSub>
                    <m:r>
                      <a:rPr lang="fr-FR" sz="2800" i="1"/>
                      <m:t>)</m:t>
                    </m:r>
                  </m:oMath>
                </a14:m>
                <a:r>
                  <a:rPr lang="fr-FR" sz="2800" dirty="0"/>
                  <a:t> </a:t>
                </a:r>
                <a:r>
                  <a:rPr lang="fr-FR" sz="2800" dirty="0" smtClean="0"/>
                  <a:t>= </a:t>
                </a:r>
                <a14:m>
                  <m:oMath xmlns:m="http://schemas.openxmlformats.org/officeDocument/2006/math">
                    <m:r>
                      <a:rPr lang="fr-FR" sz="2800" i="1"/>
                      <m:t>−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1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r>
                      <a:rPr lang="fr-FR" sz="2800" i="1"/>
                      <m:t>𝑝</m:t>
                    </m:r>
                    <m:r>
                      <a:rPr lang="fr-FR" sz="2800" i="1"/>
                      <m:t>(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</m:sub>
                    </m:sSub>
                    <m:r>
                      <a:rPr lang="fr-FR" sz="2800" i="1"/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1,10</m:t>
                        </m:r>
                      </m:e>
                    </m:d>
                    <m:r>
                      <a:rPr lang="fr-FR" sz="2800" i="1"/>
                      <m:t>)</m:t>
                    </m:r>
                  </m:oMath>
                </a14:m>
                <a:r>
                  <a:rPr lang="fr-FR" sz="2800" dirty="0"/>
                  <a:t>.</a:t>
                </a:r>
                <a:endParaRPr lang="fr-FR" sz="2800" dirty="0" smtClean="0"/>
              </a:p>
              <a:p>
                <a:pPr lvl="0"/>
                <a:r>
                  <a:rPr lang="fr-FR" sz="2800" dirty="0"/>
                  <a:t>Donc </a:t>
                </a:r>
                <a14:m>
                  <m:oMath xmlns:m="http://schemas.openxmlformats.org/officeDocument/2006/math">
                    <m:r>
                      <a:rPr lang="fr-FR" sz="2800" i="1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  <m:r>
                              <a:rPr lang="fr-FR" sz="2800" i="1"/>
                              <m:t>+1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  <m:r>
                      <a:rPr lang="fr-FR" sz="2800" i="1"/>
                      <m:t>= </m:t>
                    </m:r>
                    <m:r>
                      <a:rPr lang="fr-FR" sz="2800" i="1"/>
                      <m:t>𝐸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𝑋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</m:sub>
                        </m:sSub>
                        <m:r>
                          <a:rPr lang="fr-FR" sz="2800" i="1"/>
                          <m:t>−10</m:t>
                        </m:r>
                      </m:e>
                    </m:d>
                    <m:r>
                      <a:rPr lang="fr-FR" sz="2800" i="1"/>
                      <m:t>−</m:t>
                    </m:r>
                    <m:f>
                      <m:fPr>
                        <m:ctrlPr>
                          <a:rPr lang="fr-FR" sz="2800" i="1"/>
                        </m:ctrlPr>
                      </m:fPr>
                      <m:num>
                        <m:r>
                          <a:rPr lang="fr-FR" sz="2800" i="1"/>
                          <m:t>1</m:t>
                        </m:r>
                      </m:num>
                      <m:den>
                        <m:r>
                          <a:rPr lang="fr-FR" sz="2800" i="1"/>
                          <m:t>5</m:t>
                        </m:r>
                      </m:den>
                    </m:f>
                    <m:r>
                      <a:rPr lang="fr-FR" sz="2800" i="1"/>
                      <m:t>𝑝</m:t>
                    </m:r>
                    <m:r>
                      <a:rPr lang="fr-FR" sz="2800" i="1"/>
                      <m:t>(</m:t>
                    </m:r>
                    <m:sSub>
                      <m:sSubPr>
                        <m:ctrlPr>
                          <a:rPr lang="fr-FR" sz="2800" i="1"/>
                        </m:ctrlPr>
                      </m:sSubPr>
                      <m:e>
                        <m:r>
                          <a:rPr lang="fr-FR" sz="2800" i="1"/>
                          <m:t>𝑋</m:t>
                        </m:r>
                      </m:e>
                      <m:sub>
                        <m:r>
                          <a:rPr lang="fr-FR" sz="2800" i="1"/>
                          <m:t>𝑛</m:t>
                        </m:r>
                      </m:sub>
                    </m:sSub>
                    <m:r>
                      <a:rPr lang="fr-FR" sz="2800" i="1"/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1,10</m:t>
                        </m:r>
                      </m:e>
                    </m:d>
                    <m:r>
                      <a:rPr lang="fr-FR" sz="2800" i="1"/>
                      <m:t>)</m:t>
                    </m:r>
                  </m:oMath>
                </a14:m>
                <a:endParaRPr lang="fr-FR" sz="2800" dirty="0"/>
              </a:p>
              <a:p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004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Sous forme de suites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fr-FR" sz="2800" i="1" smtClean="0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800"/>
                          <m:t>lim</m:t>
                        </m:r>
                      </m:fName>
                      <m:e>
                        <m:d>
                          <m:dPr>
                            <m:ctrlPr>
                              <a:rPr lang="fr-FR" sz="2800" i="1"/>
                            </m:ctrlPr>
                          </m:dPr>
                          <m:e>
                            <m:r>
                              <a:rPr lang="fr-FR" sz="2800" i="1"/>
                              <m:t>𝑝</m:t>
                            </m:r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2800" i="1"/>
                                    </m:ctrlPr>
                                  </m:sSubPr>
                                  <m:e>
                                    <m:r>
                                      <a:rPr lang="fr-FR" sz="2800" i="1"/>
                                      <m:t>𝑋</m:t>
                                    </m:r>
                                  </m:e>
                                  <m:sub>
                                    <m:r>
                                      <a:rPr lang="fr-FR" sz="2800" i="1"/>
                                      <m:t>𝑛</m:t>
                                    </m:r>
                                  </m:sub>
                                </m:sSub>
                                <m:r>
                                  <a:rPr lang="fr-FR" sz="2800" i="1"/>
                                  <m:t>∈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fr-FR" sz="2800" i="1"/>
                                    </m:ctrlPr>
                                  </m:dPr>
                                  <m:e>
                                    <m:r>
                                      <a:rPr lang="fr-FR" sz="2800" i="1"/>
                                      <m:t>1,10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  <m:r>
                      <a:rPr lang="fr-FR" sz="2800" i="1"/>
                      <m:t>=5∗</m:t>
                    </m:r>
                    <m:d>
                      <m:dPr>
                        <m:ctrlPr>
                          <a:rPr lang="fr-FR" sz="2800" i="1"/>
                        </m:ctrlPr>
                      </m:dPr>
                      <m:e>
                        <m:r>
                          <a:rPr lang="fr-FR" sz="2800" i="1"/>
                          <m:t>𝐸</m:t>
                        </m:r>
                        <m:d>
                          <m:dPr>
                            <m:ctrlPr>
                              <a:rPr lang="fr-FR" sz="2800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800" i="1"/>
                                </m:ctrlPr>
                              </m:sSubPr>
                              <m:e>
                                <m:r>
                                  <a:rPr lang="fr-FR" sz="2800" i="1"/>
                                  <m:t>𝑋</m:t>
                                </m:r>
                              </m:e>
                              <m:sub>
                                <m:r>
                                  <a:rPr lang="fr-FR" sz="2800" i="1"/>
                                  <m:t>𝑛</m:t>
                                </m:r>
                              </m:sub>
                            </m:sSub>
                            <m:r>
                              <a:rPr lang="fr-FR" sz="2800" i="1"/>
                              <m:t>−10</m:t>
                            </m:r>
                          </m:e>
                        </m:d>
                        <m:r>
                          <a:rPr lang="fr-FR" sz="2800" i="1"/>
                          <m:t>−</m:t>
                        </m:r>
                        <m:r>
                          <a:rPr lang="fr-FR" sz="2800" i="1"/>
                          <m:t>𝐸</m:t>
                        </m:r>
                        <m:d>
                          <m:dPr>
                            <m:ctrlPr>
                              <a:rPr lang="fr-FR" sz="2800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800" i="1"/>
                                </m:ctrlPr>
                              </m:sSubPr>
                              <m:e>
                                <m:r>
                                  <a:rPr lang="fr-FR" sz="2800" i="1"/>
                                  <m:t>𝑋</m:t>
                                </m:r>
                              </m:e>
                              <m:sub>
                                <m:r>
                                  <a:rPr lang="fr-FR" sz="2800" i="1"/>
                                  <m:t>𝑛</m:t>
                                </m:r>
                                <m:r>
                                  <a:rPr lang="fr-FR" sz="2800" i="1"/>
                                  <m:t>+1</m:t>
                                </m:r>
                              </m:sub>
                            </m:sSub>
                            <m:r>
                              <a:rPr lang="fr-FR" sz="2800" i="1"/>
                              <m:t>−10</m:t>
                            </m:r>
                          </m:e>
                        </m:d>
                      </m:e>
                    </m:d>
                  </m:oMath>
                </a14:m>
                <a:endParaRPr lang="fr-FR" sz="280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fr-FR" sz="2800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800"/>
                          <m:t>lim</m:t>
                        </m:r>
                      </m:fName>
                      <m:e>
                        <m:d>
                          <m:dPr>
                            <m:ctrlPr>
                              <a:rPr lang="fr-FR" sz="2800" i="1"/>
                            </m:ctrlPr>
                          </m:dPr>
                          <m:e>
                            <m:r>
                              <a:rPr lang="fr-FR" sz="2800" i="1"/>
                              <m:t>𝑝</m:t>
                            </m:r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2800" i="1"/>
                                    </m:ctrlPr>
                                  </m:sSubPr>
                                  <m:e>
                                    <m:r>
                                      <a:rPr lang="fr-FR" sz="2800" i="1"/>
                                      <m:t>𝑋</m:t>
                                    </m:r>
                                  </m:e>
                                  <m:sub>
                                    <m:r>
                                      <a:rPr lang="fr-FR" sz="2800" i="1"/>
                                      <m:t>𝑛</m:t>
                                    </m:r>
                                  </m:sub>
                                </m:sSub>
                                <m:r>
                                  <a:rPr lang="fr-FR" sz="2800" i="1"/>
                                  <m:t>∈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fr-FR" sz="2800" i="1"/>
                                    </m:ctrlPr>
                                  </m:dPr>
                                  <m:e>
                                    <m:r>
                                      <a:rPr lang="fr-FR" sz="2800" i="1"/>
                                      <m:t>1,10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  <m:r>
                      <a:rPr lang="fr-FR" sz="2800" i="1"/>
                      <m:t>=5∗</m:t>
                    </m:r>
                    <m:d>
                      <m:d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𝑣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</m:sub>
                        </m:sSub>
                        <m:r>
                          <a:rPr lang="fr-FR" sz="2800" i="1"/>
                          <m:t>−</m:t>
                        </m:r>
                        <m:sSub>
                          <m:sSubPr>
                            <m:ctrlPr>
                              <a:rPr lang="fr-FR" sz="2800" i="1"/>
                            </m:ctrlPr>
                          </m:sSubPr>
                          <m:e>
                            <m:r>
                              <a:rPr lang="fr-FR" sz="2800" i="1"/>
                              <m:t>𝑣</m:t>
                            </m:r>
                          </m:e>
                          <m:sub>
                            <m:r>
                              <a:rPr lang="fr-FR" sz="2800" i="1"/>
                              <m:t>𝑛</m:t>
                            </m:r>
                            <m:r>
                              <a:rPr lang="fr-FR" sz="2800" i="1"/>
                              <m:t>+1</m:t>
                            </m:r>
                          </m:sub>
                        </m:sSub>
                      </m:e>
                    </m:d>
                    <m:r>
                      <a:rPr lang="fr-FR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fr-FR" sz="280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fr-FR" sz="2800" i="1"/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800"/>
                          <m:t>lim</m:t>
                        </m:r>
                      </m:fName>
                      <m:e>
                        <m:d>
                          <m:dPr>
                            <m:ctrlPr>
                              <a:rPr lang="fr-FR" sz="2800" i="1"/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fr-FR" sz="2800"/>
                              <m:t>p</m:t>
                            </m:r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2800" i="1"/>
                                    </m:ctrlPr>
                                  </m:sSubPr>
                                  <m:e>
                                    <m:r>
                                      <a:rPr lang="fr-FR" sz="2800" i="1"/>
                                      <m:t>𝑋</m:t>
                                    </m:r>
                                  </m:e>
                                  <m:sub>
                                    <m:r>
                                      <a:rPr lang="fr-FR" sz="2800" i="1"/>
                                      <m:t>𝑛</m:t>
                                    </m:r>
                                  </m:sub>
                                </m:sSub>
                                <m:r>
                                  <a:rPr lang="fr-FR" sz="2800" i="1"/>
                                  <m:t>=0</m:t>
                                </m:r>
                              </m:e>
                            </m:d>
                            <m:r>
                              <a:rPr lang="fr-FR" sz="2800" i="1"/>
                              <m:t>+</m:t>
                            </m:r>
                            <m:r>
                              <a:rPr lang="fr-FR" sz="2800" i="1"/>
                              <m:t>𝑝</m:t>
                            </m:r>
                            <m:d>
                              <m:dPr>
                                <m:ctrlPr>
                                  <a:rPr lang="fr-FR" sz="2800" i="1"/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sz="2800" i="1"/>
                                    </m:ctrlPr>
                                  </m:sSubPr>
                                  <m:e>
                                    <m:r>
                                      <a:rPr lang="fr-FR" sz="2800" i="1"/>
                                      <m:t>𝑋</m:t>
                                    </m:r>
                                  </m:e>
                                  <m:sub>
                                    <m:r>
                                      <a:rPr lang="fr-FR" sz="2800" i="1"/>
                                      <m:t>𝑛</m:t>
                                    </m:r>
                                  </m:sub>
                                </m:sSub>
                                <m:r>
                                  <a:rPr lang="fr-FR" sz="2800" i="1"/>
                                  <m:t>=11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fr-FR" sz="2800" i="1"/>
                      <m:t>=1</m:t>
                    </m:r>
                  </m:oMath>
                </a14:m>
                <a:r>
                  <a:rPr lang="fr-FR" sz="2800" dirty="0" smtClean="0"/>
                  <a:t> car à la fin Jacques a perdu ou gagné.</a:t>
                </a:r>
                <a:endParaRPr lang="fr-FR" sz="2800" dirty="0"/>
              </a:p>
              <a:p>
                <a:endParaRPr lang="fr-FR" sz="2800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r="-1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716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fr-FR" sz="2800" dirty="0" smtClean="0"/>
          </a:p>
          <a:p>
            <a:pPr algn="ctr"/>
            <a:r>
              <a:rPr lang="fr-FR" sz="2800" dirty="0" smtClean="0"/>
              <a:t>Les jeux d’argent, avec des gens malhonnêtes, c’est mal.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968" y="3968151"/>
            <a:ext cx="2591254" cy="226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28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59</TotalTime>
  <Words>211</Words>
  <Application>Microsoft Office PowerPoint</Application>
  <PresentationFormat>Grand écran</PresentationFormat>
  <Paragraphs>45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Cambria Math</vt:lpstr>
      <vt:lpstr>Garamond</vt:lpstr>
      <vt:lpstr>Organique</vt:lpstr>
      <vt:lpstr>TAI de Probabilités</vt:lpstr>
      <vt:lpstr>La Fortune d’un Joueur</vt:lpstr>
      <vt:lpstr>L’approche timide</vt:lpstr>
      <vt:lpstr>La variable aléatoire</vt:lpstr>
      <vt:lpstr>Etude de la variable aléatoire</vt:lpstr>
      <vt:lpstr>Etude de la variable aléatoire</vt:lpstr>
      <vt:lpstr>Conditions initiales</vt:lpstr>
      <vt:lpstr>Probabilité d’atteindre un gain fixé</vt:lpstr>
      <vt:lpstr>On touche au but</vt:lpstr>
      <vt:lpstr>Sous forme de suites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de Probabilités</dc:title>
  <dc:creator>Arthur G.</dc:creator>
  <cp:lastModifiedBy>Arthur G.</cp:lastModifiedBy>
  <cp:revision>24</cp:revision>
  <dcterms:created xsi:type="dcterms:W3CDTF">2014-12-16T20:40:53Z</dcterms:created>
  <dcterms:modified xsi:type="dcterms:W3CDTF">2014-12-16T21:39:57Z</dcterms:modified>
</cp:coreProperties>
</file>