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60" r:id="rId9"/>
    <p:sldId id="265" r:id="rId10"/>
    <p:sldId id="266" r:id="rId11"/>
    <p:sldId id="261" r:id="rId12"/>
    <p:sldId id="262" r:id="rId13"/>
    <p:sldId id="267" r:id="rId14"/>
    <p:sldId id="263" r:id="rId15"/>
    <p:sldId id="268" r:id="rId16"/>
    <p:sldId id="264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9900"/>
    <a:srgbClr val="FFFF66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65" autoAdjust="0"/>
    <p:restoredTop sz="83857" autoAdjust="0"/>
  </p:normalViewPr>
  <p:slideViewPr>
    <p:cSldViewPr>
      <p:cViewPr>
        <p:scale>
          <a:sx n="66" d="100"/>
          <a:sy n="66" d="100"/>
        </p:scale>
        <p:origin x="-12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0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9627A-01FA-4527-A29D-B9801530E977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7318F-02E7-421D-BADD-75F2B01CC06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5140A-4EC8-445C-A1A3-1AED07BE1D14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BC932-EA74-4089-9579-66F843F1E10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Fct</a:t>
            </a:r>
            <a:r>
              <a:rPr lang="fr-FR" dirty="0" smtClean="0"/>
              <a:t> de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proba</a:t>
            </a:r>
            <a:endParaRPr lang="fr-FR" baseline="0" dirty="0" smtClean="0"/>
          </a:p>
          <a:p>
            <a:endParaRPr lang="fr-FR" baseline="0" dirty="0" smtClean="0"/>
          </a:p>
          <a:p>
            <a:r>
              <a:rPr lang="fr-FR" baseline="0" dirty="0" smtClean="0"/>
              <a:t>fabien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Fabien	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fabien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Fabien	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Loi binomiale</a:t>
            </a:r>
          </a:p>
          <a:p>
            <a:r>
              <a:rPr lang="fr-FR" dirty="0" smtClean="0"/>
              <a:t>Tom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Tom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Tom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Arrangements</a:t>
            </a:r>
          </a:p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Espérance variance</a:t>
            </a:r>
          </a:p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Approfondissements</a:t>
            </a:r>
          </a:p>
          <a:p>
            <a:r>
              <a:rPr lang="fr-FR" smtClean="0"/>
              <a:t>tom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tom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Conclu</a:t>
            </a:r>
          </a:p>
          <a:p>
            <a:r>
              <a:rPr lang="fr-FR" dirty="0" err="1" smtClean="0"/>
              <a:t>raph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C932-EA74-4089-9579-66F843F1E100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3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5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4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7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3" y="147085"/>
            <a:ext cx="8810847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BEFB326-181E-4E9D-A5E8-844ABD7D669A}" type="datetimeFigureOut">
              <a:rPr lang="fr-FR" smtClean="0"/>
              <a:pPr/>
              <a:t>19/01/2009</a:t>
            </a:fld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F85BC12-45CF-4CF7-A83F-D8D9414321B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TAI de Probabilités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00365" y="2819400"/>
            <a:ext cx="5693471" cy="1752600"/>
          </a:xfrm>
        </p:spPr>
        <p:txBody>
          <a:bodyPr/>
          <a:lstStyle/>
          <a:p>
            <a:pPr algn="l"/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Etude commerciale de Probabilités dans</a:t>
            </a:r>
          </a:p>
          <a:p>
            <a:pPr algn="l"/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 système de file d’attente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age 3" descr="courtebras-2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3" y="2786058"/>
            <a:ext cx="2636565" cy="3857628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ZoneTexte 4"/>
          <p:cNvSpPr txBox="1"/>
          <p:nvPr/>
        </p:nvSpPr>
        <p:spPr>
          <a:xfrm>
            <a:off x="5786445" y="5572141"/>
            <a:ext cx="3071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Lucida Handwriting" pitchFamily="66" charset="0"/>
                <a:cs typeface="Segoe UI" pitchFamily="34" charset="0"/>
              </a:rPr>
              <a:t>ABBAS Thomas </a:t>
            </a:r>
          </a:p>
          <a:p>
            <a:pPr algn="r"/>
            <a:r>
              <a:rPr lang="fr-FR" dirty="0" smtClean="0">
                <a:latin typeface="Lucida Handwriting" pitchFamily="66" charset="0"/>
                <a:cs typeface="Segoe UI" pitchFamily="34" charset="0"/>
              </a:rPr>
              <a:t>CHUNG Fabien </a:t>
            </a:r>
          </a:p>
          <a:p>
            <a:pPr algn="r"/>
            <a:r>
              <a:rPr lang="fr-FR" dirty="0" smtClean="0">
                <a:latin typeface="Lucida Handwriting" pitchFamily="66" charset="0"/>
                <a:cs typeface="Segoe UI" pitchFamily="34" charset="0"/>
              </a:rPr>
              <a:t>KLOTZ  Raphaël </a:t>
            </a:r>
            <a:endParaRPr lang="fr-FR" dirty="0">
              <a:latin typeface="Lucida Handwriting" pitchFamily="66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Définition d’une fonction de probabilité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 Binomiale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Arrangements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Espérance variance et écart Type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Approfondissement</a:t>
            </a:r>
          </a:p>
          <a:p>
            <a:pPr algn="ctr">
              <a:lnSpc>
                <a:spcPct val="150000"/>
              </a:lnSpc>
              <a:buNone/>
            </a:pPr>
            <a:r>
              <a:rPr lang="fr-FR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-760187" y="-2214650"/>
            <a:ext cx="3811988" cy="3286196"/>
            <a:chOff x="-760188" y="-2214650"/>
            <a:chExt cx="3811988" cy="3286196"/>
          </a:xfrm>
        </p:grpSpPr>
        <p:sp>
          <p:nvSpPr>
            <p:cNvPr id="4" name="Hexagone 3">
              <a:hlinkClick r:id="" action="ppaction://noaction" highlightClick="1"/>
            </p:cNvPr>
            <p:cNvSpPr/>
            <p:nvPr/>
          </p:nvSpPr>
          <p:spPr>
            <a:xfrm>
              <a:off x="-760188" y="-2214650"/>
              <a:ext cx="3811988" cy="3286196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14283" y="571480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Introduction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 rot="17761645">
              <a:off x="1413641" y="-369332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Fonction de probabilité 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 rot="3760949">
              <a:off x="-963124" y="-125360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Conclusion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2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71736" y="857232"/>
            <a:ext cx="4997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/>
              <a:t>Notre étude…</a:t>
            </a:r>
          </a:p>
        </p:txBody>
      </p:sp>
      <p:pic>
        <p:nvPicPr>
          <p:cNvPr id="13" name="Image 12" descr="http://www.bilan.usherb.ca/voutes/voute4/p73032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57166"/>
            <a:ext cx="3429024" cy="2093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457200" y="2571744"/>
            <a:ext cx="8472518" cy="3600772"/>
          </a:xfrm>
        </p:spPr>
        <p:txBody>
          <a:bodyPr/>
          <a:lstStyle/>
          <a:p>
            <a:r>
              <a:rPr lang="fr-FR" dirty="0" smtClean="0"/>
              <a:t>Société qui gère des files d’attente</a:t>
            </a:r>
          </a:p>
          <a:p>
            <a:endParaRPr lang="fr-FR" dirty="0" smtClean="0"/>
          </a:p>
          <a:p>
            <a:r>
              <a:rPr lang="fr-FR" dirty="0" smtClean="0"/>
              <a:t>Magasin </a:t>
            </a:r>
          </a:p>
          <a:p>
            <a:endParaRPr lang="fr-FR" dirty="0" smtClean="0"/>
          </a:p>
          <a:p>
            <a:r>
              <a:rPr lang="fr-FR" dirty="0" smtClean="0"/>
              <a:t>Analyse</a:t>
            </a:r>
          </a:p>
          <a:p>
            <a:endParaRPr lang="fr-FR" dirty="0" smtClean="0"/>
          </a:p>
          <a:p>
            <a:r>
              <a:rPr lang="fr-FR" dirty="0" smtClean="0"/>
              <a:t>Probabilités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1 Cours théorique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2400" dirty="0" smtClean="0"/>
              <a:t>-Evènements disjoints : </a:t>
            </a:r>
            <a:r>
              <a:rPr lang="fr-FR" sz="2400" dirty="0" smtClean="0">
                <a:solidFill>
                  <a:srgbClr val="FF0000"/>
                </a:solidFill>
              </a:rPr>
              <a:t>A</a:t>
            </a:r>
            <a:r>
              <a:rPr lang="fr-FR" sz="2400" dirty="0" smtClean="0"/>
              <a:t> </a:t>
            </a:r>
            <a:r>
              <a:rPr lang="fr-FR" sz="2400" b="1" i="1" dirty="0" smtClean="0"/>
              <a:t>∩ </a:t>
            </a:r>
            <a:r>
              <a:rPr lang="fr-FR" sz="2400" dirty="0" smtClean="0">
                <a:solidFill>
                  <a:srgbClr val="00B0F0"/>
                </a:solidFill>
              </a:rPr>
              <a:t>B </a:t>
            </a:r>
          </a:p>
          <a:p>
            <a:pPr>
              <a:buNone/>
            </a:pPr>
            <a:r>
              <a:rPr lang="fr-FR" sz="2400" dirty="0" smtClean="0"/>
              <a:t>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-Evènements complémentaires</a:t>
            </a:r>
          </a:p>
          <a:p>
            <a:pPr>
              <a:buNone/>
            </a:pPr>
            <a:r>
              <a:rPr lang="fr-FR" sz="2400" dirty="0" smtClean="0"/>
              <a:t>P(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30000" dirty="0" smtClean="0"/>
              <a:t> </a:t>
            </a:r>
            <a:r>
              <a:rPr lang="fr-FR" sz="2400" dirty="0" smtClean="0"/>
              <a:t> )=1 –P(A)</a:t>
            </a:r>
          </a:p>
          <a:p>
            <a:pPr>
              <a:buNone/>
            </a:pPr>
            <a:endParaRPr lang="fr-FR" sz="1800" dirty="0" smtClean="0"/>
          </a:p>
        </p:txBody>
      </p:sp>
      <p:grpSp>
        <p:nvGrpSpPr>
          <p:cNvPr id="12" name="Groupe 11"/>
          <p:cNvGrpSpPr/>
          <p:nvPr/>
        </p:nvGrpSpPr>
        <p:grpSpPr>
          <a:xfrm>
            <a:off x="-714411" y="-2286041"/>
            <a:ext cx="3811988" cy="3286196"/>
            <a:chOff x="-760188" y="-2214650"/>
            <a:chExt cx="3811988" cy="3286196"/>
          </a:xfrm>
        </p:grpSpPr>
        <p:sp>
          <p:nvSpPr>
            <p:cNvPr id="8" name="Hexagone 7">
              <a:hlinkClick r:id="" action="ppaction://noaction" highlightClick="1"/>
            </p:cNvPr>
            <p:cNvSpPr/>
            <p:nvPr/>
          </p:nvSpPr>
          <p:spPr>
            <a:xfrm>
              <a:off x="-760188" y="-2214650"/>
              <a:ext cx="3811988" cy="3286196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 rot="14493168">
              <a:off x="1357032" y="-1666710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Loi Binomiale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14283" y="571480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Introduction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 rot="17761645">
              <a:off x="1413641" y="-369332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Fonction de probabilité 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 rot="3760949">
              <a:off x="-963124" y="-125360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Conclusion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3000364" y="0"/>
            <a:ext cx="928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?</a:t>
            </a:r>
            <a:endParaRPr lang="fr-FR" sz="8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357686" y="285728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Freestyle Script" pitchFamily="66" charset="0"/>
              </a:rPr>
              <a:t>Le saviez vous ? </a:t>
            </a:r>
            <a:r>
              <a:rPr lang="fr-FR" sz="2000" dirty="0" smtClean="0">
                <a:latin typeface="Freestyle Script" pitchFamily="66" charset="0"/>
                <a:cs typeface="FreesiaUPC" pitchFamily="34" charset="-34"/>
              </a:rPr>
              <a:t>Le mardi 22 août 2006, la Médaille Fields a été attribuée à quatre mathématiciens, dont le français Wendelin Werner, qui est spécialisé en probabilités</a:t>
            </a:r>
            <a:r>
              <a:rPr lang="fr-FR" sz="2000" dirty="0" smtClean="0">
                <a:latin typeface="Freestyle Script" pitchFamily="66" charset="0"/>
              </a:rPr>
              <a:t>.</a:t>
            </a:r>
            <a:endParaRPr lang="fr-FR" sz="2000" dirty="0">
              <a:latin typeface="Freestyle Script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3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6572264" y="2285992"/>
            <a:ext cx="714380" cy="100013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5286380" y="2071678"/>
            <a:ext cx="1000132" cy="1214446"/>
            <a:chOff x="5286380" y="2071678"/>
            <a:chExt cx="1000132" cy="1214446"/>
          </a:xfrm>
        </p:grpSpPr>
        <p:sp>
          <p:nvSpPr>
            <p:cNvPr id="22" name="Ellipse 21"/>
            <p:cNvSpPr/>
            <p:nvPr/>
          </p:nvSpPr>
          <p:spPr>
            <a:xfrm>
              <a:off x="5572132" y="2285992"/>
              <a:ext cx="714380" cy="10001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286380" y="2071678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A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7143768" y="20595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</a:rPr>
              <a:t>B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28596" y="2618898"/>
            <a:ext cx="4286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-Evènements joints : </a:t>
            </a:r>
            <a:r>
              <a:rPr lang="fr-FR" sz="2400" dirty="0" smtClean="0">
                <a:solidFill>
                  <a:srgbClr val="FF0000"/>
                </a:solidFill>
              </a:rPr>
              <a:t>A</a:t>
            </a:r>
            <a:r>
              <a:rPr lang="fr-FR" sz="2400" dirty="0" smtClean="0"/>
              <a:t> </a:t>
            </a:r>
            <a:r>
              <a:rPr lang="fr-FR" sz="2400" b="1" i="1" dirty="0" smtClean="0"/>
              <a:t>∩ </a:t>
            </a:r>
            <a:r>
              <a:rPr lang="fr-FR" sz="2400" dirty="0" smtClean="0">
                <a:solidFill>
                  <a:srgbClr val="00B0F0"/>
                </a:solidFill>
              </a:rPr>
              <a:t>B </a:t>
            </a:r>
          </a:p>
          <a:p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642910" y="3286124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P(A ∪ B) = P(A) +  P(B)</a:t>
            </a:r>
          </a:p>
          <a:p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642910" y="3286124"/>
            <a:ext cx="3738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P(A ∪ B) = P(A) +  P(B) – P(A </a:t>
            </a:r>
            <a:r>
              <a:rPr lang="fr-FR" b="1" i="1" dirty="0" smtClean="0"/>
              <a:t>∩ </a:t>
            </a:r>
            <a:r>
              <a:rPr lang="fr-FR" dirty="0" smtClean="0"/>
              <a:t>B)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2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19653E-6 L 0.06407 2.1965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46237"/>
            <a:ext cx="8472518" cy="4526280"/>
          </a:xfrm>
        </p:spPr>
        <p:txBody>
          <a:bodyPr/>
          <a:lstStyle/>
          <a:p>
            <a:r>
              <a:rPr lang="fr-FR" dirty="0" smtClean="0"/>
              <a:t>Exercice d’application</a:t>
            </a:r>
          </a:p>
          <a:p>
            <a:pPr>
              <a:buNone/>
            </a:pPr>
            <a:r>
              <a:rPr lang="fr-FR" sz="2400" dirty="0" smtClean="0"/>
              <a:t>    </a:t>
            </a:r>
          </a:p>
          <a:p>
            <a:pPr>
              <a:buNone/>
            </a:pPr>
            <a:r>
              <a:rPr lang="fr-FR" sz="2400" dirty="0" smtClean="0"/>
              <a:t>Sur N clients au </a:t>
            </a:r>
            <a:r>
              <a:rPr lang="fr-FR" sz="2400" dirty="0" smtClean="0"/>
              <a:t>SAV, au moins 2 </a:t>
            </a:r>
            <a:r>
              <a:rPr lang="fr-FR" sz="2400" dirty="0" smtClean="0"/>
              <a:t>viennent pour la téléphonie ?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lnSpc>
                <a:spcPct val="150000"/>
              </a:lnSpc>
              <a:buNone/>
            </a:pPr>
            <a:r>
              <a:rPr lang="fr-FR" sz="2400" dirty="0" smtClean="0"/>
              <a:t>- Plus facile 1-(P(X=0)+P(X=1))</a:t>
            </a:r>
          </a:p>
          <a:p>
            <a:pPr>
              <a:lnSpc>
                <a:spcPct val="150000"/>
              </a:lnSpc>
              <a:buNone/>
            </a:pPr>
            <a:r>
              <a:rPr lang="fr-FR" sz="2400" dirty="0" smtClean="0"/>
              <a:t>- Définition d’un évènement élémentaire</a:t>
            </a:r>
          </a:p>
          <a:p>
            <a:pPr>
              <a:lnSpc>
                <a:spcPct val="150000"/>
              </a:lnSpc>
              <a:buNone/>
            </a:pPr>
            <a:r>
              <a:rPr lang="fr-FR" dirty="0" smtClean="0"/>
              <a:t>- </a:t>
            </a:r>
            <a:r>
              <a:rPr lang="fr-FR" sz="2400" dirty="0" smtClean="0"/>
              <a:t>Indépendants et disjoints</a:t>
            </a:r>
            <a:endParaRPr lang="fr-FR" sz="2400" dirty="0"/>
          </a:p>
        </p:txBody>
      </p:sp>
      <p:sp>
        <p:nvSpPr>
          <p:cNvPr id="4" name="Hexagone 3">
            <a:hlinkClick r:id="" action="ppaction://noaction" highlightClick="1"/>
          </p:cNvPr>
          <p:cNvSpPr/>
          <p:nvPr/>
        </p:nvSpPr>
        <p:spPr>
          <a:xfrm rot="3756276">
            <a:off x="-760187" y="-2214650"/>
            <a:ext cx="3811988" cy="328619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8249444">
            <a:off x="1424616" y="-326203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Loi Binomiale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3756276">
            <a:off x="-944916" y="-223707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Introduction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21517921">
            <a:off x="298784" y="321019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Fonction de probabilité 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 rot="14595772">
            <a:off x="1454882" y="-1474590"/>
            <a:ext cx="17145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dirty="0" smtClean="0">
                <a:solidFill>
                  <a:srgbClr val="FFC000"/>
                </a:solidFill>
                <a:latin typeface="Britannic Bold" pitchFamily="34" charset="0"/>
              </a:rPr>
              <a:t>Arrangements</a:t>
            </a:r>
            <a:endParaRPr lang="fr-FR" sz="19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4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P(X=1)</a:t>
            </a:r>
          </a:p>
          <a:p>
            <a:pPr>
              <a:buNone/>
            </a:pPr>
            <a:r>
              <a:rPr lang="fr-FR" sz="2400" dirty="0" smtClean="0"/>
              <a:t>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</a:t>
            </a:r>
            <a:r>
              <a:rPr lang="fr-FR" sz="2400" b="1" i="1" dirty="0" smtClean="0"/>
              <a:t>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b="1" i="1" dirty="0" smtClean="0"/>
              <a:t> 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</a:t>
            </a:r>
            <a:r>
              <a:rPr lang="fr-FR" sz="2400" b="1" i="1" dirty="0" smtClean="0"/>
              <a:t> ∩ …∩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∪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 </a:t>
            </a:r>
            <a:r>
              <a:rPr lang="fr-FR" sz="2400" b="1" i="1" dirty="0" smtClean="0"/>
              <a:t>∩ </a:t>
            </a:r>
            <a:r>
              <a:rPr lang="fr-FR" sz="2400" dirty="0" smtClean="0"/>
              <a:t>A</a:t>
            </a:r>
            <a:r>
              <a:rPr lang="fr-FR" sz="2400" baseline="-25000" dirty="0" smtClean="0"/>
              <a:t>2</a:t>
            </a:r>
            <a:r>
              <a:rPr lang="fr-FR" sz="2400" b="1" i="1" dirty="0" smtClean="0"/>
              <a:t> 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</a:t>
            </a:r>
            <a:r>
              <a:rPr lang="fr-FR" sz="2400" b="1" i="1" dirty="0" smtClean="0"/>
              <a:t> ∩ …∩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∪ … ∪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</a:t>
            </a:r>
            <a:r>
              <a:rPr lang="fr-FR" sz="2400" b="1" i="1" dirty="0" smtClean="0"/>
              <a:t>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b="1" i="1" dirty="0" smtClean="0"/>
              <a:t> 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</a:t>
            </a:r>
            <a:r>
              <a:rPr lang="fr-FR" sz="2400" b="1" i="1" dirty="0" smtClean="0"/>
              <a:t> ∩ …∩ </a:t>
            </a:r>
            <a:r>
              <a:rPr lang="fr-FR" sz="2400" dirty="0" smtClean="0"/>
              <a:t>A</a:t>
            </a:r>
            <a:r>
              <a:rPr lang="fr-FR" sz="2400" baseline="-25000" dirty="0" smtClean="0"/>
              <a:t>n</a:t>
            </a:r>
            <a:r>
              <a:rPr lang="fr-FR" sz="2400" dirty="0" smtClean="0"/>
              <a:t> )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L’ordre a peu d’importance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P(X=1)= cas possibles/cas favorables</a:t>
            </a:r>
          </a:p>
          <a:p>
            <a:pPr>
              <a:buNone/>
            </a:pPr>
            <a:r>
              <a:rPr lang="fr-FR" sz="2400" dirty="0" smtClean="0"/>
              <a:t>		= (P(A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∩ 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∩ 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</a:t>
            </a:r>
            <a:r>
              <a:rPr lang="fr-FR" sz="2400" dirty="0" smtClean="0"/>
              <a:t> ∩ …∩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)*n / n *5</a:t>
            </a:r>
          </a:p>
          <a:p>
            <a:pPr>
              <a:buNone/>
            </a:pPr>
            <a:r>
              <a:rPr lang="fr-FR" sz="2400" dirty="0" smtClean="0"/>
              <a:t>		= 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3)</a:t>
            </a:r>
            <a:r>
              <a:rPr lang="fr-FR" sz="2400" dirty="0" smtClean="0"/>
              <a:t> * …*P(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/ 5</a:t>
            </a:r>
          </a:p>
          <a:p>
            <a:pPr>
              <a:buNone/>
            </a:pPr>
            <a:r>
              <a:rPr lang="fr-FR" sz="2400" dirty="0" smtClean="0"/>
              <a:t>		= 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)*P(A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)*(n-1)/5</a:t>
            </a:r>
            <a:endParaRPr lang="fr-FR" sz="2400" dirty="0"/>
          </a:p>
        </p:txBody>
      </p:sp>
      <p:sp>
        <p:nvSpPr>
          <p:cNvPr id="4" name="Hexagone 3">
            <a:hlinkClick r:id="" action="ppaction://noaction" highlightClick="1"/>
          </p:cNvPr>
          <p:cNvSpPr/>
          <p:nvPr/>
        </p:nvSpPr>
        <p:spPr>
          <a:xfrm rot="3756276">
            <a:off x="-760187" y="-2214650"/>
            <a:ext cx="3811988" cy="328619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8249444">
            <a:off x="1424616" y="-326203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Loi Binomiale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3756276">
            <a:off x="-944916" y="-223707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Introduction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21517921">
            <a:off x="298784" y="321019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Fonction de probabilité 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 rot="14595772">
            <a:off x="1454882" y="-1474590"/>
            <a:ext cx="17145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dirty="0" smtClean="0">
                <a:solidFill>
                  <a:srgbClr val="FFC000"/>
                </a:solidFill>
                <a:latin typeface="Britannic Bold" pitchFamily="34" charset="0"/>
              </a:rPr>
              <a:t>Arrangements</a:t>
            </a:r>
            <a:endParaRPr lang="fr-FR" sz="19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143372" y="3571876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P(A</a:t>
            </a:r>
            <a:r>
              <a:rPr lang="fr-FR" baseline="30000" dirty="0" smtClean="0"/>
              <a:t>c</a:t>
            </a:r>
            <a:r>
              <a:rPr lang="fr-FR" baseline="-25000" dirty="0" smtClean="0"/>
              <a:t>2</a:t>
            </a:r>
            <a:r>
              <a:rPr lang="fr-FR" dirty="0" smtClean="0"/>
              <a:t> 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5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P(X=0)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P(X=0) =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</a:t>
            </a:r>
            <a:r>
              <a:rPr lang="fr-FR" sz="2400" b="1" i="1" dirty="0" smtClean="0"/>
              <a:t>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b="1" i="1" dirty="0" smtClean="0"/>
              <a:t> ∩ </a:t>
            </a:r>
            <a:r>
              <a:rPr lang="fr-FR" sz="2400" dirty="0" smtClean="0"/>
              <a:t>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</a:t>
            </a:r>
            <a:r>
              <a:rPr lang="fr-FR" sz="2400" b="1" i="1" dirty="0" smtClean="0"/>
              <a:t> ∩ …∩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/n*5</a:t>
            </a:r>
          </a:p>
          <a:p>
            <a:pPr>
              <a:buNone/>
            </a:pPr>
            <a:r>
              <a:rPr lang="fr-FR" sz="2400" dirty="0" smtClean="0"/>
              <a:t>P(X=0) =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 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3)</a:t>
            </a:r>
            <a:r>
              <a:rPr lang="fr-FR" sz="2400" dirty="0" smtClean="0"/>
              <a:t> * …*P(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c</a:t>
            </a:r>
            <a:r>
              <a:rPr lang="fr-FR" sz="2400" baseline="-25000" dirty="0" err="1" smtClean="0"/>
              <a:t>n</a:t>
            </a:r>
            <a:r>
              <a:rPr lang="fr-FR" sz="2400" dirty="0" smtClean="0"/>
              <a:t>) /n*5</a:t>
            </a:r>
          </a:p>
          <a:p>
            <a:pPr>
              <a:buNone/>
            </a:pPr>
            <a:r>
              <a:rPr lang="fr-FR" sz="2400" dirty="0" smtClean="0"/>
              <a:t>P(X=0) =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)/5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dirty="0" smtClean="0"/>
              <a:t>P(X≥2)</a:t>
            </a:r>
          </a:p>
          <a:p>
            <a:pPr>
              <a:buNone/>
            </a:pPr>
            <a:r>
              <a:rPr lang="fr-FR" sz="2400" dirty="0" smtClean="0"/>
              <a:t>P(X≥2)=1 – (P(X=0)+P(X=1))</a:t>
            </a:r>
          </a:p>
          <a:p>
            <a:pPr>
              <a:buNone/>
            </a:pPr>
            <a:r>
              <a:rPr lang="fr-FR" sz="2400" dirty="0" smtClean="0"/>
              <a:t>P(X≥2)= 1 – (P(A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 (n-1)+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))/5</a:t>
            </a:r>
          </a:p>
          <a:p>
            <a:pPr>
              <a:buNone/>
            </a:pPr>
            <a:r>
              <a:rPr lang="fr-FR" sz="2400" dirty="0" smtClean="0"/>
              <a:t>P(X≥2)= 1 –(P(A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)* P(A</a:t>
            </a:r>
            <a:r>
              <a:rPr lang="fr-FR" sz="2400" baseline="30000" dirty="0" smtClean="0"/>
              <a:t>c</a:t>
            </a:r>
            <a:r>
              <a:rPr lang="fr-FR" sz="2400" baseline="-25000" dirty="0" smtClean="0"/>
              <a:t>1</a:t>
            </a:r>
            <a:r>
              <a:rPr lang="fr-FR" sz="2400" dirty="0" smtClean="0"/>
              <a:t> )*n)/5</a:t>
            </a:r>
            <a:endParaRPr lang="fr-FR" sz="2400" dirty="0"/>
          </a:p>
        </p:txBody>
      </p:sp>
      <p:sp>
        <p:nvSpPr>
          <p:cNvPr id="4" name="Hexagone 3">
            <a:hlinkClick r:id="" action="ppaction://noaction" highlightClick="1"/>
          </p:cNvPr>
          <p:cNvSpPr/>
          <p:nvPr/>
        </p:nvSpPr>
        <p:spPr>
          <a:xfrm rot="3756276">
            <a:off x="-760187" y="-2214650"/>
            <a:ext cx="3811988" cy="328619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18249444">
            <a:off x="1424616" y="-326203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Loi Binomiale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3756276">
            <a:off x="-944916" y="-223707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Introduction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21517921">
            <a:off x="298784" y="321019"/>
            <a:ext cx="1714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Fonction de probabilité 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 rot="14595772">
            <a:off x="1454882" y="-1474590"/>
            <a:ext cx="17145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dirty="0" smtClean="0">
                <a:solidFill>
                  <a:srgbClr val="FFC000"/>
                </a:solidFill>
                <a:latin typeface="Britannic Bold" pitchFamily="34" charset="0"/>
              </a:rPr>
              <a:t>Arrangements</a:t>
            </a:r>
            <a:endParaRPr lang="fr-FR" sz="19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6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latin typeface="Freestyle Script" pitchFamily="66" charset="0"/>
              </a:rPr>
              <a:t>I</a:t>
            </a:r>
            <a:r>
              <a:rPr lang="fr-FR" sz="2200" dirty="0" smtClean="0">
                <a:latin typeface="Freestyle Script" pitchFamily="66" charset="0"/>
              </a:rPr>
              <a:t>l est dans la probabilité que mille choses</a:t>
            </a:r>
            <a:br>
              <a:rPr lang="fr-FR" sz="2200" dirty="0" smtClean="0">
                <a:latin typeface="Freestyle Script" pitchFamily="66" charset="0"/>
              </a:rPr>
            </a:br>
            <a:r>
              <a:rPr lang="fr-FR" sz="2200" dirty="0" smtClean="0">
                <a:latin typeface="Freestyle Script" pitchFamily="66" charset="0"/>
              </a:rPr>
              <a:t> arrivent qui sont contraires à la probabilité.</a:t>
            </a:r>
            <a:br>
              <a:rPr lang="fr-FR" sz="22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[Henri Louis Mencken]</a:t>
            </a:r>
            <a:endParaRPr lang="fr-FR" sz="2000" dirty="0">
              <a:latin typeface="Freestyle Script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Théorème de Bernoulli</a:t>
            </a:r>
          </a:p>
          <a:p>
            <a:endParaRPr lang="fr-FR" dirty="0" smtClean="0"/>
          </a:p>
          <a:p>
            <a:pPr>
              <a:buNone/>
            </a:pPr>
            <a:r>
              <a:rPr lang="fr-FR" sz="2400" dirty="0" smtClean="0"/>
              <a:t>Expérience aléatoire : succès ou échec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dirty="0" smtClean="0"/>
              <a:t>Loi Binomiale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Bernoulli + successif + indépendant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Indépendant = le précédent influe pas sur le suivant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i="1" dirty="0" smtClean="0">
                <a:solidFill>
                  <a:srgbClr val="FFFF00"/>
                </a:solidFill>
              </a:rPr>
              <a:t>Contre-exemple : la cuisine</a:t>
            </a:r>
            <a:r>
              <a:rPr lang="fr-FR" sz="2400" dirty="0" smtClean="0"/>
              <a:t> 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</p:txBody>
      </p:sp>
      <p:grpSp>
        <p:nvGrpSpPr>
          <p:cNvPr id="17" name="Groupe 16"/>
          <p:cNvGrpSpPr/>
          <p:nvPr/>
        </p:nvGrpSpPr>
        <p:grpSpPr>
          <a:xfrm>
            <a:off x="-497291" y="-2477546"/>
            <a:ext cx="3286196" cy="3811988"/>
            <a:chOff x="-497292" y="-2477546"/>
            <a:chExt cx="3286196" cy="3811988"/>
          </a:xfrm>
        </p:grpSpPr>
        <p:grpSp>
          <p:nvGrpSpPr>
            <p:cNvPr id="10" name="Groupe 9"/>
            <p:cNvGrpSpPr/>
            <p:nvPr/>
          </p:nvGrpSpPr>
          <p:grpSpPr>
            <a:xfrm rot="3756276">
              <a:off x="-760188" y="-2214650"/>
              <a:ext cx="3811988" cy="3286196"/>
              <a:chOff x="-760188" y="-2214650"/>
              <a:chExt cx="3811988" cy="3286196"/>
            </a:xfrm>
          </p:grpSpPr>
          <p:sp>
            <p:nvSpPr>
              <p:cNvPr id="11" name="Hexagone 10">
                <a:hlinkClick r:id="" action="ppaction://noaction" highlightClick="1"/>
              </p:cNvPr>
              <p:cNvSpPr/>
              <p:nvPr/>
            </p:nvSpPr>
            <p:spPr>
              <a:xfrm>
                <a:off x="-760188" y="-2214650"/>
                <a:ext cx="3811988" cy="3286196"/>
              </a:xfrm>
              <a:prstGeom prst="hexagon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 rot="14493168">
                <a:off x="1357032" y="-1666710"/>
                <a:ext cx="17145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10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Loi Binomiale</a:t>
                </a:r>
                <a:endParaRPr lang="fr-FR" sz="210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214282" y="571480"/>
                <a:ext cx="1714512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10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Introduction</a:t>
                </a:r>
                <a:endParaRPr lang="fr-FR" sz="210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 rot="17761645">
                <a:off x="1413642" y="-369332"/>
                <a:ext cx="17145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10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Fonction de probabilité </a:t>
                </a:r>
                <a:endParaRPr lang="fr-FR" sz="210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16" name="ZoneTexte 15"/>
            <p:cNvSpPr txBox="1"/>
            <p:nvPr/>
          </p:nvSpPr>
          <p:spPr>
            <a:xfrm rot="14595772">
              <a:off x="1454881" y="-1474590"/>
              <a:ext cx="171451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dirty="0" smtClean="0">
                  <a:solidFill>
                    <a:srgbClr val="FFC000"/>
                  </a:solidFill>
                  <a:latin typeface="Britannic Bold" pitchFamily="34" charset="0"/>
                </a:rPr>
                <a:t>Arrangements</a:t>
              </a:r>
              <a:endParaRPr lang="fr-FR" sz="19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9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120000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400" dirty="0" smtClean="0"/>
              <a:t>Soit p la probabilité de succès </a:t>
            </a:r>
          </a:p>
          <a:p>
            <a:pPr>
              <a:buNone/>
            </a:pPr>
            <a:r>
              <a:rPr lang="fr-FR" sz="2400" dirty="0" smtClean="0"/>
              <a:t>   et q la probabilité d’échec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Loi Binomiale</a:t>
            </a:r>
          </a:p>
          <a:p>
            <a:pPr algn="ctr">
              <a:buNone/>
            </a:pPr>
            <a:r>
              <a:rPr lang="fr-FR" dirty="0" err="1" smtClean="0"/>
              <a:t>C</a:t>
            </a:r>
            <a:r>
              <a:rPr lang="fr-FR" baseline="-25000" dirty="0" err="1" smtClean="0"/>
              <a:t>n</a:t>
            </a:r>
            <a:r>
              <a:rPr lang="fr-FR" baseline="30000" dirty="0" err="1" smtClean="0"/>
              <a:t>x</a:t>
            </a:r>
            <a:r>
              <a:rPr lang="fr-FR" baseline="30000" dirty="0" smtClean="0"/>
              <a:t> </a:t>
            </a:r>
            <a:r>
              <a:rPr lang="fr-FR" baseline="-25000" dirty="0" err="1" smtClean="0"/>
              <a:t>p</a:t>
            </a:r>
            <a:r>
              <a:rPr lang="fr-FR" baseline="30000" dirty="0" err="1" smtClean="0"/>
              <a:t>x</a:t>
            </a:r>
            <a:r>
              <a:rPr lang="fr-FR" baseline="-25000" dirty="0" err="1" smtClean="0"/>
              <a:t>q</a:t>
            </a:r>
            <a:r>
              <a:rPr lang="fr-FR" baseline="30000" dirty="0" err="1" smtClean="0"/>
              <a:t>n-x</a:t>
            </a:r>
            <a:endParaRPr lang="fr-FR" baseline="30000" dirty="0" smtClean="0"/>
          </a:p>
          <a:p>
            <a:pPr>
              <a:buNone/>
            </a:pPr>
            <a:endParaRPr lang="fr-FR" baseline="30000" dirty="0" smtClean="0"/>
          </a:p>
          <a:p>
            <a:pPr>
              <a:buNone/>
            </a:pPr>
            <a:endParaRPr lang="fr-FR" baseline="30000" dirty="0" smtClean="0"/>
          </a:p>
          <a:p>
            <a:pPr>
              <a:buNone/>
            </a:pPr>
            <a:r>
              <a:rPr lang="fr-FR" baseline="30000" dirty="0" smtClean="0"/>
              <a:t>Extension avec la Loi de Poisson</a:t>
            </a:r>
          </a:p>
          <a:p>
            <a:pPr algn="ctr">
              <a:buNone/>
            </a:pPr>
            <a:r>
              <a:rPr lang="fr-FR" dirty="0" smtClean="0"/>
              <a:t>P(X=x)= (e</a:t>
            </a:r>
            <a:r>
              <a:rPr lang="fr-FR" baseline="30000" dirty="0" smtClean="0"/>
              <a:t>-λ </a:t>
            </a:r>
            <a:r>
              <a:rPr lang="fr-FR" baseline="-25000" dirty="0" smtClean="0"/>
              <a:t>*</a:t>
            </a:r>
            <a:r>
              <a:rPr lang="fr-FR" dirty="0" smtClean="0"/>
              <a:t> </a:t>
            </a:r>
            <a:r>
              <a:rPr lang="fr-FR" dirty="0" err="1" smtClean="0"/>
              <a:t>λ</a:t>
            </a:r>
            <a:r>
              <a:rPr lang="fr-FR" baseline="30000" dirty="0" err="1" smtClean="0"/>
              <a:t>x</a:t>
            </a:r>
            <a:r>
              <a:rPr lang="fr-FR" baseline="30000" dirty="0" smtClean="0"/>
              <a:t> </a:t>
            </a:r>
            <a:r>
              <a:rPr lang="fr-FR" dirty="0" smtClean="0"/>
              <a:t>) / x!</a:t>
            </a:r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/>
          </a:p>
        </p:txBody>
      </p:sp>
      <p:grpSp>
        <p:nvGrpSpPr>
          <p:cNvPr id="31" name="Groupe 30"/>
          <p:cNvGrpSpPr/>
          <p:nvPr/>
        </p:nvGrpSpPr>
        <p:grpSpPr>
          <a:xfrm>
            <a:off x="-497291" y="-2477546"/>
            <a:ext cx="3286196" cy="3811988"/>
            <a:chOff x="-497291" y="-2477546"/>
            <a:chExt cx="3286196" cy="3811988"/>
          </a:xfrm>
        </p:grpSpPr>
        <p:sp>
          <p:nvSpPr>
            <p:cNvPr id="14" name="Hexagone 13">
              <a:hlinkClick r:id="" action="ppaction://noaction" highlightClick="1"/>
            </p:cNvPr>
            <p:cNvSpPr/>
            <p:nvPr/>
          </p:nvSpPr>
          <p:spPr>
            <a:xfrm rot="7056276">
              <a:off x="-760187" y="-2214650"/>
              <a:ext cx="3811988" cy="3286196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 rot="21549444">
              <a:off x="436654" y="342293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Loi Binomiale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 rot="3217921">
              <a:off x="-739270" y="-208703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Fonction de probabilité 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 rot="17895772">
              <a:off x="1539684" y="-216137"/>
              <a:ext cx="171451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dirty="0" smtClean="0">
                  <a:solidFill>
                    <a:srgbClr val="FFC000"/>
                  </a:solidFill>
                  <a:latin typeface="Britannic Bold" pitchFamily="34" charset="0"/>
                </a:rPr>
                <a:t>Arrangements</a:t>
              </a:r>
              <a:endParaRPr lang="fr-FR" sz="19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 rot="14056181">
              <a:off x="1271906" y="-1775757"/>
              <a:ext cx="17145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rgbClr val="FFC000"/>
                  </a:solidFill>
                  <a:latin typeface="Britannic Bold" pitchFamily="34" charset="0"/>
                </a:rPr>
                <a:t>Espérance variance et écart type</a:t>
              </a:r>
              <a:endParaRPr lang="fr-FR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10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Exercice d’application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2400" dirty="0" smtClean="0"/>
              <a:t>Loi </a:t>
            </a:r>
            <a:r>
              <a:rPr lang="fr-FR" sz="2400" dirty="0" smtClean="0"/>
              <a:t>Binomiale avec : </a:t>
            </a:r>
          </a:p>
          <a:p>
            <a:pPr>
              <a:buNone/>
            </a:pPr>
            <a:r>
              <a:rPr lang="fr-FR" sz="2400" dirty="0" smtClean="0"/>
              <a:t>- </a:t>
            </a:r>
            <a:r>
              <a:rPr lang="fr-FR" sz="2400" i="1" dirty="0" smtClean="0"/>
              <a:t>x</a:t>
            </a:r>
            <a:r>
              <a:rPr lang="fr-FR" sz="2400" dirty="0" smtClean="0"/>
              <a:t> =3</a:t>
            </a:r>
            <a:r>
              <a:rPr lang="fr-FR" sz="2400" dirty="0" smtClean="0"/>
              <a:t>				(articles défectueux)</a:t>
            </a:r>
          </a:p>
          <a:p>
            <a:pPr>
              <a:buNone/>
            </a:pPr>
            <a:r>
              <a:rPr lang="fr-FR" sz="2400" dirty="0" smtClean="0"/>
              <a:t>- N=50			(produits)</a:t>
            </a:r>
          </a:p>
          <a:p>
            <a:pPr>
              <a:buNone/>
            </a:pPr>
            <a:r>
              <a:rPr lang="fr-FR" sz="2400" dirty="0" smtClean="0"/>
              <a:t>- p=1/100 et q=99/100	(retours)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Vérification avec la Loi de Poisson</a:t>
            </a:r>
          </a:p>
          <a:p>
            <a:pPr>
              <a:buNone/>
            </a:pPr>
            <a:r>
              <a:rPr lang="fr-FR" sz="2400" dirty="0" smtClean="0"/>
              <a:t>- λ= </a:t>
            </a:r>
            <a:r>
              <a:rPr lang="fr-FR" sz="2400" dirty="0" err="1" smtClean="0"/>
              <a:t>N.p</a:t>
            </a: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Résultats similaires ?</a:t>
            </a:r>
            <a:endParaRPr lang="fr-FR" sz="2400" dirty="0"/>
          </a:p>
        </p:txBody>
      </p:sp>
      <p:grpSp>
        <p:nvGrpSpPr>
          <p:cNvPr id="7" name="Groupe 6"/>
          <p:cNvGrpSpPr/>
          <p:nvPr/>
        </p:nvGrpSpPr>
        <p:grpSpPr>
          <a:xfrm>
            <a:off x="-497291" y="-2477546"/>
            <a:ext cx="3286196" cy="3811988"/>
            <a:chOff x="-497291" y="-2477546"/>
            <a:chExt cx="3286196" cy="3811988"/>
          </a:xfrm>
        </p:grpSpPr>
        <p:sp>
          <p:nvSpPr>
            <p:cNvPr id="8" name="Hexagone 7">
              <a:hlinkClick r:id="" action="ppaction://noaction" highlightClick="1"/>
            </p:cNvPr>
            <p:cNvSpPr/>
            <p:nvPr/>
          </p:nvSpPr>
          <p:spPr>
            <a:xfrm rot="7056276">
              <a:off x="-760187" y="-2214650"/>
              <a:ext cx="3811988" cy="3286196"/>
            </a:xfrm>
            <a:prstGeom prst="hexag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 rot="21549444">
              <a:off x="436654" y="342293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Loi Binomiale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 rot="3217921">
              <a:off x="-739270" y="-208703"/>
              <a:ext cx="17145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Fonction de probabilité 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 rot="17895772">
              <a:off x="1539684" y="-216137"/>
              <a:ext cx="171451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900" dirty="0" smtClean="0">
                  <a:solidFill>
                    <a:srgbClr val="FFC000"/>
                  </a:solidFill>
                  <a:latin typeface="Britannic Bold" pitchFamily="34" charset="0"/>
                </a:rPr>
                <a:t>Arrangements</a:t>
              </a:r>
              <a:endParaRPr lang="fr-FR" sz="19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 rot="14056181">
              <a:off x="1271906" y="-1775757"/>
              <a:ext cx="17145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rgbClr val="FFC000"/>
                  </a:solidFill>
                  <a:latin typeface="Britannic Bold" pitchFamily="34" charset="0"/>
                </a:rPr>
                <a:t>Espérance variance et écart type</a:t>
              </a:r>
              <a:endParaRPr lang="fr-FR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11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428612"/>
            <a:ext cx="8229600" cy="1143000"/>
          </a:xfrm>
        </p:spPr>
        <p:txBody>
          <a:bodyPr>
            <a:noAutofit/>
          </a:bodyPr>
          <a:lstStyle/>
          <a:p>
            <a:r>
              <a:rPr lang="fr-FR" sz="2000" dirty="0" smtClean="0">
                <a:latin typeface="Freestyle Script" pitchFamily="66" charset="0"/>
              </a:rPr>
              <a:t>Hasard est un mot qui vient de l’arabe oriental </a:t>
            </a:r>
            <a:r>
              <a:rPr lang="fr-FR" sz="2000" i="1" dirty="0" err="1" smtClean="0">
                <a:latin typeface="Freestyle Script" pitchFamily="66" charset="0"/>
              </a:rPr>
              <a:t>az</a:t>
            </a:r>
            <a:r>
              <a:rPr lang="fr-FR" sz="2000" i="1" dirty="0" smtClean="0">
                <a:latin typeface="Freestyle Script" pitchFamily="66" charset="0"/>
              </a:rPr>
              <a:t>-</a:t>
            </a:r>
            <a:r>
              <a:rPr lang="fr-FR" sz="2000" i="1" dirty="0" err="1" smtClean="0">
                <a:latin typeface="Freestyle Script" pitchFamily="66" charset="0"/>
              </a:rPr>
              <a:t>zahr</a:t>
            </a:r>
            <a:r>
              <a:rPr lang="fr-FR" sz="2000" dirty="0" smtClean="0">
                <a:latin typeface="Freestyle Script" pitchFamily="66" charset="0"/>
              </a:rPr>
              <a:t>,</a:t>
            </a:r>
            <a:br>
              <a:rPr lang="fr-FR" sz="20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 qui désigna jusqu’au XIIe siècle un jeu de dés.</a:t>
            </a:r>
            <a:br>
              <a:rPr lang="fr-FR" sz="20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En latin, on dit </a:t>
            </a:r>
            <a:r>
              <a:rPr lang="fr-FR" sz="2000" i="1" dirty="0" smtClean="0">
                <a:latin typeface="Freestyle Script" pitchFamily="66" charset="0"/>
              </a:rPr>
              <a:t>alea, </a:t>
            </a:r>
            <a:r>
              <a:rPr lang="fr-FR" sz="2000" dirty="0" smtClean="0">
                <a:latin typeface="Freestyle Script" pitchFamily="66" charset="0"/>
              </a:rPr>
              <a:t>qui signifie aussi dé à jouer !</a:t>
            </a:r>
            <a:br>
              <a:rPr lang="fr-FR" sz="2000" dirty="0" smtClean="0">
                <a:latin typeface="Freestyle Script" pitchFamily="66" charset="0"/>
              </a:rPr>
            </a:br>
            <a:endParaRPr lang="fr-FR" sz="2000" dirty="0">
              <a:latin typeface="Freestyle Script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N = n  (n-1)  (n-2) … (n – p + 1)</a:t>
            </a:r>
          </a:p>
          <a:p>
            <a:pPr>
              <a:buNone/>
            </a:pPr>
            <a:r>
              <a:rPr lang="fr-FR" sz="2400" dirty="0" smtClean="0"/>
              <a:t>On note cette grandeur </a:t>
            </a:r>
            <a:r>
              <a:rPr lang="fr-FR" sz="2400" dirty="0" err="1" smtClean="0"/>
              <a:t>A</a:t>
            </a:r>
            <a:r>
              <a:rPr lang="fr-FR" sz="2400" baseline="30000" dirty="0" err="1" smtClean="0"/>
              <a:t>p</a:t>
            </a:r>
            <a:r>
              <a:rPr lang="fr-FR" sz="2400" baseline="-25000" dirty="0" err="1" smtClean="0"/>
              <a:t>n</a:t>
            </a:r>
            <a:r>
              <a:rPr lang="fr-FR" sz="2400" baseline="-25000" dirty="0" smtClean="0"/>
              <a:t>   </a:t>
            </a:r>
          </a:p>
          <a:p>
            <a:pPr>
              <a:buNone/>
            </a:pPr>
            <a:endParaRPr lang="fr-FR" sz="2400" baseline="-25000" dirty="0" smtClean="0"/>
          </a:p>
          <a:p>
            <a:r>
              <a:rPr lang="fr-FR" dirty="0" smtClean="0"/>
              <a:t>Application</a:t>
            </a:r>
          </a:p>
          <a:p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- N = 500 produits</a:t>
            </a:r>
          </a:p>
          <a:p>
            <a:pPr>
              <a:buNone/>
            </a:pPr>
            <a:r>
              <a:rPr lang="fr-FR" sz="2400" dirty="0" smtClean="0"/>
              <a:t>- P  = 15 personnes</a:t>
            </a:r>
          </a:p>
          <a:p>
            <a:pPr>
              <a:buNone/>
            </a:pPr>
            <a:r>
              <a:rPr lang="fr-FR" sz="2400" dirty="0" smtClean="0"/>
              <a:t>- Explication complémentaire</a:t>
            </a:r>
            <a:endParaRPr lang="fr-FR" sz="2400" dirty="0"/>
          </a:p>
        </p:txBody>
      </p:sp>
      <p:grpSp>
        <p:nvGrpSpPr>
          <p:cNvPr id="25" name="Groupe 24"/>
          <p:cNvGrpSpPr/>
          <p:nvPr/>
        </p:nvGrpSpPr>
        <p:grpSpPr>
          <a:xfrm>
            <a:off x="-760187" y="-2214650"/>
            <a:ext cx="3811988" cy="3286196"/>
            <a:chOff x="-760188" y="-2214650"/>
            <a:chExt cx="3811988" cy="3286196"/>
          </a:xfrm>
        </p:grpSpPr>
        <p:grpSp>
          <p:nvGrpSpPr>
            <p:cNvPr id="18" name="Groupe 17"/>
            <p:cNvGrpSpPr/>
            <p:nvPr/>
          </p:nvGrpSpPr>
          <p:grpSpPr>
            <a:xfrm rot="3300000">
              <a:off x="-497292" y="-2477546"/>
              <a:ext cx="3286196" cy="3811988"/>
              <a:chOff x="-497292" y="-2477546"/>
              <a:chExt cx="3286196" cy="3811988"/>
            </a:xfrm>
          </p:grpSpPr>
          <p:grpSp>
            <p:nvGrpSpPr>
              <p:cNvPr id="19" name="Groupe 9"/>
              <p:cNvGrpSpPr/>
              <p:nvPr/>
            </p:nvGrpSpPr>
            <p:grpSpPr>
              <a:xfrm rot="3756276">
                <a:off x="-760188" y="-2214650"/>
                <a:ext cx="3811988" cy="3286196"/>
                <a:chOff x="-760188" y="-2214650"/>
                <a:chExt cx="3811988" cy="3286196"/>
              </a:xfrm>
            </p:grpSpPr>
            <p:sp>
              <p:nvSpPr>
                <p:cNvPr id="21" name="Hexagone 20">
                  <a:hlinkClick r:id="" action="ppaction://noaction" highlightClick="1"/>
                </p:cNvPr>
                <p:cNvSpPr/>
                <p:nvPr/>
              </p:nvSpPr>
              <p:spPr>
                <a:xfrm>
                  <a:off x="-760188" y="-2214650"/>
                  <a:ext cx="3811988" cy="3286196"/>
                </a:xfrm>
                <a:prstGeom prst="hexagon">
                  <a:avLst/>
                </a:prstGeom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/>
                <p:cNvSpPr txBox="1"/>
                <p:nvPr/>
              </p:nvSpPr>
              <p:spPr>
                <a:xfrm rot="14493168">
                  <a:off x="1357032" y="-1666710"/>
                  <a:ext cx="1714512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100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Loi Binomiale</a:t>
                  </a:r>
                  <a:endParaRPr lang="fr-FR" sz="2100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  <p:sp>
              <p:nvSpPr>
                <p:cNvPr id="24" name="ZoneTexte 23"/>
                <p:cNvSpPr txBox="1"/>
                <p:nvPr/>
              </p:nvSpPr>
              <p:spPr>
                <a:xfrm rot="17761645">
                  <a:off x="1413643" y="-369332"/>
                  <a:ext cx="1714512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100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Fonction de probabilité </a:t>
                  </a:r>
                  <a:endParaRPr lang="fr-FR" sz="2100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</p:grpSp>
          <p:sp>
            <p:nvSpPr>
              <p:cNvPr id="20" name="ZoneTexte 19"/>
              <p:cNvSpPr txBox="1"/>
              <p:nvPr/>
            </p:nvSpPr>
            <p:spPr>
              <a:xfrm rot="14595772">
                <a:off x="1454882" y="-1474590"/>
                <a:ext cx="1714512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90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Arrangements</a:t>
                </a:r>
                <a:endParaRPr lang="fr-FR" sz="190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9" name="ZoneTexte 8"/>
            <p:cNvSpPr txBox="1"/>
            <p:nvPr/>
          </p:nvSpPr>
          <p:spPr>
            <a:xfrm rot="14056181">
              <a:off x="1271905" y="-1775757"/>
              <a:ext cx="17145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rgbClr val="FFC000"/>
                  </a:solidFill>
                  <a:latin typeface="Britannic Bold" pitchFamily="34" charset="0"/>
                </a:rPr>
                <a:t>Espérance variance et écart type</a:t>
              </a:r>
              <a:endParaRPr lang="fr-FR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12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000364" y="0"/>
            <a:ext cx="928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?</a:t>
            </a:r>
            <a:endParaRPr lang="fr-FR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20000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latin typeface="Freestyle Script" pitchFamily="66" charset="0"/>
              </a:rPr>
              <a:t>Le hasard, c’est Dieu qui se promène incognito.</a:t>
            </a:r>
            <a:br>
              <a:rPr lang="fr-FR" sz="20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[Albert Einstein]</a:t>
            </a:r>
            <a:endParaRPr lang="fr-FR" sz="2000" dirty="0">
              <a:latin typeface="Freestyle Script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Loi de probabilité</a:t>
            </a:r>
          </a:p>
          <a:p>
            <a:pPr>
              <a:buNone/>
            </a:pPr>
            <a:r>
              <a:rPr lang="fr-FR" sz="2400" dirty="0" smtClean="0"/>
              <a:t>- Description </a:t>
            </a:r>
            <a:r>
              <a:rPr lang="fr-FR" sz="2400" dirty="0" smtClean="0"/>
              <a:t>des </a:t>
            </a:r>
            <a:r>
              <a:rPr lang="fr-FR" sz="2400" dirty="0" smtClean="0"/>
              <a:t>fréquences d’apparition</a:t>
            </a:r>
          </a:p>
          <a:p>
            <a:pPr>
              <a:buNone/>
            </a:pPr>
            <a:r>
              <a:rPr lang="fr-FR" sz="2400" dirty="0" smtClean="0"/>
              <a:t>- Utilisation de X</a:t>
            </a:r>
          </a:p>
          <a:p>
            <a:endParaRPr lang="fr-FR" sz="2400" dirty="0" smtClean="0"/>
          </a:p>
          <a:p>
            <a:r>
              <a:rPr lang="fr-FR" dirty="0" smtClean="0"/>
              <a:t>Espérance mathématique</a:t>
            </a:r>
          </a:p>
          <a:p>
            <a:pPr>
              <a:buNone/>
            </a:pPr>
            <a:r>
              <a:rPr lang="fr-FR" sz="2400" dirty="0" smtClean="0"/>
              <a:t>- Moyenne pondérée</a:t>
            </a:r>
          </a:p>
          <a:p>
            <a:pPr>
              <a:buNone/>
            </a:pPr>
            <a:r>
              <a:rPr lang="fr-FR" sz="2400" dirty="0" smtClean="0"/>
              <a:t>- E(X)=∑x P(X=x)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dirty="0" smtClean="0"/>
              <a:t>Variance</a:t>
            </a:r>
          </a:p>
          <a:p>
            <a:pPr>
              <a:buNone/>
            </a:pPr>
            <a:r>
              <a:rPr lang="fr-FR" sz="2400" dirty="0" smtClean="0"/>
              <a:t>- Dispersion de la distribution</a:t>
            </a:r>
          </a:p>
          <a:p>
            <a:pPr>
              <a:buNone/>
            </a:pPr>
            <a:r>
              <a:rPr lang="fr-FR" sz="2400" dirty="0" smtClean="0"/>
              <a:t>- Var(X)= E(X²) – (E(X))²</a:t>
            </a:r>
            <a:endParaRPr lang="fr-FR" sz="2400" dirty="0"/>
          </a:p>
        </p:txBody>
      </p:sp>
      <p:grpSp>
        <p:nvGrpSpPr>
          <p:cNvPr id="19" name="Groupe 18"/>
          <p:cNvGrpSpPr/>
          <p:nvPr/>
        </p:nvGrpSpPr>
        <p:grpSpPr>
          <a:xfrm>
            <a:off x="-497291" y="-2477546"/>
            <a:ext cx="3286196" cy="3811988"/>
            <a:chOff x="-497292" y="-2477546"/>
            <a:chExt cx="3286196" cy="3811988"/>
          </a:xfrm>
        </p:grpSpPr>
        <p:grpSp>
          <p:nvGrpSpPr>
            <p:cNvPr id="10" name="Groupe 9"/>
            <p:cNvGrpSpPr/>
            <p:nvPr/>
          </p:nvGrpSpPr>
          <p:grpSpPr>
            <a:xfrm rot="3720000">
              <a:off x="-760188" y="-2214650"/>
              <a:ext cx="3811988" cy="3286196"/>
              <a:chOff x="-760188" y="-2214650"/>
              <a:chExt cx="3811988" cy="3286196"/>
            </a:xfrm>
          </p:grpSpPr>
          <p:grpSp>
            <p:nvGrpSpPr>
              <p:cNvPr id="11" name="Groupe 17"/>
              <p:cNvGrpSpPr/>
              <p:nvPr/>
            </p:nvGrpSpPr>
            <p:grpSpPr>
              <a:xfrm rot="3300000">
                <a:off x="-497292" y="-2477546"/>
                <a:ext cx="3286196" cy="3811988"/>
                <a:chOff x="-497292" y="-2477546"/>
                <a:chExt cx="3286196" cy="3811988"/>
              </a:xfrm>
            </p:grpSpPr>
            <p:grpSp>
              <p:nvGrpSpPr>
                <p:cNvPr id="13" name="Groupe 9"/>
                <p:cNvGrpSpPr/>
                <p:nvPr/>
              </p:nvGrpSpPr>
              <p:grpSpPr>
                <a:xfrm rot="3756276">
                  <a:off x="-760188" y="-2214650"/>
                  <a:ext cx="3811988" cy="3286196"/>
                  <a:chOff x="-760188" y="-2214650"/>
                  <a:chExt cx="3811988" cy="3286196"/>
                </a:xfrm>
              </p:grpSpPr>
              <p:sp>
                <p:nvSpPr>
                  <p:cNvPr id="15" name="Hexagone 14">
                    <a:hlinkClick r:id="" action="ppaction://noaction" highlightClick="1"/>
                  </p:cNvPr>
                  <p:cNvSpPr/>
                  <p:nvPr/>
                </p:nvSpPr>
                <p:spPr>
                  <a:xfrm>
                    <a:off x="-760188" y="-2214650"/>
                    <a:ext cx="3811988" cy="3286196"/>
                  </a:xfrm>
                  <a:prstGeom prst="hexagon">
                    <a:avLst/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 rot="14493168">
                    <a:off x="1357032" y="-1666710"/>
                    <a:ext cx="1714512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2100" dirty="0" smtClean="0">
                        <a:solidFill>
                          <a:srgbClr val="FFC000"/>
                        </a:solidFill>
                        <a:latin typeface="Britannic Bold" pitchFamily="34" charset="0"/>
                      </a:rPr>
                      <a:t>Loi Binomiale</a:t>
                    </a:r>
                    <a:endParaRPr lang="fr-FR" sz="2100" dirty="0">
                      <a:solidFill>
                        <a:srgbClr val="FFC000"/>
                      </a:solidFill>
                      <a:latin typeface="Britannic Bold" pitchFamily="34" charset="0"/>
                    </a:endParaRPr>
                  </a:p>
                </p:txBody>
              </p:sp>
              <p:sp>
                <p:nvSpPr>
                  <p:cNvPr id="17" name="ZoneTexte 16"/>
                  <p:cNvSpPr txBox="1"/>
                  <p:nvPr/>
                </p:nvSpPr>
                <p:spPr>
                  <a:xfrm rot="17761645">
                    <a:off x="1413642" y="-369331"/>
                    <a:ext cx="1714512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2100" dirty="0" smtClean="0">
                        <a:solidFill>
                          <a:srgbClr val="FFC000"/>
                        </a:solidFill>
                        <a:latin typeface="Britannic Bold" pitchFamily="34" charset="0"/>
                      </a:rPr>
                      <a:t>Fonction de probabilité </a:t>
                    </a:r>
                    <a:endParaRPr lang="fr-FR" sz="2100" dirty="0">
                      <a:solidFill>
                        <a:srgbClr val="FFC000"/>
                      </a:solidFill>
                      <a:latin typeface="Britannic Bold" pitchFamily="34" charset="0"/>
                    </a:endParaRPr>
                  </a:p>
                </p:txBody>
              </p:sp>
            </p:grpSp>
            <p:sp>
              <p:nvSpPr>
                <p:cNvPr id="14" name="ZoneTexte 13"/>
                <p:cNvSpPr txBox="1"/>
                <p:nvPr/>
              </p:nvSpPr>
              <p:spPr>
                <a:xfrm rot="14595772">
                  <a:off x="1454882" y="-1474590"/>
                  <a:ext cx="1714512" cy="384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900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Arrangements</a:t>
                  </a:r>
                  <a:endParaRPr lang="fr-FR" sz="1900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 rot="14056181">
                <a:off x="1271906" y="-1775757"/>
                <a:ext cx="17145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smtClean="0">
                    <a:solidFill>
                      <a:srgbClr val="FFC000"/>
                    </a:solidFill>
                    <a:latin typeface="Britannic Bold" pitchFamily="34" charset="0"/>
                  </a:rPr>
                  <a:t>Espérance variance et écart type</a:t>
                </a:r>
                <a:endParaRPr lang="fr-FR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18" name="ZoneTexte 17"/>
            <p:cNvSpPr txBox="1"/>
            <p:nvPr/>
          </p:nvSpPr>
          <p:spPr>
            <a:xfrm rot="14574756">
              <a:off x="1550413" y="-1472838"/>
              <a:ext cx="1714512" cy="309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10" dirty="0" smtClean="0">
                  <a:solidFill>
                    <a:srgbClr val="FFC000"/>
                  </a:solidFill>
                  <a:latin typeface="Britannic Bold" pitchFamily="34" charset="0"/>
                </a:rPr>
                <a:t>Approfondissement</a:t>
              </a:r>
              <a:endParaRPr lang="fr-FR" sz="141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13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8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Ecart-Type</a:t>
            </a:r>
          </a:p>
          <a:p>
            <a:pPr>
              <a:buNone/>
            </a:pPr>
            <a:r>
              <a:rPr lang="fr-FR" sz="2400" dirty="0" smtClean="0"/>
              <a:t>A = √E(X²) – (E(X))²</a:t>
            </a:r>
            <a:endParaRPr lang="fr-FR" sz="2400" baseline="30000" dirty="0" smtClean="0"/>
          </a:p>
          <a:p>
            <a:pPr>
              <a:buNone/>
            </a:pPr>
            <a:endParaRPr lang="fr-FR" sz="2400" baseline="30000" dirty="0" smtClean="0"/>
          </a:p>
          <a:p>
            <a:pPr>
              <a:buNone/>
            </a:pPr>
            <a:endParaRPr lang="fr-FR" sz="2400" baseline="30000" dirty="0" smtClean="0"/>
          </a:p>
          <a:p>
            <a:pPr>
              <a:buNone/>
            </a:pPr>
            <a:endParaRPr lang="fr-FR" sz="2400" baseline="30000" dirty="0" smtClean="0"/>
          </a:p>
          <a:p>
            <a:r>
              <a:rPr lang="fr-FR" dirty="0" smtClean="0"/>
              <a:t>Application</a:t>
            </a:r>
          </a:p>
          <a:p>
            <a:pPr>
              <a:buNone/>
            </a:pPr>
            <a:r>
              <a:rPr lang="fr-FR" sz="2400" dirty="0" smtClean="0"/>
              <a:t>- Utilisation de la Loi Binomiale précédente</a:t>
            </a:r>
          </a:p>
          <a:p>
            <a:pPr>
              <a:buNone/>
            </a:pPr>
            <a:r>
              <a:rPr lang="fr-FR" sz="2400" dirty="0" smtClean="0"/>
              <a:t>- Espérance E(X)= </a:t>
            </a:r>
            <a:r>
              <a:rPr lang="fr-FR" sz="2400" dirty="0" err="1" smtClean="0"/>
              <a:t>N.p</a:t>
            </a: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- Variance V(X) = </a:t>
            </a:r>
            <a:r>
              <a:rPr lang="fr-FR" sz="2400" dirty="0" err="1" smtClean="0"/>
              <a:t>N.p</a:t>
            </a:r>
            <a:r>
              <a:rPr lang="fr-FR" sz="2400" dirty="0" smtClean="0"/>
              <a:t>(1-p)</a:t>
            </a:r>
          </a:p>
          <a:p>
            <a:pPr>
              <a:buNone/>
            </a:pPr>
            <a:r>
              <a:rPr lang="fr-FR" sz="2400" dirty="0" smtClean="0"/>
              <a:t>- Ecart type </a:t>
            </a:r>
            <a:r>
              <a:rPr lang="el-GR" sz="2400" dirty="0" smtClean="0">
                <a:latin typeface="Cambria Math"/>
                <a:ea typeface="Cambria Math"/>
              </a:rPr>
              <a:t>σ</a:t>
            </a:r>
            <a:r>
              <a:rPr lang="fr-FR" sz="2400" dirty="0" smtClean="0"/>
              <a:t>x = √  </a:t>
            </a:r>
            <a:r>
              <a:rPr lang="fr-FR" sz="2400" dirty="0" err="1" smtClean="0"/>
              <a:t>N.p</a:t>
            </a:r>
            <a:r>
              <a:rPr lang="fr-FR" sz="2400" dirty="0" smtClean="0"/>
              <a:t>(1-p)</a:t>
            </a:r>
          </a:p>
          <a:p>
            <a:pPr>
              <a:buFontTx/>
              <a:buChar char="-"/>
            </a:pP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 rot="3795772">
            <a:off x="-877781" y="-53235"/>
            <a:ext cx="17145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dirty="0" smtClean="0">
                <a:solidFill>
                  <a:srgbClr val="FFC000"/>
                </a:solidFill>
                <a:latin typeface="Britannic Bold" pitchFamily="34" charset="0"/>
              </a:rPr>
              <a:t>Arrangements</a:t>
            </a:r>
            <a:endParaRPr lang="fr-FR" sz="19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 rot="21556181">
            <a:off x="332773" y="198206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C000"/>
                </a:solidFill>
                <a:latin typeface="Britannic Bold" pitchFamily="34" charset="0"/>
              </a:rPr>
              <a:t>Espérance variance et écart type</a:t>
            </a:r>
            <a:endParaRPr lang="fr-FR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18354756">
            <a:off x="1526676" y="59157"/>
            <a:ext cx="1714512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10" dirty="0" smtClean="0">
                <a:solidFill>
                  <a:srgbClr val="FFC000"/>
                </a:solidFill>
                <a:latin typeface="Britannic Bold" pitchFamily="34" charset="0"/>
              </a:rPr>
              <a:t>Approfondissement</a:t>
            </a:r>
            <a:endParaRPr lang="fr-FR" sz="141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 rot="14486314">
            <a:off x="1485598" y="-1416387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Conclusion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-760187" y="-2214650"/>
            <a:ext cx="3811988" cy="3286196"/>
            <a:chOff x="-760188" y="-2214650"/>
            <a:chExt cx="3811988" cy="3286196"/>
          </a:xfrm>
        </p:grpSpPr>
        <p:grpSp>
          <p:nvGrpSpPr>
            <p:cNvPr id="9" name="Groupe 3"/>
            <p:cNvGrpSpPr/>
            <p:nvPr/>
          </p:nvGrpSpPr>
          <p:grpSpPr>
            <a:xfrm rot="3780000">
              <a:off x="-497292" y="-2477546"/>
              <a:ext cx="3286196" cy="3811988"/>
              <a:chOff x="-497292" y="-2477546"/>
              <a:chExt cx="3286196" cy="3811988"/>
            </a:xfrm>
          </p:grpSpPr>
          <p:grpSp>
            <p:nvGrpSpPr>
              <p:cNvPr id="11" name="Groupe 9"/>
              <p:cNvGrpSpPr/>
              <p:nvPr/>
            </p:nvGrpSpPr>
            <p:grpSpPr>
              <a:xfrm rot="3720000">
                <a:off x="-760188" y="-2214650"/>
                <a:ext cx="3811988" cy="3286196"/>
                <a:chOff x="-760188" y="-2214650"/>
                <a:chExt cx="3811988" cy="3286196"/>
              </a:xfrm>
            </p:grpSpPr>
            <p:grpSp>
              <p:nvGrpSpPr>
                <p:cNvPr id="13" name="Groupe 17"/>
                <p:cNvGrpSpPr/>
                <p:nvPr/>
              </p:nvGrpSpPr>
              <p:grpSpPr>
                <a:xfrm rot="3300000">
                  <a:off x="-497292" y="-2477546"/>
                  <a:ext cx="3286196" cy="3811988"/>
                  <a:chOff x="-497292" y="-2477546"/>
                  <a:chExt cx="3286196" cy="3811988"/>
                </a:xfrm>
              </p:grpSpPr>
              <p:sp>
                <p:nvSpPr>
                  <p:cNvPr id="15" name="Hexagone 14">
                    <a:hlinkClick r:id="" action="ppaction://noaction" highlightClick="1"/>
                  </p:cNvPr>
                  <p:cNvSpPr/>
                  <p:nvPr/>
                </p:nvSpPr>
                <p:spPr>
                  <a:xfrm rot="3756276">
                    <a:off x="-760188" y="-2214650"/>
                    <a:ext cx="3811988" cy="3286196"/>
                  </a:xfrm>
                  <a:prstGeom prst="hexagon">
                    <a:avLst/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6" name="ZoneTexte 15"/>
                  <p:cNvSpPr txBox="1"/>
                  <p:nvPr/>
                </p:nvSpPr>
                <p:spPr>
                  <a:xfrm rot="14595772">
                    <a:off x="1454882" y="-1474590"/>
                    <a:ext cx="1714512" cy="3847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900" dirty="0" smtClean="0">
                        <a:solidFill>
                          <a:srgbClr val="FFC000"/>
                        </a:solidFill>
                        <a:latin typeface="Britannic Bold" pitchFamily="34" charset="0"/>
                      </a:rPr>
                      <a:t>Arrangements</a:t>
                    </a:r>
                    <a:endParaRPr lang="fr-FR" sz="1900" dirty="0">
                      <a:solidFill>
                        <a:srgbClr val="FFC000"/>
                      </a:solidFill>
                      <a:latin typeface="Britannic Bold" pitchFamily="34" charset="0"/>
                    </a:endParaRPr>
                  </a:p>
                </p:txBody>
              </p:sp>
            </p:grpSp>
            <p:sp>
              <p:nvSpPr>
                <p:cNvPr id="14" name="ZoneTexte 13"/>
                <p:cNvSpPr txBox="1"/>
                <p:nvPr/>
              </p:nvSpPr>
              <p:spPr>
                <a:xfrm rot="14056181">
                  <a:off x="1271908" y="-1775757"/>
                  <a:ext cx="1714512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Espérance variance et écart type</a:t>
                  </a:r>
                  <a:endParaRPr lang="fr-FR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</p:grpSp>
          <p:sp>
            <p:nvSpPr>
              <p:cNvPr id="12" name="ZoneTexte 11"/>
              <p:cNvSpPr txBox="1"/>
              <p:nvPr/>
            </p:nvSpPr>
            <p:spPr>
              <a:xfrm rot="14574756">
                <a:off x="1550414" y="-1472838"/>
                <a:ext cx="1714512" cy="30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1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Approfondissement</a:t>
                </a:r>
                <a:endParaRPr lang="fr-FR" sz="141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 rot="14486314">
              <a:off x="1485597" y="-1416387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Conclusion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14</a:t>
            </a:r>
            <a:endParaRPr lang="fr-FR" dirty="0">
              <a:solidFill>
                <a:srgbClr val="FFC000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276326" y="2198677"/>
            <a:ext cx="2071702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rot="5400000" flipH="1" flipV="1">
            <a:off x="3317073" y="2239953"/>
            <a:ext cx="71437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3106727" y="4892685"/>
            <a:ext cx="150019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 flipH="1" flipV="1">
            <a:off x="4560891" y="4930781"/>
            <a:ext cx="71437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smtClean="0">
                <a:latin typeface="Freestyle Script" pitchFamily="66" charset="0"/>
              </a:rPr>
              <a:t>La vie de l’homme dépend de sa volonté: sans volonté,</a:t>
            </a:r>
            <a:br>
              <a:rPr lang="fr-FR" sz="20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 elle serait abandonnée au hasard..</a:t>
            </a:r>
            <a:br>
              <a:rPr lang="fr-FR" sz="2000" dirty="0" smtClean="0">
                <a:latin typeface="Freestyle Script" pitchFamily="66" charset="0"/>
              </a:rPr>
            </a:br>
            <a:r>
              <a:rPr lang="fr-FR" sz="2000" dirty="0" smtClean="0">
                <a:latin typeface="Freestyle Script" pitchFamily="66" charset="0"/>
              </a:rPr>
              <a:t>[</a:t>
            </a:r>
            <a:r>
              <a:rPr lang="fr-FR" sz="2000" dirty="0" err="1" smtClean="0">
                <a:latin typeface="Freestyle Script" pitchFamily="66" charset="0"/>
              </a:rPr>
              <a:t>Confusius</a:t>
            </a:r>
            <a:r>
              <a:rPr lang="fr-FR" sz="2000" dirty="0" smtClean="0">
                <a:latin typeface="Freestyle Script" pitchFamily="66" charset="0"/>
              </a:rPr>
              <a:t>]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fr-FR" dirty="0" smtClean="0"/>
              <a:t>Modélisation file d’attente</a:t>
            </a:r>
          </a:p>
          <a:p>
            <a:pPr>
              <a:lnSpc>
                <a:spcPct val="150000"/>
              </a:lnSpc>
              <a:buNone/>
            </a:pPr>
            <a:r>
              <a:rPr lang="fr-FR" sz="2400" dirty="0" smtClean="0"/>
              <a:t>- </a:t>
            </a:r>
            <a:r>
              <a:rPr lang="fr-FR" sz="2400" dirty="0" smtClean="0"/>
              <a:t>Notions de files </a:t>
            </a:r>
            <a:r>
              <a:rPr lang="fr-FR" sz="2400" dirty="0" smtClean="0"/>
              <a:t>d’attentes</a:t>
            </a:r>
          </a:p>
          <a:p>
            <a:pPr>
              <a:lnSpc>
                <a:spcPct val="150000"/>
              </a:lnSpc>
              <a:buNone/>
            </a:pPr>
            <a:r>
              <a:rPr lang="fr-FR" sz="2400" dirty="0" smtClean="0"/>
              <a:t>- </a:t>
            </a:r>
            <a:r>
              <a:rPr lang="fr-FR" sz="2400" dirty="0" smtClean="0"/>
              <a:t>Notation </a:t>
            </a:r>
            <a:r>
              <a:rPr lang="fr-FR" sz="2400" dirty="0" smtClean="0"/>
              <a:t>de Kendall permet de </a:t>
            </a:r>
            <a:r>
              <a:rPr lang="fr-FR" sz="2400" dirty="0" smtClean="0"/>
              <a:t>tout </a:t>
            </a:r>
            <a:r>
              <a:rPr lang="fr-FR" sz="2400" dirty="0" smtClean="0"/>
              <a:t>modéliser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sz="2400" dirty="0" smtClean="0"/>
              <a:t>Exemple de la M/M/1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1800" dirty="0" smtClean="0"/>
              <a:t>arrivées exponentielles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1800" dirty="0" smtClean="0"/>
              <a:t>durées de service exponentielles</a:t>
            </a:r>
            <a:endParaRPr lang="fr-FR" sz="24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sz="2400" dirty="0" smtClean="0"/>
              <a:t>Loi de </a:t>
            </a:r>
            <a:r>
              <a:rPr lang="fr-FR" sz="2400" dirty="0" err="1" smtClean="0"/>
              <a:t>Little</a:t>
            </a:r>
            <a:r>
              <a:rPr lang="fr-FR" sz="2400" dirty="0" smtClean="0"/>
              <a:t>  : nombre moyen de personnes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el-GR" sz="2000" dirty="0" smtClean="0">
                <a:latin typeface="Calibri"/>
              </a:rPr>
              <a:t>λ</a:t>
            </a:r>
            <a:r>
              <a:rPr lang="fr-FR" sz="2000" dirty="0" smtClean="0">
                <a:latin typeface="Calibri"/>
              </a:rPr>
              <a:t> (taux de clients) .  </a:t>
            </a:r>
            <a:r>
              <a:rPr lang="el-GR" sz="2000" dirty="0" smtClean="0">
                <a:latin typeface="Calibri"/>
              </a:rPr>
              <a:t>τ</a:t>
            </a:r>
            <a:r>
              <a:rPr lang="fr-FR" sz="2000" dirty="0" smtClean="0">
                <a:latin typeface="Calibri"/>
              </a:rPr>
              <a:t>  (temps moyen passé dans le système)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-760187" y="-2214650"/>
            <a:ext cx="3811988" cy="3286196"/>
            <a:chOff x="-760188" y="-2214650"/>
            <a:chExt cx="3811988" cy="3286196"/>
          </a:xfrm>
        </p:grpSpPr>
        <p:grpSp>
          <p:nvGrpSpPr>
            <p:cNvPr id="4" name="Groupe 3"/>
            <p:cNvGrpSpPr/>
            <p:nvPr/>
          </p:nvGrpSpPr>
          <p:grpSpPr>
            <a:xfrm rot="3780000">
              <a:off x="-497292" y="-2477546"/>
              <a:ext cx="3286196" cy="3811988"/>
              <a:chOff x="-497292" y="-2477546"/>
              <a:chExt cx="3286196" cy="3811988"/>
            </a:xfrm>
          </p:grpSpPr>
          <p:grpSp>
            <p:nvGrpSpPr>
              <p:cNvPr id="5" name="Groupe 9"/>
              <p:cNvGrpSpPr/>
              <p:nvPr/>
            </p:nvGrpSpPr>
            <p:grpSpPr>
              <a:xfrm rot="3720000">
                <a:off x="-760188" y="-2214650"/>
                <a:ext cx="3811988" cy="3286196"/>
                <a:chOff x="-760188" y="-2214650"/>
                <a:chExt cx="3811988" cy="3286196"/>
              </a:xfrm>
            </p:grpSpPr>
            <p:grpSp>
              <p:nvGrpSpPr>
                <p:cNvPr id="7" name="Groupe 17"/>
                <p:cNvGrpSpPr/>
                <p:nvPr/>
              </p:nvGrpSpPr>
              <p:grpSpPr>
                <a:xfrm rot="3300000">
                  <a:off x="-497292" y="-2477546"/>
                  <a:ext cx="3286196" cy="3811988"/>
                  <a:chOff x="-497292" y="-2477546"/>
                  <a:chExt cx="3286196" cy="3811988"/>
                </a:xfrm>
              </p:grpSpPr>
              <p:sp>
                <p:nvSpPr>
                  <p:cNvPr id="11" name="Hexagone 10">
                    <a:hlinkClick r:id="" action="ppaction://noaction" highlightClick="1"/>
                  </p:cNvPr>
                  <p:cNvSpPr/>
                  <p:nvPr/>
                </p:nvSpPr>
                <p:spPr>
                  <a:xfrm rot="3756276">
                    <a:off x="-760188" y="-2214650"/>
                    <a:ext cx="3811988" cy="3286196"/>
                  </a:xfrm>
                  <a:prstGeom prst="hexagon">
                    <a:avLst/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" name="ZoneTexte 9"/>
                  <p:cNvSpPr txBox="1"/>
                  <p:nvPr/>
                </p:nvSpPr>
                <p:spPr>
                  <a:xfrm rot="14595772">
                    <a:off x="1454882" y="-1474590"/>
                    <a:ext cx="1714512" cy="3847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900" dirty="0" smtClean="0">
                        <a:solidFill>
                          <a:srgbClr val="FFC000"/>
                        </a:solidFill>
                        <a:latin typeface="Britannic Bold" pitchFamily="34" charset="0"/>
                      </a:rPr>
                      <a:t>Arrangements</a:t>
                    </a:r>
                    <a:endParaRPr lang="fr-FR" sz="1900" dirty="0">
                      <a:solidFill>
                        <a:srgbClr val="FFC000"/>
                      </a:solidFill>
                      <a:latin typeface="Britannic Bold" pitchFamily="34" charset="0"/>
                    </a:endParaRPr>
                  </a:p>
                </p:txBody>
              </p:sp>
            </p:grpSp>
            <p:sp>
              <p:nvSpPr>
                <p:cNvPr id="8" name="ZoneTexte 7"/>
                <p:cNvSpPr txBox="1"/>
                <p:nvPr/>
              </p:nvSpPr>
              <p:spPr>
                <a:xfrm rot="14056181">
                  <a:off x="1271908" y="-1775757"/>
                  <a:ext cx="1714512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Espérance variance et écart type</a:t>
                  </a:r>
                  <a:endParaRPr lang="fr-FR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</p:grpSp>
          <p:sp>
            <p:nvSpPr>
              <p:cNvPr id="6" name="ZoneTexte 5"/>
              <p:cNvSpPr txBox="1"/>
              <p:nvPr/>
            </p:nvSpPr>
            <p:spPr>
              <a:xfrm rot="14574756">
                <a:off x="1550414" y="-1472838"/>
                <a:ext cx="1714512" cy="30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1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Approfondissement</a:t>
                </a:r>
                <a:endParaRPr lang="fr-FR" sz="141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14" name="ZoneTexte 13"/>
            <p:cNvSpPr txBox="1"/>
            <p:nvPr/>
          </p:nvSpPr>
          <p:spPr>
            <a:xfrm rot="14486314">
              <a:off x="1485597" y="-1416387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Conclusion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15</a:t>
            </a:r>
            <a:endParaRPr lang="fr-FR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2331720"/>
            <a:ext cx="8229600" cy="452628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Po=1-A 	Système vide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Pa=A	 	Attente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Ns=A 		Clients au guichet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N	=A/1-A	Clients dans le système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Na=A²/1-A	Clients en attente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T</a:t>
            </a:r>
            <a:r>
              <a:rPr lang="fr-FR" sz="1800" dirty="0" smtClean="0"/>
              <a:t>=(1/µ)*1/1-A</a:t>
            </a:r>
            <a:r>
              <a:rPr lang="fr-FR" sz="2400" dirty="0" smtClean="0"/>
              <a:t>	Temps moyen de séjour</a:t>
            </a:r>
          </a:p>
          <a:p>
            <a:pPr lvl="0">
              <a:lnSpc>
                <a:spcPct val="150000"/>
              </a:lnSpc>
              <a:buNone/>
            </a:pPr>
            <a:r>
              <a:rPr lang="fr-FR" sz="2400" dirty="0" smtClean="0"/>
              <a:t>λ/µ &lt; 1 </a:t>
            </a:r>
            <a:r>
              <a:rPr lang="fr-FR" sz="2400" dirty="0" smtClean="0"/>
              <a:t>	Condition d'équilibre : pas d'accumulation</a:t>
            </a:r>
          </a:p>
          <a:p>
            <a:endParaRPr lang="fr-FR" dirty="0"/>
          </a:p>
        </p:txBody>
      </p:sp>
      <p:sp>
        <p:nvSpPr>
          <p:cNvPr id="33" name="Hexagone 32">
            <a:hlinkClick r:id="" action="ppaction://noaction" highlightClick="1"/>
          </p:cNvPr>
          <p:cNvSpPr/>
          <p:nvPr/>
        </p:nvSpPr>
        <p:spPr>
          <a:xfrm rot="17856276">
            <a:off x="-760187" y="-2214650"/>
            <a:ext cx="3811988" cy="3286196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 rot="3256181">
            <a:off x="-694805" y="-290677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C000"/>
                </a:solidFill>
                <a:latin typeface="Britannic Bold" pitchFamily="34" charset="0"/>
              </a:rPr>
              <a:t>Espérance variance et écart type</a:t>
            </a:r>
            <a:endParaRPr lang="fr-FR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 rot="54756">
            <a:off x="355375" y="738470"/>
            <a:ext cx="1714512" cy="30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10" dirty="0" smtClean="0">
                <a:solidFill>
                  <a:srgbClr val="FFC000"/>
                </a:solidFill>
                <a:latin typeface="Britannic Bold" pitchFamily="34" charset="0"/>
              </a:rPr>
              <a:t>Approfondissement</a:t>
            </a:r>
            <a:endParaRPr lang="fr-FR" sz="141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 rot="17786314">
            <a:off x="1497018" y="-164154"/>
            <a:ext cx="17145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100" dirty="0" smtClean="0">
                <a:solidFill>
                  <a:srgbClr val="FFC000"/>
                </a:solidFill>
                <a:latin typeface="Britannic Bold" pitchFamily="34" charset="0"/>
              </a:rPr>
              <a:t>Conclusion</a:t>
            </a:r>
            <a:endParaRPr lang="fr-FR" sz="210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16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43306" y="1357298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smtClean="0"/>
              <a:t>M/M/1 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7432" y="428604"/>
            <a:ext cx="6686568" cy="36007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4400" dirty="0" smtClean="0"/>
              <a:t>A retenir…</a:t>
            </a:r>
            <a:endParaRPr lang="fr-FR" sz="4400" dirty="0"/>
          </a:p>
        </p:txBody>
      </p:sp>
      <p:grpSp>
        <p:nvGrpSpPr>
          <p:cNvPr id="4" name="Groupe 3"/>
          <p:cNvGrpSpPr/>
          <p:nvPr/>
        </p:nvGrpSpPr>
        <p:grpSpPr>
          <a:xfrm rot="3300000">
            <a:off x="-760187" y="-2214650"/>
            <a:ext cx="3811988" cy="3286196"/>
            <a:chOff x="-760188" y="-2214650"/>
            <a:chExt cx="3811988" cy="3286196"/>
          </a:xfrm>
        </p:grpSpPr>
        <p:grpSp>
          <p:nvGrpSpPr>
            <p:cNvPr id="5" name="Groupe 3"/>
            <p:cNvGrpSpPr/>
            <p:nvPr/>
          </p:nvGrpSpPr>
          <p:grpSpPr>
            <a:xfrm rot="3780000">
              <a:off x="-497292" y="-2477546"/>
              <a:ext cx="3286196" cy="3811988"/>
              <a:chOff x="-497292" y="-2477546"/>
              <a:chExt cx="3286196" cy="3811988"/>
            </a:xfrm>
          </p:grpSpPr>
          <p:grpSp>
            <p:nvGrpSpPr>
              <p:cNvPr id="7" name="Groupe 9"/>
              <p:cNvGrpSpPr/>
              <p:nvPr/>
            </p:nvGrpSpPr>
            <p:grpSpPr>
              <a:xfrm rot="3720000">
                <a:off x="-760188" y="-2214650"/>
                <a:ext cx="3811988" cy="3286196"/>
                <a:chOff x="-760188" y="-2214650"/>
                <a:chExt cx="3811988" cy="3286196"/>
              </a:xfrm>
            </p:grpSpPr>
            <p:grpSp>
              <p:nvGrpSpPr>
                <p:cNvPr id="9" name="Groupe 17"/>
                <p:cNvGrpSpPr/>
                <p:nvPr/>
              </p:nvGrpSpPr>
              <p:grpSpPr>
                <a:xfrm rot="3300000">
                  <a:off x="-497292" y="-2477546"/>
                  <a:ext cx="3286196" cy="3811988"/>
                  <a:chOff x="-497292" y="-2477546"/>
                  <a:chExt cx="3286196" cy="3811988"/>
                </a:xfrm>
              </p:grpSpPr>
              <p:sp>
                <p:nvSpPr>
                  <p:cNvPr id="11" name="Hexagone 10">
                    <a:hlinkClick r:id="" action="ppaction://noaction" highlightClick="1"/>
                  </p:cNvPr>
                  <p:cNvSpPr/>
                  <p:nvPr/>
                </p:nvSpPr>
                <p:spPr>
                  <a:xfrm rot="3756276">
                    <a:off x="-760188" y="-2214650"/>
                    <a:ext cx="3811988" cy="3286196"/>
                  </a:xfrm>
                  <a:prstGeom prst="hexagon">
                    <a:avLst/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" name="ZoneTexte 11"/>
                  <p:cNvSpPr txBox="1"/>
                  <p:nvPr/>
                </p:nvSpPr>
                <p:spPr>
                  <a:xfrm rot="14595772">
                    <a:off x="1454882" y="-1474590"/>
                    <a:ext cx="1714512" cy="3847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900" dirty="0" smtClean="0">
                        <a:solidFill>
                          <a:srgbClr val="FFC000"/>
                        </a:solidFill>
                        <a:latin typeface="Britannic Bold" pitchFamily="34" charset="0"/>
                      </a:rPr>
                      <a:t>Arrangements</a:t>
                    </a:r>
                    <a:endParaRPr lang="fr-FR" sz="1900" dirty="0">
                      <a:solidFill>
                        <a:srgbClr val="FFC000"/>
                      </a:solidFill>
                      <a:latin typeface="Britannic Bold" pitchFamily="34" charset="0"/>
                    </a:endParaRPr>
                  </a:p>
                </p:txBody>
              </p:sp>
            </p:grpSp>
            <p:sp>
              <p:nvSpPr>
                <p:cNvPr id="10" name="ZoneTexte 9"/>
                <p:cNvSpPr txBox="1"/>
                <p:nvPr/>
              </p:nvSpPr>
              <p:spPr>
                <a:xfrm rot="14056181">
                  <a:off x="1271906" y="-1775757"/>
                  <a:ext cx="1714512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 smtClean="0">
                      <a:solidFill>
                        <a:srgbClr val="FFC000"/>
                      </a:solidFill>
                      <a:latin typeface="Britannic Bold" pitchFamily="34" charset="0"/>
                    </a:rPr>
                    <a:t>Espérance variance et écart type</a:t>
                  </a:r>
                  <a:endParaRPr lang="fr-FR" dirty="0">
                    <a:solidFill>
                      <a:srgbClr val="FFC000"/>
                    </a:solidFill>
                    <a:latin typeface="Britannic Bold" pitchFamily="34" charset="0"/>
                  </a:endParaRPr>
                </a:p>
              </p:txBody>
            </p:sp>
          </p:grpSp>
          <p:sp>
            <p:nvSpPr>
              <p:cNvPr id="8" name="ZoneTexte 7"/>
              <p:cNvSpPr txBox="1"/>
              <p:nvPr/>
            </p:nvSpPr>
            <p:spPr>
              <a:xfrm rot="14574756">
                <a:off x="1550413" y="-1472837"/>
                <a:ext cx="1714512" cy="30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10" dirty="0" smtClean="0">
                    <a:solidFill>
                      <a:srgbClr val="FFC000"/>
                    </a:solidFill>
                    <a:latin typeface="Britannic Bold" pitchFamily="34" charset="0"/>
                  </a:rPr>
                  <a:t>Approfondissement</a:t>
                </a:r>
                <a:endParaRPr lang="fr-FR" sz="1410" dirty="0">
                  <a:solidFill>
                    <a:srgbClr val="FFC000"/>
                  </a:solidFill>
                  <a:latin typeface="Britannic Bold" pitchFamily="34" charset="0"/>
                </a:endParaRPr>
              </a:p>
            </p:txBody>
          </p:sp>
        </p:grpSp>
        <p:sp>
          <p:nvSpPr>
            <p:cNvPr id="6" name="ZoneTexte 5"/>
            <p:cNvSpPr txBox="1"/>
            <p:nvPr/>
          </p:nvSpPr>
          <p:spPr>
            <a:xfrm rot="14486314">
              <a:off x="1485597" y="-1416385"/>
              <a:ext cx="17145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100" dirty="0" smtClean="0">
                  <a:solidFill>
                    <a:srgbClr val="FFC000"/>
                  </a:solidFill>
                  <a:latin typeface="Britannic Bold" pitchFamily="34" charset="0"/>
                </a:rPr>
                <a:t>Conclusion</a:t>
              </a:r>
              <a:endParaRPr lang="fr-FR" sz="2100" dirty="0">
                <a:solidFill>
                  <a:srgbClr val="FFC000"/>
                </a:solidFill>
                <a:latin typeface="Britannic Bold" pitchFamily="34" charset="0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8643965" y="6488668"/>
            <a:ext cx="50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17</a:t>
            </a:r>
            <a:endParaRPr lang="fr-FR" dirty="0">
              <a:solidFill>
                <a:srgbClr val="FFC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552603"/>
            <a:ext cx="3240657" cy="487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5" name="Espace réservé du contenu 2"/>
          <p:cNvSpPr txBox="1">
            <a:spLocks/>
          </p:cNvSpPr>
          <p:nvPr/>
        </p:nvSpPr>
        <p:spPr>
          <a:xfrm>
            <a:off x="571472" y="2285992"/>
            <a:ext cx="464347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Application des outils mathématiques</a:t>
            </a:r>
          </a:p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endParaRPr lang="fr-FR" sz="2800" baseline="0" dirty="0" smtClean="0"/>
          </a:p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endParaRPr lang="fr-FR" sz="2800" baseline="0" dirty="0" smtClean="0"/>
          </a:p>
          <a:p>
            <a:pPr marL="292100" indent="-292100"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kumimoji="0" lang="fr-F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Influence de certains paramètres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78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1948</TotalTime>
  <Words>775</Words>
  <Application>Microsoft Office PowerPoint</Application>
  <PresentationFormat>Affichage à l'écran (4:3)</PresentationFormat>
  <Paragraphs>269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Fonderie</vt:lpstr>
      <vt:lpstr>TAI de Probabilités</vt:lpstr>
      <vt:lpstr>Sommaire</vt:lpstr>
      <vt:lpstr>Diapositive 3</vt:lpstr>
      <vt:lpstr>Diapositive 4</vt:lpstr>
      <vt:lpstr>Diapositive 5</vt:lpstr>
      <vt:lpstr>Diapositive 6</vt:lpstr>
      <vt:lpstr>Diapositive 7</vt:lpstr>
      <vt:lpstr>Il est dans la probabilité que mille choses  arrivent qui sont contraires à la probabilité. [Henri Louis Mencken]</vt:lpstr>
      <vt:lpstr>Diapositive 9</vt:lpstr>
      <vt:lpstr>Diapositive 10</vt:lpstr>
      <vt:lpstr>Hasard est un mot qui vient de l’arabe oriental az-zahr,  qui désigna jusqu’au XIIe siècle un jeu de dés. En latin, on dit alea, qui signifie aussi dé à jouer ! </vt:lpstr>
      <vt:lpstr>Le hasard, c’est Dieu qui se promène incognito. [Albert Einstein]</vt:lpstr>
      <vt:lpstr>Diapositive 13</vt:lpstr>
      <vt:lpstr>La vie de l’homme dépend de sa volonté: sans volonté,  elle serait abandonnée au hasard.. [Confusius]</vt:lpstr>
      <vt:lpstr>Diapositive 15</vt:lpstr>
      <vt:lpstr>Diapositive 16</vt:lpstr>
    </vt:vector>
  </TitlesOfParts>
  <Company>Windows-Trust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de probabilités</dc:title>
  <dc:creator>Enigma</dc:creator>
  <cp:lastModifiedBy>Tom</cp:lastModifiedBy>
  <cp:revision>73</cp:revision>
  <dcterms:created xsi:type="dcterms:W3CDTF">2009-01-15T21:14:38Z</dcterms:created>
  <dcterms:modified xsi:type="dcterms:W3CDTF">2009-01-19T10:27:05Z</dcterms:modified>
</cp:coreProperties>
</file>