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6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299" r:id="rId5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8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C5E706-11ED-4E94-BB4F-8A8401B890DB}" type="datetimeFigureOut">
              <a:rPr lang="fr-FR" smtClean="0"/>
              <a:pPr/>
              <a:t>10/02/2010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93C5CD4-4D47-4B30-B4F5-1EDB49870FF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Un exemple complet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 smtClean="0"/>
              <a:t>Panorama sur le C++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peu de calcul symbolique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>
                <a:latin typeface="Calibri" pitchFamily="34" charset="0"/>
              </a:rPr>
              <a:t>Travail avec des expressions symboliques que l'on peut calculer à la demande</a:t>
            </a: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Qu'est-ce qu'une </a:t>
            </a:r>
            <a:r>
              <a:rPr lang="fr-FR" i="1" dirty="0" smtClean="0">
                <a:latin typeface="Calibri" pitchFamily="34" charset="0"/>
              </a:rPr>
              <a:t>expression</a:t>
            </a:r>
            <a:r>
              <a:rPr lang="fr-FR" dirty="0" smtClean="0">
                <a:latin typeface="Calibri" pitchFamily="34" charset="0"/>
              </a:rPr>
              <a:t> ?</a:t>
            </a: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Une constante, un calcul avec ou sans variables, constitué d'opérateurs unaires ou binaires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Commençons par le début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>
                <a:latin typeface="Calibri" pitchFamily="34" charset="0"/>
              </a:rPr>
              <a:t>Expression est une classe abstraite</a:t>
            </a: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On peut lui associer des informations, mais pas assez pour faire des calculs</a:t>
            </a: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Entre autres, on sait déjà qu'une expression peut être calculée, mais on ne sait pas comment (cela dépend du type d'expression)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Continuons par la suite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dirty="0" smtClean="0">
                <a:latin typeface="Calibri" pitchFamily="34" charset="0"/>
              </a:rPr>
              <a:t>On va également associer un nom à chaque expression, cela nous permettra de les réutiliser avec un conteneur de type table de </a:t>
            </a:r>
            <a:r>
              <a:rPr lang="fr-FR" dirty="0" err="1" smtClean="0">
                <a:latin typeface="Calibri" pitchFamily="34" charset="0"/>
              </a:rPr>
              <a:t>hashage</a:t>
            </a: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Expression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calculer()=0;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classe expression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dirty="0" smtClean="0">
                <a:latin typeface="Calibri" pitchFamily="34" charset="0"/>
              </a:rPr>
              <a:t>Classe abstraite : il lui faut un destructeur </a:t>
            </a:r>
            <a:r>
              <a:rPr lang="fr-FR" dirty="0" err="1" smtClean="0">
                <a:latin typeface="Calibri" pitchFamily="34" charset="0"/>
              </a:rPr>
              <a:t>virtual</a:t>
            </a: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Expression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Expression(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&amp;="expression");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~Expression();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calculer()=0;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On ajoute également un constructeur qui joue le rôle de constructeur par défaut</a:t>
            </a: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Pas besoin de constructeur par recopie.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virtual</a:t>
            </a:r>
            <a:r>
              <a:rPr lang="fr-FR" dirty="0" smtClean="0"/>
              <a:t> ~Expression();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Utilité du destructeur virtuel :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Expression étant une classe abstraite, sera utilisée de la manière suivante :</a:t>
            </a:r>
          </a:p>
          <a:p>
            <a:pPr>
              <a:buNone/>
            </a:pPr>
            <a:endParaRPr lang="fr-FR" sz="1600" b="1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*e;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 = new </a:t>
            </a:r>
            <a:r>
              <a:rPr lang="fr-FR" sz="1600" b="1" i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classe_derivee_de_Expression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(…); // ok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e; // libération des ressources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Le destructeur qui doit être appelé est celui de la classe dérivée de 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sz="2800" dirty="0" smtClean="0">
                <a:latin typeface="Calibri" pitchFamily="34" charset="0"/>
              </a:rPr>
              <a:t> : destructeur polymorphe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classe expression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Expression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Expression(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&amp;="expression");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~Expression();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calculer()=0;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aura aussi besoin d'un compteur d'instances pour savoir combien d'expressions sont utilisées par le programme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classe expression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Expression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unsigned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_nbexpr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Expression(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string&amp;="expression");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~Expression();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calculer()=0;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unsigned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getNbExpressions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Héritage pour les constantes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Une constante est une expression qui stocke une valeur de type double.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Cette classe implémente la méthode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calculer()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: elle n'est donc plus abstraite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Constante : public Expression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double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_valeur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double=0.0);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~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double calculer()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Héritage pour les constantes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Implémentation : constante.cpp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Constante::Constante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):Expression("CONSTANTE"),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_value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Constante::~Constante() {}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double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Constante::calculer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_value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Héritage pour les constantes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La méthode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: renvoie la valeur de la constante</a:t>
            </a:r>
          </a:p>
          <a:p>
            <a:pPr>
              <a:buNone/>
            </a:pPr>
            <a:endParaRPr lang="fr-FR" sz="2400" b="1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Mais de type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: (on veut la redéfinir) : conversion de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en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string</a:t>
            </a:r>
          </a:p>
          <a:p>
            <a:pPr>
              <a:buNone/>
            </a:pPr>
            <a:endParaRPr lang="fr-FR" sz="2400" b="1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Constante::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ostringstream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os;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os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_value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return string(os.str());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</a:t>
            </a:r>
            <a:r>
              <a:rPr lang="fr-FR" dirty="0" err="1" smtClean="0"/>
              <a:t>print</a:t>
            </a:r>
            <a:r>
              <a:rPr lang="fr-FR" dirty="0" smtClean="0"/>
              <a:t>()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Dans la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Expression::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Dans la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Constante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Constante::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214778" y="3286124"/>
            <a:ext cx="492922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Même code pour toutes les classes dérivées : pas besoin de la redéfinir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214778" y="6000768"/>
            <a:ext cx="492922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Défaut : flot se sortie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fr-FR" dirty="0" smtClean="0">
                <a:latin typeface="Calibri" pitchFamily="34" charset="0"/>
              </a:rPr>
              <a:t> codé en dur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operator</a:t>
            </a:r>
            <a:r>
              <a:rPr lang="fr-FR" dirty="0" smtClean="0"/>
              <a:t>&lt;&lt;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64357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Dans la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u="sng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en-US" sz="1600" b="1" u="sng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friend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&amp; operator&lt;&lt;(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&amp;, const Expression&amp;);</a:t>
            </a:r>
          </a:p>
          <a:p>
            <a:pPr>
              <a:buNone/>
            </a:pP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u="sng" dirty="0" smtClean="0">
                <a:latin typeface="Courier New" pitchFamily="49" charset="0"/>
                <a:cs typeface="Courier New" pitchFamily="49" charset="0"/>
              </a:rPr>
              <a:t>expression.cpp :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ostream&amp; operator&lt;&lt;(ostream&amp; os, const Expression&amp; e)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os &lt;&lt; e.getName();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return os;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est polymorphe car déclarée comme 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fonctionne avec les références !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Pas besoin de redéfinir cet 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operator&lt;&lt;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dans les classes dérivées</a:t>
            </a: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operator</a:t>
            </a:r>
            <a:r>
              <a:rPr lang="fr-FR" dirty="0" smtClean="0"/>
              <a:t>&lt;&lt;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64357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Dans la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u="sng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en-US" sz="1600" b="1" u="sng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friend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&amp; operator&lt;&lt;(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&amp;, const Expression&amp;);</a:t>
            </a:r>
          </a:p>
          <a:p>
            <a:pPr>
              <a:buNone/>
            </a:pP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u="sng" dirty="0" smtClean="0">
                <a:latin typeface="Courier New" pitchFamily="49" charset="0"/>
                <a:cs typeface="Courier New" pitchFamily="49" charset="0"/>
              </a:rPr>
              <a:t>expression.cpp :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ostream&amp; operator&lt;&lt;(ostream&amp; os, const Expression&amp; e)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os &lt;&lt; e.getName();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return os;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est polymorphe car déclarée comme 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fonctionne avec les références !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Pas besoin de redéfinir cet 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operator&lt;&lt;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dans les classes dérivées</a:t>
            </a: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constante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64357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Dans la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u="sng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en-US" sz="1600" b="1" u="sng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friend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&amp; operator&lt;&lt;(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&amp;, const Expression&amp;);</a:t>
            </a:r>
          </a:p>
          <a:p>
            <a:pPr>
              <a:buNone/>
            </a:pP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u="sng" dirty="0" smtClean="0">
                <a:latin typeface="Courier New" pitchFamily="49" charset="0"/>
                <a:cs typeface="Courier New" pitchFamily="49" charset="0"/>
              </a:rPr>
              <a:t>expression.cpp :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ostream&amp; operator&lt;&lt;(ostream&amp; os, const Expression&amp; e)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os &lt;&lt; e.getName();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return os;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est polymorphe car déclarée comme 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fonctionne avec les références !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Pas besoin de redéfinir cet </a:t>
            </a:r>
            <a:r>
              <a:rPr lang="pt-BR" sz="1800" b="1" dirty="0" smtClean="0">
                <a:latin typeface="Courier New" pitchFamily="49" charset="0"/>
                <a:cs typeface="Courier New" pitchFamily="49" charset="0"/>
              </a:rPr>
              <a:t>operator&lt;&lt; </a:t>
            </a:r>
            <a:r>
              <a:rPr lang="pt-BR" sz="2400" dirty="0" smtClean="0">
                <a:latin typeface="Calibri" pitchFamily="34" charset="0"/>
                <a:cs typeface="Courier New" pitchFamily="49" charset="0"/>
              </a:rPr>
              <a:t>dans les classes dérivées</a:t>
            </a: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Première application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Dans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main()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iostream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int main(int argc, char *argv[])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Expression *cste = new Constante(5.2);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cout &lt;&lt; *cste &lt;&lt; endl; // affiche 5.2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cout &lt;&lt; cste-&gt;calculer() &lt;&lt; endl; // affiche 5.2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delete cste;</a:t>
            </a: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unaires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Un opérateur unaire </a:t>
            </a:r>
            <a:r>
              <a:rPr lang="fr-FR" sz="24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est-une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expression (symbolique) qui </a:t>
            </a:r>
            <a:r>
              <a:rPr lang="fr-FR" sz="24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a-un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opérande, qui est également une expression.</a:t>
            </a:r>
          </a:p>
          <a:p>
            <a:pPr>
              <a:buNone/>
            </a:pPr>
            <a:endParaRPr lang="fr-FR" sz="2400" b="1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Exemple :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cos (3*x+2)</a:t>
            </a:r>
          </a:p>
          <a:p>
            <a:pPr>
              <a:buFont typeface="Wingdings" pitchFamily="2" charset="2"/>
              <a:buChar char="v"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cos()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est l'opérateur unaire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l'expression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3*x+2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est l'opérande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Traiter l'expression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3*x+2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: vu plus tard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Unaire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hérite de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Composition : un objet de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Unaire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stocke un objet de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(son opérande)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unaires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643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Unaire : public Expression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Expression 	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// et pas Expression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pourquoi ?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Unaire(Expression *,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="unaire");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~Unaire();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500662" y="2214554"/>
            <a:ext cx="364333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dirty="0" smtClean="0">
                <a:latin typeface="Calibri" pitchFamily="34" charset="0"/>
              </a:rPr>
              <a:t> est une classe abstraite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rot="5400000" flipH="1" flipV="1">
            <a:off x="6572264" y="285749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14282" y="6072206"/>
            <a:ext cx="457203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Pas de méthode calculer()…conséquence :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500662" y="6072206"/>
            <a:ext cx="364333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Unaire </a:t>
            </a:r>
            <a:r>
              <a:rPr lang="fr-FR" dirty="0" smtClean="0">
                <a:latin typeface="Calibri" pitchFamily="34" charset="0"/>
              </a:rPr>
              <a:t>est une classe abstraite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10" name="Connecteur droit avec flèche 9"/>
          <p:cNvCxnSpPr>
            <a:stCxn id="7" idx="3"/>
            <a:endCxn id="8" idx="1"/>
          </p:cNvCxnSpPr>
          <p:nvPr/>
        </p:nvCxnSpPr>
        <p:spPr>
          <a:xfrm>
            <a:off x="4786314" y="6256872"/>
            <a:ext cx="7143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unaires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4214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Unaire.h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Unaire::Unaire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(Expression *op,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):Expression(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(op)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>
              <a:spcBef>
                <a:spcPts val="0"/>
              </a:spcBef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Unaire::~Unaire()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Unaire::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return Expression::_name+"("+ _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operande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() +")";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57390" y="5786454"/>
            <a:ext cx="678661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Factorisation du code commun à tous les opérateurs unaires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opérateur particulier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1600" b="1" u="sng" dirty="0" smtClean="0">
                <a:latin typeface="Courier New" pitchFamily="49" charset="0"/>
                <a:cs typeface="Courier New" pitchFamily="49" charset="0"/>
              </a:rPr>
              <a:t>Dans </a:t>
            </a:r>
            <a:r>
              <a:rPr lang="fr-FR" sz="1600" b="1" u="sng" dirty="0" err="1" smtClean="0">
                <a:latin typeface="Courier New" pitchFamily="49" charset="0"/>
                <a:cs typeface="Courier New" pitchFamily="49" charset="0"/>
              </a:rPr>
              <a:t>cos.h</a:t>
            </a:r>
            <a:r>
              <a:rPr lang="fr-FR" sz="1600" b="1" u="sng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Unaire.h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Class Cos : public Unaire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	Cos(Expression *, const string&amp; name="cos");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	~Cos() {}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	double calculer();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pt-BR" sz="1600" b="1" u="sng" dirty="0" smtClean="0">
                <a:latin typeface="Courier New" pitchFamily="49" charset="0"/>
                <a:cs typeface="Courier New" pitchFamily="49" charset="0"/>
              </a:rPr>
              <a:t>Dans cos.cpp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#include "cos.h"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Cos::Cos(Expression *exp, const string&amp;name):Unaire(exp,name)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double Cos::calculer()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       return cos(_operande-&gt;calculer());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714876" y="5286388"/>
            <a:ext cx="442912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Appel à la fonction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cos() </a:t>
            </a:r>
            <a:r>
              <a:rPr lang="fr-FR" dirty="0" smtClean="0"/>
              <a:t>de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math.h</a:t>
            </a:r>
            <a:endParaRPr lang="fr-FR" b="1" dirty="0" smtClean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Connecteur droit avec flèche 6"/>
          <p:cNvCxnSpPr>
            <a:stCxn id="5" idx="1"/>
          </p:cNvCxnSpPr>
          <p:nvPr/>
        </p:nvCxnSpPr>
        <p:spPr>
          <a:xfrm rot="10800000" flipV="1">
            <a:off x="3643306" y="5471054"/>
            <a:ext cx="1071570" cy="386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4714876" y="6286520"/>
            <a:ext cx="442912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On demande le calcul de l'opérande</a:t>
            </a:r>
            <a:endParaRPr lang="fr-FR" b="1" dirty="0" smtClean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0" name="Connecteur droit avec flèche 9"/>
          <p:cNvCxnSpPr>
            <a:stCxn id="8" idx="1"/>
          </p:cNvCxnSpPr>
          <p:nvPr/>
        </p:nvCxnSpPr>
        <p:spPr>
          <a:xfrm rot="10800000">
            <a:off x="4500562" y="6000768"/>
            <a:ext cx="214314" cy="4704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Application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u="sng" dirty="0" smtClean="0">
                <a:latin typeface="Courier New" pitchFamily="49" charset="0"/>
                <a:cs typeface="Courier New" pitchFamily="49" charset="0"/>
              </a:rPr>
              <a:t>Dans main()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cos.h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*e = new Cos(new Constante(3.1415926));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*e &lt;&lt; " = " &lt;&lt; e-&gt;calculer()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429124" y="4357694"/>
            <a:ext cx="250033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cos(3.14159)=-1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643538" y="6143644"/>
            <a:ext cx="350046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Idem pour sin, </a:t>
            </a:r>
            <a:r>
              <a:rPr lang="fr-FR" dirty="0" err="1" smtClean="0"/>
              <a:t>exp</a:t>
            </a:r>
            <a:r>
              <a:rPr lang="fr-FR" dirty="0" smtClean="0"/>
              <a:t>, ln,…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binaires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Un opérateur unaire </a:t>
            </a:r>
            <a:r>
              <a:rPr lang="fr-FR" sz="24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est-une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expression (symbolique) qui </a:t>
            </a:r>
            <a:r>
              <a:rPr lang="fr-FR" sz="24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a-un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opérande gauche et qui </a:t>
            </a:r>
            <a:r>
              <a:rPr lang="fr-FR" sz="24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a-un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opérande droit, qui sont également des expressions.</a:t>
            </a:r>
          </a:p>
          <a:p>
            <a:pPr>
              <a:buNone/>
            </a:pPr>
            <a:endParaRPr lang="fr-FR" sz="1600" b="1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Exemple :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3*x</a:t>
            </a:r>
          </a:p>
          <a:p>
            <a:pPr>
              <a:buFont typeface="Wingdings" pitchFamily="2" charset="2"/>
              <a:buChar char="v"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Est l'opérateur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l'expression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3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est l'opérande gauche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L'expression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est l'opérande droit</a:t>
            </a:r>
          </a:p>
          <a:p>
            <a:pPr>
              <a:buNone/>
            </a:pPr>
            <a:endParaRPr lang="fr-FR" sz="16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Traiter l'expression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: vu plus tard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Binaire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hérite de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Composition : un objet de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Binaire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stocke deux objets de classe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Expression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(ses opérandes)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binaires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endParaRPr lang="fr-FR" sz="17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class Binaire: public Expression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	Expression 	*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, *droit;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	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	Binaire(Expression *, Expression *,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="binaire");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~Binaire();</a:t>
            </a:r>
          </a:p>
          <a:p>
            <a:pPr>
              <a:buNone/>
            </a:pPr>
            <a:endParaRPr lang="fr-FR" sz="17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binaires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Binaire.h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Binaire::Binaire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(Expression *op1, Expression *op2,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):Expression(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(op1),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(_op2)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>
              <a:spcBef>
                <a:spcPts val="0"/>
              </a:spcBef>
              <a:buNone/>
            </a:pPr>
            <a:endParaRPr lang="fr-FR" sz="16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Binaire::~Binaire()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Binaire::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return"("+_gauche-&gt;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()+ Expression::_name+ _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droite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() +")";</a:t>
            </a:r>
          </a:p>
          <a:p>
            <a:pPr>
              <a:spcBef>
                <a:spcPts val="0"/>
              </a:spcBef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d'addition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1600" b="1" u="sng" dirty="0" smtClean="0">
                <a:latin typeface="Courier New" pitchFamily="49" charset="0"/>
                <a:cs typeface="Courier New" pitchFamily="49" charset="0"/>
              </a:rPr>
              <a:t>Dans </a:t>
            </a:r>
            <a:r>
              <a:rPr lang="fr-FR" sz="1600" b="1" u="sng" dirty="0" err="1" smtClean="0">
                <a:latin typeface="Courier New" pitchFamily="49" charset="0"/>
                <a:cs typeface="Courier New" pitchFamily="49" charset="0"/>
              </a:rPr>
              <a:t>plus.h</a:t>
            </a:r>
            <a:endParaRPr lang="fr-FR" sz="1600" b="1" u="sng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Binaire.h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class Plus : public Binaire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	Plus(Expression *, Expression *, const string&amp; name="+");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	~Plus() {}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		double calculer();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pt-BR" sz="1600" b="1" u="sng" dirty="0" smtClean="0">
                <a:latin typeface="Courier New" pitchFamily="49" charset="0"/>
                <a:cs typeface="Courier New" pitchFamily="49" charset="0"/>
              </a:rPr>
              <a:t>Dans plus.cpp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#include "plus.h"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Plus::Plus(Expression *exp1, Expression *exp2, const string&amp;name):Binaire(exp1,exp2,name)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>
              <a:spcBef>
                <a:spcPts val="0"/>
              </a:spcBef>
              <a:buNone/>
            </a:pPr>
            <a:endParaRPr lang="pt-B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double Plus::calculer()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        return (_gauche-&gt;calculer()+_droite-&gt;calculer());</a:t>
            </a:r>
          </a:p>
          <a:p>
            <a:pPr>
              <a:spcBef>
                <a:spcPts val="0"/>
              </a:spcBef>
              <a:buNone/>
            </a:pPr>
            <a:r>
              <a:rPr lang="pt-B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Application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u="sng" dirty="0" smtClean="0">
                <a:latin typeface="Courier New" pitchFamily="49" charset="0"/>
                <a:cs typeface="Courier New" pitchFamily="49" charset="0"/>
              </a:rPr>
              <a:t>Dans main()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cos.h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plus.h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*e = new Plus(new Cos(new Constante(3.1415926),new Sin(new Constante(1.5)));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*e &lt;&lt; " = " &lt;&lt; e-&gt;calculer()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643538" y="6143644"/>
            <a:ext cx="350046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Idem pour </a:t>
            </a:r>
            <a:r>
              <a:rPr lang="fr-FR" dirty="0" err="1" smtClean="0"/>
              <a:t>mult</a:t>
            </a:r>
            <a:r>
              <a:rPr lang="fr-FR" dirty="0" smtClean="0"/>
              <a:t>, moins, </a:t>
            </a:r>
            <a:r>
              <a:rPr lang="fr-FR" dirty="0" err="1" smtClean="0"/>
              <a:t>div</a:t>
            </a:r>
            <a:r>
              <a:rPr lang="fr-FR" dirty="0" smtClean="0"/>
              <a:t>,…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929058" y="4714884"/>
            <a:ext cx="4214842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(cos(3.14159)+sin(1.5))=-0.00250501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Utiliser des variables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Une variable est une expression qui a un nom (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string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) et une valeur (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) : 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nom :  affiché 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valeur : prise en compte pour l'évaluation avec la méthode calculer()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table associative de type clef / valeur (STL)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La clef sera le </a:t>
            </a:r>
            <a:r>
              <a:rPr lang="fr-FR" sz="2400" b="1" dirty="0" smtClean="0">
                <a:latin typeface="Calibri" pitchFamily="34" charset="0"/>
                <a:cs typeface="Courier New" pitchFamily="49" charset="0"/>
              </a:rPr>
              <a:t>nom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de la variable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La valeur sera la </a:t>
            </a:r>
            <a:r>
              <a:rPr lang="fr-FR" sz="2400" b="1" dirty="0" smtClean="0">
                <a:latin typeface="Calibri" pitchFamily="34" charset="0"/>
                <a:cs typeface="Courier New" pitchFamily="49" charset="0"/>
              </a:rPr>
              <a:t>valeur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de la variable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utilisera un pool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 de variable (le conteneur) que l'on gèrera avec certaines méthodes</a:t>
            </a:r>
          </a:p>
          <a:p>
            <a:pPr>
              <a:buNone/>
            </a:pPr>
            <a:endParaRPr lang="fr-FR" sz="2400" b="1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Utiliser des variables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&lt;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map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Variable : public Expression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fr-FR" sz="1600" b="1" i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i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i="1" dirty="0" err="1" smtClean="0">
                <a:latin typeface="Courier New" pitchFamily="49" charset="0"/>
                <a:cs typeface="Courier New" pitchFamily="49" charset="0"/>
              </a:rPr>
              <a:t>map</a:t>
            </a:r>
            <a:r>
              <a:rPr lang="fr-FR" sz="1600" b="1" i="1" dirty="0" smtClean="0">
                <a:latin typeface="Courier New" pitchFamily="49" charset="0"/>
                <a:cs typeface="Courier New" pitchFamily="49" charset="0"/>
              </a:rPr>
              <a:t>&lt;string, double&gt; </a:t>
            </a:r>
            <a:r>
              <a:rPr lang="fr-FR" sz="1600" b="1" i="1" dirty="0" err="1" smtClean="0">
                <a:latin typeface="Courier New" pitchFamily="49" charset="0"/>
                <a:cs typeface="Courier New" pitchFamily="49" charset="0"/>
              </a:rPr>
              <a:t>_varPool</a:t>
            </a:r>
            <a:r>
              <a:rPr lang="fr-FR" sz="1600" b="1" i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Variable(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):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Expression(</a:t>
            </a:r>
            <a:r>
              <a:rPr lang="fr-FR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 if 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_varPool.find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 == 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_varPool.end()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 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_varPool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] = 0.0;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 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Variable(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 : 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Expression(</a:t>
            </a:r>
            <a:r>
              <a:rPr lang="fr-FR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_varPool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]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    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286480" y="6286520"/>
            <a:ext cx="285752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Le code est dans le .h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Utiliser des variables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double calculer()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_varPool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()];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0"/>
              </a:spcBef>
              <a:buNone/>
            </a:pP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val(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_varPool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0"/>
              </a:spcBef>
              <a:buNone/>
            </a:pP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affectation(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double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_varPool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]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Dans le 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cpp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fr-FR" sz="2000" dirty="0" smtClean="0">
                <a:latin typeface="Calibri" pitchFamily="34" charset="0"/>
                <a:cs typeface="Courier New" pitchFamily="49" charset="0"/>
              </a:rPr>
              <a:t>initialisation de l'attribut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map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&lt;string, double&gt; Variable::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_varPool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Utiliser la classe variable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*var = new Variable("x",2.0);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*var &lt;&lt; "=" &lt;&lt; var-&gt;calculer()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uncalcul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new Cos(var);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for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i=0; i &lt; 8; i++)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// les valeurs des variables peuvent changer !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Variable::affectation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("x",(6.28*i)/8.0);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cout &lt;&lt;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uncalcul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&lt;&lt; "="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uncalcul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-&gt;calculer()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786414" y="5288340"/>
            <a:ext cx="3357586" cy="156966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x=0 : cos(x)=1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x=0.785398 : cos(x)=0.707107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x=1.5708 : cos(x)=-4.73103e-010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x=2.35619 : cos(x)=-0.707107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x=3.14159 : cos(x)=-1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x=3.92699 : cos(x)=-0.707107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x=4.71239 : cos(x)=1.41931e-009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x=5.49779 : cos(x)=0.707107</a:t>
            </a:r>
            <a:endParaRPr lang="fr-FR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Utiliser la classe variable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500726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*var = new Variable("x",2.0);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*var &lt;&lt; "=" &lt;&lt; var-&gt;calculer()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uncalcul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new Cos(var);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for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i=0; i &lt; 8; i++)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// les valeurs des variables peuvent changer !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Variable::affectation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("x",(6.28*i)/8.0);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cout &lt;&lt;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uncalcul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&lt;&lt; "="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uncalcul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-&gt;calculer()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786414" y="5288340"/>
            <a:ext cx="3357586" cy="156966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x=0 : cos(x)=1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x=0.785398 : cos(x)=0.707107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x=1.5708 : cos(x)=-4.73103e-010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x=2.35619 : cos(x)=-0.707107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x=3.14159 : cos(x)=-1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x=3.92699 : cos(x)=-0.707107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x=4.71239 : cos(x)=1.41931e-009</a:t>
            </a:r>
          </a:p>
          <a:p>
            <a:r>
              <a:rPr lang="pt-BR" sz="1200" b="1" dirty="0" smtClean="0">
                <a:latin typeface="Courier New" pitchFamily="49" charset="0"/>
                <a:cs typeface="Courier New" pitchFamily="49" charset="0"/>
              </a:rPr>
              <a:t>x=5.49779 : cos(x)=0.707107</a:t>
            </a:r>
            <a:endParaRPr lang="fr-FR" sz="12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Voilà pour le calcul symbolique</a:t>
            </a:r>
            <a:endParaRPr lang="fr-FR" dirty="0"/>
          </a:p>
        </p:txBody>
      </p:sp>
      <p:pic>
        <p:nvPicPr>
          <p:cNvPr id="1026" name="Picture 2" descr="C:\Documents and Settings\flasque\Local Settings\Temporary Internet Files\Content.IE5\C8SPU44B\MPj043957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2357430"/>
            <a:ext cx="3295889" cy="2071702"/>
          </a:xfrm>
          <a:prstGeom prst="rect">
            <a:avLst/>
          </a:prstGeom>
          <a:noFill/>
        </p:spPr>
      </p:pic>
      <p:sp>
        <p:nvSpPr>
          <p:cNvPr id="8" name="Légende encadrée 1 7"/>
          <p:cNvSpPr/>
          <p:nvPr/>
        </p:nvSpPr>
        <p:spPr>
          <a:xfrm>
            <a:off x="2357422" y="2285992"/>
            <a:ext cx="3500462" cy="571504"/>
          </a:xfrm>
          <a:prstGeom prst="borderCallout1">
            <a:avLst>
              <a:gd name="adj1" fmla="val 47665"/>
              <a:gd name="adj2" fmla="val 165"/>
              <a:gd name="adj3" fmla="val 114428"/>
              <a:gd name="adj4" fmla="val -1315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c'est sympa votre truc, mais bon…</a:t>
            </a:r>
          </a:p>
        </p:txBody>
      </p:sp>
      <p:sp>
        <p:nvSpPr>
          <p:cNvPr id="9" name="Légende encadrée 1 8"/>
          <p:cNvSpPr/>
          <p:nvPr/>
        </p:nvSpPr>
        <p:spPr>
          <a:xfrm>
            <a:off x="4643438" y="2928934"/>
            <a:ext cx="3500462" cy="571504"/>
          </a:xfrm>
          <a:prstGeom prst="borderCallout1">
            <a:avLst>
              <a:gd name="adj1" fmla="val 47665"/>
              <a:gd name="adj2" fmla="val 165"/>
              <a:gd name="adj3" fmla="val 50720"/>
              <a:gd name="adj4" fmla="val -599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Pardon jeune homme ?…</a:t>
            </a:r>
          </a:p>
        </p:txBody>
      </p:sp>
      <p:sp>
        <p:nvSpPr>
          <p:cNvPr id="10" name="Légende encadrée 1 9"/>
          <p:cNvSpPr/>
          <p:nvPr/>
        </p:nvSpPr>
        <p:spPr>
          <a:xfrm>
            <a:off x="4071934" y="3786190"/>
            <a:ext cx="3500462" cy="571504"/>
          </a:xfrm>
          <a:prstGeom prst="borderCallout1">
            <a:avLst>
              <a:gd name="adj1" fmla="val 47665"/>
              <a:gd name="adj2" fmla="val 165"/>
              <a:gd name="adj3" fmla="val -165088"/>
              <a:gd name="adj4" fmla="val -71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Ça fait même pas les dérivées</a:t>
            </a:r>
          </a:p>
        </p:txBody>
      </p:sp>
      <p:sp>
        <p:nvSpPr>
          <p:cNvPr id="11" name="Légende encadrée 1 10"/>
          <p:cNvSpPr/>
          <p:nvPr/>
        </p:nvSpPr>
        <p:spPr>
          <a:xfrm>
            <a:off x="5000628" y="4714884"/>
            <a:ext cx="3500462" cy="571504"/>
          </a:xfrm>
          <a:prstGeom prst="borderCallout1">
            <a:avLst>
              <a:gd name="adj1" fmla="val 1400"/>
              <a:gd name="adj2" fmla="val 86400"/>
              <a:gd name="adj3" fmla="val -211353"/>
              <a:gd name="adj4" fmla="val 8661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Il suffit de demander…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symbolique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peut dériver toute expression par rapport à une variable (on utilise le nom de la variable)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La dérivée d'une expression (on ne sait pas laquelle) est une expression (on ne sait pas laquelle)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Dans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string&amp;)=0;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C'est une méthode virtuelle pure.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des constantes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428736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C'est simple : on retourne 0 !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Dans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constante.h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Dans constante.cpp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Expression*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Constante::deriver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&amp;var)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new Constante(0);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des variables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C'est simple : on retourne 1 si la variable porte le même nom que ce par rapport à quoi on dérive</a:t>
            </a:r>
          </a:p>
          <a:p>
            <a:pPr>
              <a:buNone/>
            </a:pPr>
            <a:endParaRPr lang="fr-FR" sz="26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On retourne 0 sinon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Expression*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Variable::deriver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&amp;var)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double value=0.0;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             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if (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==this-&gt;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())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	value = 1.0;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buNone/>
            </a:pP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	return new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Constante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(value);</a:t>
            </a: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des opérateurs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Opérateurs unaires : correspond à f(g(x)) : </a:t>
            </a:r>
            <a:r>
              <a:rPr lang="fr-FR" sz="2600" i="1" dirty="0" smtClean="0">
                <a:latin typeface="Calibri" pitchFamily="34" charset="0"/>
                <a:cs typeface="Courier New" pitchFamily="49" charset="0"/>
              </a:rPr>
              <a:t>f </a:t>
            </a: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o </a:t>
            </a:r>
            <a:r>
              <a:rPr lang="fr-FR" sz="2600" i="1" dirty="0" smtClean="0">
                <a:latin typeface="Calibri" pitchFamily="34" charset="0"/>
                <a:cs typeface="Courier New" pitchFamily="49" charset="0"/>
              </a:rPr>
              <a:t>g</a:t>
            </a: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 </a:t>
            </a:r>
          </a:p>
          <a:p>
            <a:pPr>
              <a:buNone/>
            </a:pP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(f o g)' = g' . (f' o g)</a:t>
            </a:r>
          </a:p>
          <a:p>
            <a:pPr>
              <a:buNone/>
            </a:pPr>
            <a:endParaRPr lang="fr-FR" sz="26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Exemple :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d cos(x²) /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dx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= 2x.sin(x²)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Par contre, pas </a:t>
            </a:r>
            <a:r>
              <a:rPr lang="fr-FR" sz="2600" dirty="0" err="1" smtClean="0">
                <a:latin typeface="Calibri" pitchFamily="34" charset="0"/>
                <a:cs typeface="Courier New" pitchFamily="49" charset="0"/>
              </a:rPr>
              <a:t>implémentable</a:t>
            </a: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 dans </a:t>
            </a:r>
            <a:r>
              <a:rPr lang="fr-FR" sz="2200" b="1" dirty="0" smtClean="0">
                <a:latin typeface="Courier New" pitchFamily="49" charset="0"/>
                <a:cs typeface="Courier New" pitchFamily="49" charset="0"/>
              </a:rPr>
              <a:t>Unaire</a:t>
            </a: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 car chaque opérateur unaire à une dérivée différente : </a:t>
            </a:r>
            <a:r>
              <a:rPr lang="fr-FR" sz="2200" b="1" dirty="0" smtClean="0">
                <a:latin typeface="Courier New" pitchFamily="49" charset="0"/>
                <a:cs typeface="Courier New" pitchFamily="49" charset="0"/>
              </a:rPr>
              <a:t>cos</a:t>
            </a: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, </a:t>
            </a:r>
            <a:r>
              <a:rPr lang="fr-FR" sz="2200" b="1" dirty="0" smtClean="0">
                <a:latin typeface="Courier New" pitchFamily="49" charset="0"/>
                <a:cs typeface="Courier New" pitchFamily="49" charset="0"/>
              </a:rPr>
              <a:t>sin</a:t>
            </a: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, </a:t>
            </a:r>
            <a:r>
              <a:rPr lang="fr-FR" sz="2200" b="1" dirty="0" err="1" smtClean="0">
                <a:latin typeface="Courier New" pitchFamily="49" charset="0"/>
                <a:cs typeface="Courier New" pitchFamily="49" charset="0"/>
              </a:rPr>
              <a:t>exp</a:t>
            </a: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, </a:t>
            </a:r>
            <a:r>
              <a:rPr lang="fr-FR" sz="2200" b="1" dirty="0" err="1" smtClean="0">
                <a:latin typeface="Courier New" pitchFamily="49" charset="0"/>
                <a:cs typeface="Courier New" pitchFamily="49" charset="0"/>
              </a:rPr>
              <a:t>log</a:t>
            </a:r>
          </a:p>
          <a:p>
            <a:pPr>
              <a:buNone/>
            </a:pPr>
            <a:endParaRPr lang="fr-FR" sz="26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600" dirty="0" smtClean="0">
                <a:latin typeface="Calibri" pitchFamily="34" charset="0"/>
                <a:cs typeface="Courier New" pitchFamily="49" charset="0"/>
              </a:rPr>
              <a:t>(même si sin et cos sont des exponentielles complexes, on pourrait en fait en faire un seul opérateur)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des opérateurs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Cos::deriver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var)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(var),new Sin(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Sin::deriver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var)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(var),new Cos(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var)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(var),new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_operande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)); // ou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en deuxième paramètre !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des opérateurs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Opérateurs binaires : implémenter les relations :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(f+g)' = f'+g'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(f-g)' = 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f'-g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(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f.g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)' = 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f'g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+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g'f</a:t>
            </a: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(f/g)' = (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f'g-g'f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)/g²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Plus::deriver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&amp;var)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new Plus(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(var),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    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(var));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des opérateurs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Div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return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Div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	new Moins (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),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))) ,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Ca marche ? Essayons pour voir</a:t>
            </a:r>
            <a:endParaRPr lang="fr-FR" sz="16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Dérivation des opérateurs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Div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 return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Div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	new Moins (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),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))) ,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Ca marche ? Essayons pour voir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Dérivons des expression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*x = new Variable("x");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Expression *exp1 = new Cos(new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x,x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// cos(x²)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*exp1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"dérivée : " &lt;&lt; *(exp1-&gt;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deriver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("x"));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Avec exp1 =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Div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(new Constante(1),new Cos(new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x,x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)));</a:t>
            </a:r>
            <a:endParaRPr lang="fr-FR" sz="16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57754" y="3857628"/>
            <a:ext cx="3786246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err="1" smtClean="0"/>
              <a:t>cos</a:t>
            </a:r>
            <a:r>
              <a:rPr lang="es-ES" b="1" dirty="0" smtClean="0"/>
              <a:t>((</a:t>
            </a:r>
            <a:r>
              <a:rPr lang="es-ES" b="1" dirty="0" err="1" smtClean="0"/>
              <a:t>x.x</a:t>
            </a:r>
            <a:r>
              <a:rPr lang="es-ES" b="1" dirty="0" smtClean="0"/>
              <a:t>))</a:t>
            </a:r>
          </a:p>
          <a:p>
            <a:r>
              <a:rPr lang="es-ES" b="1" dirty="0" err="1" smtClean="0"/>
              <a:t>dérivée</a:t>
            </a:r>
            <a:r>
              <a:rPr lang="es-ES" b="1" dirty="0" smtClean="0"/>
              <a:t> : (((1.x)+(x.1)).sin((</a:t>
            </a:r>
            <a:r>
              <a:rPr lang="es-ES" b="1" dirty="0" err="1" smtClean="0"/>
              <a:t>x.x</a:t>
            </a:r>
            <a:r>
              <a:rPr lang="es-ES" b="1" dirty="0" smtClean="0"/>
              <a:t>)))</a:t>
            </a:r>
            <a:endParaRPr lang="fr-FR" b="1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571440" y="5715016"/>
            <a:ext cx="8572560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(1/cos((</a:t>
            </a:r>
            <a:r>
              <a:rPr lang="fr-FR" b="1" dirty="0" err="1" smtClean="0"/>
              <a:t>x.x</a:t>
            </a:r>
            <a:r>
              <a:rPr lang="fr-FR" b="1" dirty="0" smtClean="0"/>
              <a:t>)))</a:t>
            </a:r>
          </a:p>
          <a:p>
            <a:r>
              <a:rPr lang="fr-FR" b="1" dirty="0" smtClean="0"/>
              <a:t>dérivée : (((0.cos((</a:t>
            </a:r>
            <a:r>
              <a:rPr lang="fr-FR" b="1" dirty="0" err="1" smtClean="0"/>
              <a:t>x.x</a:t>
            </a:r>
            <a:r>
              <a:rPr lang="fr-FR" b="1" dirty="0" smtClean="0"/>
              <a:t>)))-(1.(((1.x)+(x.1)).sin((</a:t>
            </a:r>
            <a:r>
              <a:rPr lang="fr-FR" b="1" dirty="0" err="1" smtClean="0"/>
              <a:t>x.x</a:t>
            </a:r>
            <a:r>
              <a:rPr lang="fr-FR" b="1" dirty="0" smtClean="0"/>
              <a:t>)))))/(cos((</a:t>
            </a:r>
            <a:r>
              <a:rPr lang="fr-FR" b="1" dirty="0" err="1" smtClean="0"/>
              <a:t>x.x</a:t>
            </a:r>
            <a:r>
              <a:rPr lang="fr-FR" b="1" dirty="0" smtClean="0"/>
              <a:t>)).cos((</a:t>
            </a:r>
            <a:r>
              <a:rPr lang="fr-FR" b="1" dirty="0" err="1" smtClean="0"/>
              <a:t>x.x</a:t>
            </a:r>
            <a:r>
              <a:rPr lang="fr-FR" b="1" dirty="0" smtClean="0"/>
              <a:t>))))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Voilà pour la dérivation</a:t>
            </a:r>
            <a:endParaRPr lang="fr-FR" dirty="0"/>
          </a:p>
        </p:txBody>
      </p:sp>
      <p:pic>
        <p:nvPicPr>
          <p:cNvPr id="1026" name="Picture 2" descr="C:\Documents and Settings\flasque\Local Settings\Temporary Internet Files\Content.IE5\C8SPU44B\MPj043957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2357430"/>
            <a:ext cx="3295889" cy="2071702"/>
          </a:xfrm>
          <a:prstGeom prst="rect">
            <a:avLst/>
          </a:prstGeom>
          <a:noFill/>
        </p:spPr>
      </p:pic>
      <p:sp>
        <p:nvSpPr>
          <p:cNvPr id="8" name="Légende encadrée 1 7"/>
          <p:cNvSpPr/>
          <p:nvPr/>
        </p:nvSpPr>
        <p:spPr>
          <a:xfrm>
            <a:off x="2357422" y="2285992"/>
            <a:ext cx="3500462" cy="571504"/>
          </a:xfrm>
          <a:prstGeom prst="borderCallout1">
            <a:avLst>
              <a:gd name="adj1" fmla="val 47665"/>
              <a:gd name="adj2" fmla="val 165"/>
              <a:gd name="adj3" fmla="val 114428"/>
              <a:gd name="adj4" fmla="val -1315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c'est sympa votre truc, mais bon…</a:t>
            </a:r>
          </a:p>
        </p:txBody>
      </p:sp>
      <p:sp>
        <p:nvSpPr>
          <p:cNvPr id="9" name="Légende encadrée 1 8"/>
          <p:cNvSpPr/>
          <p:nvPr/>
        </p:nvSpPr>
        <p:spPr>
          <a:xfrm>
            <a:off x="4643438" y="2928934"/>
            <a:ext cx="3500462" cy="571504"/>
          </a:xfrm>
          <a:prstGeom prst="borderCallout1">
            <a:avLst>
              <a:gd name="adj1" fmla="val 47665"/>
              <a:gd name="adj2" fmla="val 165"/>
              <a:gd name="adj3" fmla="val 50720"/>
              <a:gd name="adj4" fmla="val -599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Pardon jeune homme ?…</a:t>
            </a:r>
          </a:p>
        </p:txBody>
      </p:sp>
      <p:sp>
        <p:nvSpPr>
          <p:cNvPr id="10" name="Légende encadrée 1 9"/>
          <p:cNvSpPr/>
          <p:nvPr/>
        </p:nvSpPr>
        <p:spPr>
          <a:xfrm>
            <a:off x="4071934" y="3786190"/>
            <a:ext cx="3500462" cy="571504"/>
          </a:xfrm>
          <a:prstGeom prst="borderCallout1">
            <a:avLst>
              <a:gd name="adj1" fmla="val 47665"/>
              <a:gd name="adj2" fmla="val 165"/>
              <a:gd name="adj3" fmla="val -165088"/>
              <a:gd name="adj4" fmla="val -71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C'est illisible les dérivées. On pourrait pas simplifier ?</a:t>
            </a:r>
          </a:p>
        </p:txBody>
      </p:sp>
      <p:sp>
        <p:nvSpPr>
          <p:cNvPr id="11" name="Légende encadrée 1 10"/>
          <p:cNvSpPr/>
          <p:nvPr/>
        </p:nvSpPr>
        <p:spPr>
          <a:xfrm>
            <a:off x="5000628" y="4714884"/>
            <a:ext cx="3500462" cy="571504"/>
          </a:xfrm>
          <a:prstGeom prst="borderCallout1">
            <a:avLst>
              <a:gd name="adj1" fmla="val 1400"/>
              <a:gd name="adj2" fmla="val 86400"/>
              <a:gd name="adj3" fmla="val -211353"/>
              <a:gd name="adj4" fmla="val 8661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Il suffit de demander…</a:t>
            </a:r>
          </a:p>
        </p:txBody>
      </p:sp>
      <p:sp>
        <p:nvSpPr>
          <p:cNvPr id="12" name="Légende encadrée 1 11"/>
          <p:cNvSpPr/>
          <p:nvPr/>
        </p:nvSpPr>
        <p:spPr>
          <a:xfrm>
            <a:off x="5072066" y="5572140"/>
            <a:ext cx="3500462" cy="571504"/>
          </a:xfrm>
          <a:prstGeom prst="borderCallout1">
            <a:avLst>
              <a:gd name="adj1" fmla="val 1400"/>
              <a:gd name="adj2" fmla="val 86400"/>
              <a:gd name="adj3" fmla="val -53021"/>
              <a:gd name="adj4" fmla="val 8607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Poliment si possible…</a:t>
            </a:r>
          </a:p>
        </p:txBody>
      </p:sp>
      <p:sp>
        <p:nvSpPr>
          <p:cNvPr id="13" name="Légende encadrée 1 12"/>
          <p:cNvSpPr/>
          <p:nvPr/>
        </p:nvSpPr>
        <p:spPr>
          <a:xfrm>
            <a:off x="4143372" y="6286520"/>
            <a:ext cx="3286148" cy="571480"/>
          </a:xfrm>
          <a:prstGeom prst="borderCallout1">
            <a:avLst>
              <a:gd name="adj1" fmla="val -5020"/>
              <a:gd name="adj2" fmla="val 10345"/>
              <a:gd name="adj3" fmla="val -334843"/>
              <a:gd name="adj4" fmla="val 97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S'il vous plaît m'sieur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Simplifier une expression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peut simplifier une expression pour obtenir une nouvelle expression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Dans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expression.h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*simplifier()=0; // virtuelle pure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Pour les constantes et les variables, on retourne 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this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, car pas de simplification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Pour les opérateurs unaires : on ne peut simplifier que l'opérande (il s'agit de simplifications pour l'instant symbolique uniquement)</a:t>
            </a:r>
            <a:endParaRPr lang="fr-FR" sz="2400" dirty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Simplifier une expression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Expression *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Cos::simplifier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	return new Cos(</a:t>
            </a:r>
            <a:r>
              <a:rPr lang="fr-FR" sz="2400" dirty="0" err="1" smtClean="0">
                <a:latin typeface="Calibri" pitchFamily="34" charset="0"/>
                <a:cs typeface="Courier New" pitchFamily="49" charset="0"/>
              </a:rPr>
              <a:t>_operande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-&gt;simplifier());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Idem pour les opérateurs unaires.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ne peut pas simplifier : cos(0) en 0 par exemple.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Opérateurs binaires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Simplification plus difficile : 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Il faut simplifier chaque opérande puis regarder si le résultat est simplifiable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Exemple : simplifier les expressions résultant de la dérivation</a:t>
            </a:r>
          </a:p>
          <a:p>
            <a:pPr>
              <a:buNone/>
            </a:pPr>
            <a:endParaRPr lang="fr-FR" sz="2400" b="1" dirty="0" smtClean="0"/>
          </a:p>
          <a:p>
            <a:pPr>
              <a:buNone/>
            </a:pPr>
            <a:r>
              <a:rPr lang="fr-FR" sz="2400" b="1" dirty="0" smtClean="0"/>
              <a:t>1.((1.x)+(x.1))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expression est un arbre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6955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En effet : opérateur unaire =expression contenant une Expression * (liste chaînée, nœud à un fils)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Opérateur binaire = expression contenant deux Expression *</a:t>
            </a:r>
          </a:p>
          <a:p>
            <a:pPr>
              <a:buNone/>
            </a:pPr>
            <a:endParaRPr lang="fr-FR" sz="2400" b="1" dirty="0" smtClean="0"/>
          </a:p>
          <a:p>
            <a:pPr>
              <a:buNone/>
            </a:pPr>
            <a:r>
              <a:rPr lang="fr-FR" sz="2400" b="1" dirty="0" smtClean="0"/>
              <a:t>1.((1.x)+(x.1))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286380" y="350043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929322" y="428625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+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572000" y="428625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214942" y="492919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715140" y="492919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643438" y="571501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500694" y="571501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6357950" y="571501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215206" y="571501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cxnSp>
        <p:nvCxnSpPr>
          <p:cNvPr id="14" name="Connecteur droit 13"/>
          <p:cNvCxnSpPr>
            <a:stCxn id="4" idx="2"/>
            <a:endCxn id="6" idx="0"/>
          </p:cNvCxnSpPr>
          <p:nvPr/>
        </p:nvCxnSpPr>
        <p:spPr>
          <a:xfrm rot="5400000">
            <a:off x="4899542" y="3720823"/>
            <a:ext cx="416486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4" idx="2"/>
            <a:endCxn id="5" idx="0"/>
          </p:cNvCxnSpPr>
          <p:nvPr/>
        </p:nvCxnSpPr>
        <p:spPr>
          <a:xfrm rot="16200000" flipH="1">
            <a:off x="5578203" y="3756542"/>
            <a:ext cx="416486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5" idx="2"/>
            <a:endCxn id="7" idx="0"/>
          </p:cNvCxnSpPr>
          <p:nvPr/>
        </p:nvCxnSpPr>
        <p:spPr>
          <a:xfrm rot="5400000">
            <a:off x="5613922" y="4435203"/>
            <a:ext cx="273610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5" idx="2"/>
            <a:endCxn id="8" idx="0"/>
          </p:cNvCxnSpPr>
          <p:nvPr/>
        </p:nvCxnSpPr>
        <p:spPr>
          <a:xfrm rot="16200000" flipH="1">
            <a:off x="6364021" y="4399484"/>
            <a:ext cx="273610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7" idx="2"/>
            <a:endCxn id="9" idx="0"/>
          </p:cNvCxnSpPr>
          <p:nvPr/>
        </p:nvCxnSpPr>
        <p:spPr>
          <a:xfrm rot="5400000">
            <a:off x="4899542" y="5221021"/>
            <a:ext cx="416486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7" idx="2"/>
            <a:endCxn id="10" idx="0"/>
          </p:cNvCxnSpPr>
          <p:nvPr/>
        </p:nvCxnSpPr>
        <p:spPr>
          <a:xfrm rot="16200000" flipH="1">
            <a:off x="5328170" y="5363897"/>
            <a:ext cx="41648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8" idx="2"/>
            <a:endCxn id="11" idx="0"/>
          </p:cNvCxnSpPr>
          <p:nvPr/>
        </p:nvCxnSpPr>
        <p:spPr>
          <a:xfrm rot="5400000">
            <a:off x="6506897" y="5328178"/>
            <a:ext cx="416486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8" idx="2"/>
            <a:endCxn id="12" idx="0"/>
          </p:cNvCxnSpPr>
          <p:nvPr/>
        </p:nvCxnSpPr>
        <p:spPr>
          <a:xfrm rot="16200000" flipH="1">
            <a:off x="6935525" y="5256740"/>
            <a:ext cx="416486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expression est un arbre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6955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Simplification récursive (la dérivation l'était également)</a:t>
            </a:r>
          </a:p>
          <a:p>
            <a:pPr>
              <a:buNone/>
            </a:pPr>
            <a:endParaRPr lang="fr-FR" sz="2400" b="1" dirty="0" smtClean="0"/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821637" y="234528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464579" y="313110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+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107257" y="313110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750199" y="377404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250397" y="377404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178695" y="455986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035951" y="455986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893207" y="455986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3750463" y="455986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cxnSp>
        <p:nvCxnSpPr>
          <p:cNvPr id="14" name="Connecteur droit 13"/>
          <p:cNvCxnSpPr>
            <a:stCxn id="4" idx="2"/>
            <a:endCxn id="6" idx="0"/>
          </p:cNvCxnSpPr>
          <p:nvPr/>
        </p:nvCxnSpPr>
        <p:spPr>
          <a:xfrm rot="5400000">
            <a:off x="1434799" y="2565673"/>
            <a:ext cx="416486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4" idx="2"/>
            <a:endCxn id="5" idx="0"/>
          </p:cNvCxnSpPr>
          <p:nvPr/>
        </p:nvCxnSpPr>
        <p:spPr>
          <a:xfrm rot="16200000" flipH="1">
            <a:off x="2113460" y="2601392"/>
            <a:ext cx="416486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5" idx="2"/>
            <a:endCxn id="7" idx="0"/>
          </p:cNvCxnSpPr>
          <p:nvPr/>
        </p:nvCxnSpPr>
        <p:spPr>
          <a:xfrm rot="5400000">
            <a:off x="2149179" y="3280053"/>
            <a:ext cx="273610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5" idx="2"/>
            <a:endCxn id="8" idx="0"/>
          </p:cNvCxnSpPr>
          <p:nvPr/>
        </p:nvCxnSpPr>
        <p:spPr>
          <a:xfrm rot="16200000" flipH="1">
            <a:off x="2899278" y="3244334"/>
            <a:ext cx="273610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7" idx="2"/>
            <a:endCxn id="9" idx="0"/>
          </p:cNvCxnSpPr>
          <p:nvPr/>
        </p:nvCxnSpPr>
        <p:spPr>
          <a:xfrm rot="5400000">
            <a:off x="1434799" y="4065871"/>
            <a:ext cx="416486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7" idx="2"/>
            <a:endCxn id="10" idx="0"/>
          </p:cNvCxnSpPr>
          <p:nvPr/>
        </p:nvCxnSpPr>
        <p:spPr>
          <a:xfrm rot="16200000" flipH="1">
            <a:off x="1863427" y="4208747"/>
            <a:ext cx="41648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8" idx="2"/>
            <a:endCxn id="11" idx="0"/>
          </p:cNvCxnSpPr>
          <p:nvPr/>
        </p:nvCxnSpPr>
        <p:spPr>
          <a:xfrm rot="5400000">
            <a:off x="3042154" y="4173028"/>
            <a:ext cx="416486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8" idx="2"/>
            <a:endCxn id="12" idx="0"/>
          </p:cNvCxnSpPr>
          <p:nvPr/>
        </p:nvCxnSpPr>
        <p:spPr>
          <a:xfrm rot="16200000" flipH="1">
            <a:off x="3470782" y="4101590"/>
            <a:ext cx="416486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6000760" y="207167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6643702" y="285749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+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5286380" y="285749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5929322" y="350043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7429520" y="350043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cxnSp>
        <p:nvCxnSpPr>
          <p:cNvPr id="34" name="Connecteur droit 33"/>
          <p:cNvCxnSpPr>
            <a:stCxn id="21" idx="2"/>
            <a:endCxn id="25" idx="0"/>
          </p:cNvCxnSpPr>
          <p:nvPr/>
        </p:nvCxnSpPr>
        <p:spPr>
          <a:xfrm rot="5400000">
            <a:off x="5613922" y="2292063"/>
            <a:ext cx="416486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21" idx="2"/>
            <a:endCxn id="23" idx="0"/>
          </p:cNvCxnSpPr>
          <p:nvPr/>
        </p:nvCxnSpPr>
        <p:spPr>
          <a:xfrm rot="16200000" flipH="1">
            <a:off x="6292583" y="2327782"/>
            <a:ext cx="416486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>
            <a:stCxn id="23" idx="2"/>
            <a:endCxn id="27" idx="0"/>
          </p:cNvCxnSpPr>
          <p:nvPr/>
        </p:nvCxnSpPr>
        <p:spPr>
          <a:xfrm rot="5400000">
            <a:off x="6328302" y="3006443"/>
            <a:ext cx="273610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>
            <a:stCxn id="23" idx="2"/>
            <a:endCxn id="29" idx="0"/>
          </p:cNvCxnSpPr>
          <p:nvPr/>
        </p:nvCxnSpPr>
        <p:spPr>
          <a:xfrm rot="16200000" flipH="1">
            <a:off x="7078401" y="2970724"/>
            <a:ext cx="273610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4964909" y="448842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5607851" y="527424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4250529" y="5274246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1</a:t>
            </a:r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4893471" y="591718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2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6393669" y="5917188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cxnSp>
        <p:nvCxnSpPr>
          <p:cNvPr id="47" name="Connecteur droit 46"/>
          <p:cNvCxnSpPr>
            <a:stCxn id="42" idx="2"/>
            <a:endCxn id="44" idx="0"/>
          </p:cNvCxnSpPr>
          <p:nvPr/>
        </p:nvCxnSpPr>
        <p:spPr>
          <a:xfrm rot="5400000">
            <a:off x="4578071" y="4708813"/>
            <a:ext cx="416486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>
            <a:stCxn id="42" idx="2"/>
            <a:endCxn id="43" idx="0"/>
          </p:cNvCxnSpPr>
          <p:nvPr/>
        </p:nvCxnSpPr>
        <p:spPr>
          <a:xfrm rot="16200000" flipH="1">
            <a:off x="5256732" y="4744532"/>
            <a:ext cx="416486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stCxn id="43" idx="2"/>
            <a:endCxn id="45" idx="0"/>
          </p:cNvCxnSpPr>
          <p:nvPr/>
        </p:nvCxnSpPr>
        <p:spPr>
          <a:xfrm rot="5400000">
            <a:off x="5292451" y="5423193"/>
            <a:ext cx="273610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43" idx="2"/>
            <a:endCxn id="46" idx="0"/>
          </p:cNvCxnSpPr>
          <p:nvPr/>
        </p:nvCxnSpPr>
        <p:spPr>
          <a:xfrm rot="16200000" flipH="1">
            <a:off x="6042550" y="5387474"/>
            <a:ext cx="273610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7500958" y="4500570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52" name="ZoneTexte 51"/>
          <p:cNvSpPr txBox="1"/>
          <p:nvPr/>
        </p:nvSpPr>
        <p:spPr>
          <a:xfrm>
            <a:off x="6786578" y="5143512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2</a:t>
            </a:r>
            <a:endParaRPr lang="fr-FR" dirty="0"/>
          </a:p>
        </p:txBody>
      </p:sp>
      <p:sp>
        <p:nvSpPr>
          <p:cNvPr id="53" name="ZoneTexte 52"/>
          <p:cNvSpPr txBox="1"/>
          <p:nvPr/>
        </p:nvSpPr>
        <p:spPr>
          <a:xfrm>
            <a:off x="8286776" y="5143512"/>
            <a:ext cx="35719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x</a:t>
            </a:r>
            <a:endParaRPr lang="fr-FR" dirty="0"/>
          </a:p>
        </p:txBody>
      </p:sp>
      <p:cxnSp>
        <p:nvCxnSpPr>
          <p:cNvPr id="54" name="Connecteur droit 53"/>
          <p:cNvCxnSpPr>
            <a:stCxn id="51" idx="2"/>
            <a:endCxn id="52" idx="0"/>
          </p:cNvCxnSpPr>
          <p:nvPr/>
        </p:nvCxnSpPr>
        <p:spPr>
          <a:xfrm rot="5400000">
            <a:off x="7185558" y="4649517"/>
            <a:ext cx="273610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stCxn id="51" idx="2"/>
            <a:endCxn id="53" idx="0"/>
          </p:cNvCxnSpPr>
          <p:nvPr/>
        </p:nvCxnSpPr>
        <p:spPr>
          <a:xfrm rot="16200000" flipH="1">
            <a:off x="7935657" y="4613798"/>
            <a:ext cx="273610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 flipV="1">
            <a:off x="3428992" y="2643182"/>
            <a:ext cx="1643074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 rot="5400000">
            <a:off x="5536413" y="4179099"/>
            <a:ext cx="785818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/>
          <p:nvPr/>
        </p:nvCxnSpPr>
        <p:spPr>
          <a:xfrm>
            <a:off x="5929322" y="492919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5" grpId="0" animBg="1"/>
      <p:bldP spid="27" grpId="0" animBg="1"/>
      <p:bldP spid="29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1" grpId="0" animBg="1"/>
      <p:bldP spid="52" grpId="0" animBg="1"/>
      <p:bldP spid="5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1000108"/>
            <a:ext cx="7498080" cy="50720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Expression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::simplifier()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*simple =new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-&gt;simplifier(),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-&gt;simplifier());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if ((simple-&gt;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()=="0")||(simple-&gt;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()=="0"))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 return new Constante(0.0);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}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if (simple-&gt;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()=="1")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return 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785794"/>
            <a:ext cx="7498080" cy="40719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if (simple-&gt;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()=="1")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return 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if (simple-&gt;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_droite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()==simple-&gt;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 return new Carre(simple-&gt;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_gauche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 return  simple;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2910" y="4929198"/>
            <a:ext cx="7929618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Approche un peu naïve basée sur le nom des expressions</a:t>
            </a:r>
          </a:p>
          <a:p>
            <a:endParaRPr lang="fr-FR" dirty="0" smtClean="0"/>
          </a:p>
          <a:p>
            <a:r>
              <a:rPr lang="fr-FR" dirty="0" smtClean="0"/>
              <a:t>On ne simplifie pas les expressions simples avec uniquement des constantes</a:t>
            </a:r>
          </a:p>
          <a:p>
            <a:endParaRPr lang="fr-FR" dirty="0" smtClean="0"/>
          </a:p>
          <a:p>
            <a:r>
              <a:rPr lang="fr-FR" dirty="0" smtClean="0"/>
              <a:t>On ne peut se baser sur le résultat de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calculer() </a:t>
            </a:r>
            <a:r>
              <a:rPr lang="fr-FR" dirty="0" smtClean="0"/>
              <a:t>car il y a des variables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1428736"/>
            <a:ext cx="7498080" cy="27860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toutes les dérivées se font par rapport à x dans les exemples 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dispose de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 Expression *x = new Variable("x");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  Expression *y = new Variable("y");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Plus(new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x,x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),new Plus(new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x,y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),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y,y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buNone/>
            </a:pP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fr-FR" dirty="0" smtClean="0"/>
              <a:t>Résultats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857488" y="4500570"/>
            <a:ext cx="5715040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((</a:t>
            </a:r>
            <a:r>
              <a:rPr lang="es-ES" dirty="0" err="1" smtClean="0"/>
              <a:t>x.x</a:t>
            </a:r>
            <a:r>
              <a:rPr lang="es-ES" dirty="0" smtClean="0"/>
              <a:t>)+((</a:t>
            </a:r>
            <a:r>
              <a:rPr lang="es-ES" dirty="0" err="1" smtClean="0"/>
              <a:t>x.y</a:t>
            </a:r>
            <a:r>
              <a:rPr lang="es-ES" dirty="0" smtClean="0"/>
              <a:t>)+(</a:t>
            </a:r>
            <a:r>
              <a:rPr lang="es-ES" dirty="0" err="1" smtClean="0"/>
              <a:t>y.y</a:t>
            </a:r>
            <a:r>
              <a:rPr lang="es-ES" dirty="0" smtClean="0"/>
              <a:t>)))</a:t>
            </a:r>
          </a:p>
          <a:p>
            <a:r>
              <a:rPr lang="es-ES" dirty="0" smtClean="0"/>
              <a:t>(((1.x)+(x.1))+(((1.y)+(x.0))+((0.y)+(y.0))))</a:t>
            </a:r>
          </a:p>
          <a:p>
            <a:r>
              <a:rPr lang="es-ES" dirty="0" smtClean="0"/>
              <a:t>((2.x)+y)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1428736"/>
            <a:ext cx="7498080" cy="27860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toutes les dérivées se font par rapport à x dans les exemples 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dispose de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 Expression *x = new Variable("x");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  Expression *y = new Variable("y");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Carre(new Cos(x));</a:t>
            </a:r>
          </a:p>
          <a:p>
            <a:pPr>
              <a:buNone/>
            </a:pP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fr-FR" dirty="0" smtClean="0"/>
              <a:t>Résultats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857488" y="4500570"/>
            <a:ext cx="5715040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err="1" smtClean="0"/>
              <a:t>cos</a:t>
            </a:r>
            <a:r>
              <a:rPr lang="es-ES" dirty="0" smtClean="0"/>
              <a:t>(x)²</a:t>
            </a:r>
          </a:p>
          <a:p>
            <a:r>
              <a:rPr lang="es-ES" dirty="0" smtClean="0"/>
              <a:t>(2.(</a:t>
            </a:r>
            <a:r>
              <a:rPr lang="es-ES" dirty="0" err="1" smtClean="0"/>
              <a:t>cos</a:t>
            </a:r>
            <a:r>
              <a:rPr lang="es-ES" dirty="0" smtClean="0"/>
              <a:t>(x).(1.sin(x))))</a:t>
            </a:r>
          </a:p>
          <a:p>
            <a:r>
              <a:rPr lang="es-ES" dirty="0" smtClean="0"/>
              <a:t>(2.(</a:t>
            </a:r>
            <a:r>
              <a:rPr lang="es-ES" dirty="0" err="1" smtClean="0"/>
              <a:t>cos</a:t>
            </a:r>
            <a:r>
              <a:rPr lang="es-ES" dirty="0" smtClean="0"/>
              <a:t>(x).sin(x)))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00034" y="5857892"/>
            <a:ext cx="828680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On aura ici surchargé </a:t>
            </a:r>
            <a:r>
              <a:rPr lang="fr-FR" dirty="0" err="1" smtClean="0"/>
              <a:t>getName</a:t>
            </a:r>
            <a:r>
              <a:rPr lang="fr-FR" dirty="0" smtClean="0"/>
              <a:t>() pour l'opérateur unaire Carre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1428736"/>
            <a:ext cx="7498080" cy="27860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toutes les dérivées se font par rapport à x dans les exemples 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dispose de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 Expression *x = new Variable("x");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  Expression *y = new Variable("y");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(new Cos(x), new Cos(x));</a:t>
            </a:r>
          </a:p>
          <a:p>
            <a:pPr>
              <a:buNone/>
            </a:pP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fr-FR" dirty="0" smtClean="0"/>
              <a:t>Résultats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857488" y="4500570"/>
            <a:ext cx="5715040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(</a:t>
            </a:r>
            <a:r>
              <a:rPr lang="es-ES" dirty="0" err="1" smtClean="0"/>
              <a:t>cos</a:t>
            </a:r>
            <a:r>
              <a:rPr lang="es-ES" dirty="0" smtClean="0"/>
              <a:t>(x).</a:t>
            </a:r>
            <a:r>
              <a:rPr lang="es-ES" dirty="0" err="1" smtClean="0"/>
              <a:t>cos</a:t>
            </a:r>
            <a:r>
              <a:rPr lang="es-ES" dirty="0" smtClean="0"/>
              <a:t>(x))</a:t>
            </a:r>
          </a:p>
          <a:p>
            <a:r>
              <a:rPr lang="es-ES" dirty="0" smtClean="0"/>
              <a:t>(((1.sin(x)).</a:t>
            </a:r>
            <a:r>
              <a:rPr lang="es-ES" dirty="0" err="1" smtClean="0"/>
              <a:t>cos</a:t>
            </a:r>
            <a:r>
              <a:rPr lang="es-ES" dirty="0" smtClean="0"/>
              <a:t>(x))+(</a:t>
            </a:r>
            <a:r>
              <a:rPr lang="es-ES" dirty="0" err="1" smtClean="0"/>
              <a:t>cos</a:t>
            </a:r>
            <a:r>
              <a:rPr lang="es-ES" dirty="0" smtClean="0"/>
              <a:t>(x).(1.sin(x))))</a:t>
            </a:r>
          </a:p>
          <a:p>
            <a:r>
              <a:rPr lang="es-ES" dirty="0" smtClean="0"/>
              <a:t>((sin(x).</a:t>
            </a:r>
            <a:r>
              <a:rPr lang="es-ES" dirty="0" err="1" smtClean="0"/>
              <a:t>cos</a:t>
            </a:r>
            <a:r>
              <a:rPr lang="es-ES" dirty="0" smtClean="0"/>
              <a:t>(x))+(</a:t>
            </a:r>
            <a:r>
              <a:rPr lang="es-ES" dirty="0" err="1" smtClean="0"/>
              <a:t>cos</a:t>
            </a:r>
            <a:r>
              <a:rPr lang="es-ES" dirty="0" smtClean="0"/>
              <a:t>(x).sin(x)))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1428736"/>
            <a:ext cx="7498080" cy="27860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toutes les dérivées se font par rapport à x dans les exemples 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dispose de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 Expression *x = new Variable("x");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  Expression *y = new Variable("y");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Div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(new Constante(1), new Cos(x));</a:t>
            </a:r>
          </a:p>
          <a:p>
            <a:pPr>
              <a:buNone/>
            </a:pP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fr-FR" dirty="0" smtClean="0"/>
              <a:t>Résultats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857488" y="4500570"/>
            <a:ext cx="5715040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(1/</a:t>
            </a:r>
            <a:r>
              <a:rPr lang="es-ES" dirty="0" err="1" smtClean="0"/>
              <a:t>cos</a:t>
            </a:r>
            <a:r>
              <a:rPr lang="es-ES" dirty="0" smtClean="0"/>
              <a:t>(x))</a:t>
            </a:r>
          </a:p>
          <a:p>
            <a:r>
              <a:rPr lang="es-ES" dirty="0" smtClean="0"/>
              <a:t>(((0.cos(x))-(1.(1.sin(x))))/(</a:t>
            </a:r>
            <a:r>
              <a:rPr lang="es-ES" dirty="0" err="1" smtClean="0"/>
              <a:t>cos</a:t>
            </a:r>
            <a:r>
              <a:rPr lang="es-ES" dirty="0" smtClean="0"/>
              <a:t>(x).</a:t>
            </a:r>
            <a:r>
              <a:rPr lang="es-ES" dirty="0" err="1" smtClean="0"/>
              <a:t>cos</a:t>
            </a:r>
            <a:r>
              <a:rPr lang="es-ES" dirty="0" smtClean="0"/>
              <a:t>(x)))</a:t>
            </a:r>
          </a:p>
          <a:p>
            <a:r>
              <a:rPr lang="es-ES" dirty="0" smtClean="0"/>
              <a:t>((0-sin(x))/</a:t>
            </a:r>
            <a:r>
              <a:rPr lang="es-ES" dirty="0" err="1" smtClean="0"/>
              <a:t>cos</a:t>
            </a:r>
            <a:r>
              <a:rPr lang="es-ES" dirty="0" smtClean="0"/>
              <a:t>(x)²)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7290" y="1428736"/>
            <a:ext cx="7498080" cy="292895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toutes les dérivées se font par rapport à x dans les exemples 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On dispose de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 Expression *x = new Variable("x");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  Expression *y = new Variable("y");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Expo(new Plus(new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x,x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), new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Mult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(new </a:t>
            </a:r>
            <a:r>
              <a:rPr lang="en-US" sz="1600" b="1" dirty="0" err="1" smtClean="0">
                <a:latin typeface="Courier New" pitchFamily="49" charset="0"/>
                <a:cs typeface="Courier New" pitchFamily="49" charset="0"/>
              </a:rPr>
              <a:t>Constante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(3),x)));</a:t>
            </a: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fr-FR" dirty="0" smtClean="0"/>
              <a:t>Résultats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857488" y="4714884"/>
            <a:ext cx="5715040" cy="92333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err="1" smtClean="0"/>
              <a:t>exp</a:t>
            </a:r>
            <a:r>
              <a:rPr lang="es-ES" dirty="0" smtClean="0"/>
              <a:t>(((</a:t>
            </a:r>
            <a:r>
              <a:rPr lang="es-ES" dirty="0" err="1" smtClean="0"/>
              <a:t>x.x</a:t>
            </a:r>
            <a:r>
              <a:rPr lang="es-ES" dirty="0" smtClean="0"/>
              <a:t>)+(3.x)))</a:t>
            </a:r>
          </a:p>
          <a:p>
            <a:r>
              <a:rPr lang="es-ES" dirty="0" smtClean="0"/>
              <a:t>((((1.x)+(x.1))+((0.x)+(3.1))).</a:t>
            </a:r>
            <a:r>
              <a:rPr lang="es-ES" dirty="0" err="1" smtClean="0"/>
              <a:t>exp</a:t>
            </a:r>
            <a:r>
              <a:rPr lang="es-ES" dirty="0" smtClean="0"/>
              <a:t>(((</a:t>
            </a:r>
            <a:r>
              <a:rPr lang="es-ES" dirty="0" err="1" smtClean="0"/>
              <a:t>x.x</a:t>
            </a:r>
            <a:r>
              <a:rPr lang="es-ES" dirty="0" smtClean="0"/>
              <a:t>)+(3.x))))</a:t>
            </a:r>
          </a:p>
          <a:p>
            <a:r>
              <a:rPr lang="es-ES" dirty="0" smtClean="0"/>
              <a:t>(((2.x)+3).</a:t>
            </a:r>
            <a:r>
              <a:rPr lang="es-ES" dirty="0" err="1" smtClean="0"/>
              <a:t>exp</a:t>
            </a:r>
            <a:r>
              <a:rPr lang="es-ES" dirty="0" smtClean="0"/>
              <a:t>((x²+(3.x))))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Voilà pour la simplification</a:t>
            </a:r>
            <a:endParaRPr lang="fr-FR" dirty="0"/>
          </a:p>
        </p:txBody>
      </p:sp>
      <p:pic>
        <p:nvPicPr>
          <p:cNvPr id="1026" name="Picture 2" descr="C:\Documents and Settings\flasque\Local Settings\Temporary Internet Files\Content.IE5\C8SPU44B\MPj043957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2357430"/>
            <a:ext cx="3295889" cy="2071702"/>
          </a:xfrm>
          <a:prstGeom prst="rect">
            <a:avLst/>
          </a:prstGeom>
          <a:noFill/>
        </p:spPr>
      </p:pic>
      <p:sp>
        <p:nvSpPr>
          <p:cNvPr id="8" name="Légende encadrée 1 7"/>
          <p:cNvSpPr/>
          <p:nvPr/>
        </p:nvSpPr>
        <p:spPr>
          <a:xfrm>
            <a:off x="2357422" y="2285992"/>
            <a:ext cx="3500462" cy="571504"/>
          </a:xfrm>
          <a:prstGeom prst="borderCallout1">
            <a:avLst>
              <a:gd name="adj1" fmla="val 47665"/>
              <a:gd name="adj2" fmla="val 165"/>
              <a:gd name="adj3" fmla="val 114428"/>
              <a:gd name="adj4" fmla="val -1315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c'est sympa votre truc, mais bon…</a:t>
            </a:r>
          </a:p>
        </p:txBody>
      </p:sp>
      <p:sp>
        <p:nvSpPr>
          <p:cNvPr id="9" name="Légende encadrée 1 8"/>
          <p:cNvSpPr/>
          <p:nvPr/>
        </p:nvSpPr>
        <p:spPr>
          <a:xfrm>
            <a:off x="4643438" y="2928934"/>
            <a:ext cx="3500462" cy="571504"/>
          </a:xfrm>
          <a:prstGeom prst="borderCallout1">
            <a:avLst>
              <a:gd name="adj1" fmla="val 47665"/>
              <a:gd name="adj2" fmla="val 165"/>
              <a:gd name="adj3" fmla="val 50720"/>
              <a:gd name="adj4" fmla="val -5996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Pardon jeune homme ?…</a:t>
            </a:r>
          </a:p>
        </p:txBody>
      </p:sp>
      <p:sp>
        <p:nvSpPr>
          <p:cNvPr id="10" name="Légende encadrée 1 9"/>
          <p:cNvSpPr/>
          <p:nvPr/>
        </p:nvSpPr>
        <p:spPr>
          <a:xfrm>
            <a:off x="4071934" y="3786190"/>
            <a:ext cx="3643338" cy="571504"/>
          </a:xfrm>
          <a:prstGeom prst="borderCallout1">
            <a:avLst>
              <a:gd name="adj1" fmla="val 47665"/>
              <a:gd name="adj2" fmla="val 165"/>
              <a:gd name="adj3" fmla="val -165088"/>
              <a:gd name="adj4" fmla="val -71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C'est bien, mais pour les intégrales ?</a:t>
            </a:r>
          </a:p>
        </p:txBody>
      </p:sp>
      <p:sp>
        <p:nvSpPr>
          <p:cNvPr id="11" name="Légende encadrée 1 10"/>
          <p:cNvSpPr/>
          <p:nvPr/>
        </p:nvSpPr>
        <p:spPr>
          <a:xfrm>
            <a:off x="5000628" y="4714884"/>
            <a:ext cx="3500462" cy="571504"/>
          </a:xfrm>
          <a:prstGeom prst="borderCallout1">
            <a:avLst>
              <a:gd name="adj1" fmla="val 1400"/>
              <a:gd name="adj2" fmla="val 86400"/>
              <a:gd name="adj3" fmla="val -211353"/>
              <a:gd name="adj4" fmla="val 8661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latin typeface="Calibri" pitchFamily="34" charset="0"/>
                <a:cs typeface="Courier New" pitchFamily="49" charset="0"/>
              </a:rPr>
              <a:t>Ah je crois que ce cours est fini..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28596" y="5643578"/>
            <a:ext cx="800105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L'intégration symbolique est une autre histoire…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802</TotalTime>
  <Words>2250</Words>
  <Application>Microsoft Office PowerPoint</Application>
  <PresentationFormat>Affichage à l'écran (4:3)</PresentationFormat>
  <Paragraphs>764</Paragraphs>
  <Slides>55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56" baseType="lpstr">
      <vt:lpstr>Solstice</vt:lpstr>
      <vt:lpstr>Un exemple complet</vt:lpstr>
      <vt:lpstr>Un peu de calcul symbolique</vt:lpstr>
      <vt:lpstr>Commençons par le début</vt:lpstr>
      <vt:lpstr>Continuons par la suite</vt:lpstr>
      <vt:lpstr>La classe expression</vt:lpstr>
      <vt:lpstr>virtual ~Expression();</vt:lpstr>
      <vt:lpstr>La classe expression</vt:lpstr>
      <vt:lpstr>La classe expression</vt:lpstr>
      <vt:lpstr>Héritage pour les constantes</vt:lpstr>
      <vt:lpstr>Héritage pour les constantes</vt:lpstr>
      <vt:lpstr>Héritage pour les constantes</vt:lpstr>
      <vt:lpstr>Méthode print()</vt:lpstr>
      <vt:lpstr>operator&lt;&lt;</vt:lpstr>
      <vt:lpstr>operator&lt;&lt;</vt:lpstr>
      <vt:lpstr>constante</vt:lpstr>
      <vt:lpstr>Première application</vt:lpstr>
      <vt:lpstr>Opérateurs unaires</vt:lpstr>
      <vt:lpstr>Opérateurs unaires</vt:lpstr>
      <vt:lpstr>Opérateurs unaires</vt:lpstr>
      <vt:lpstr>Un opérateur particulier</vt:lpstr>
      <vt:lpstr>Application</vt:lpstr>
      <vt:lpstr>Opérateurs binaires</vt:lpstr>
      <vt:lpstr>Opérateurs binaires</vt:lpstr>
      <vt:lpstr>Opérateurs binaires</vt:lpstr>
      <vt:lpstr>Opérateurs d'addition</vt:lpstr>
      <vt:lpstr>Application</vt:lpstr>
      <vt:lpstr>Utiliser des variables</vt:lpstr>
      <vt:lpstr>Utiliser des variables</vt:lpstr>
      <vt:lpstr>Utiliser des variables</vt:lpstr>
      <vt:lpstr>Utiliser la classe variable</vt:lpstr>
      <vt:lpstr>Utiliser la classe variable</vt:lpstr>
      <vt:lpstr>Voilà pour le calcul symbolique</vt:lpstr>
      <vt:lpstr>Dérivation symbolique</vt:lpstr>
      <vt:lpstr>Dérivation des constantes</vt:lpstr>
      <vt:lpstr>Dérivation des variables</vt:lpstr>
      <vt:lpstr>Dérivation des opérateurs</vt:lpstr>
      <vt:lpstr>Dérivation des opérateurs</vt:lpstr>
      <vt:lpstr>Dérivation des opérateurs</vt:lpstr>
      <vt:lpstr>Dérivation des opérateurs</vt:lpstr>
      <vt:lpstr>Dérivation des opérateurs</vt:lpstr>
      <vt:lpstr>Dérivons des expression</vt:lpstr>
      <vt:lpstr>Voilà pour la dérivation</vt:lpstr>
      <vt:lpstr>Simplifier une expression</vt:lpstr>
      <vt:lpstr>Simplifier une expression</vt:lpstr>
      <vt:lpstr>Opérateurs binaires</vt:lpstr>
      <vt:lpstr>Une expression est un arbre !</vt:lpstr>
      <vt:lpstr>Une expression est un arbre !</vt:lpstr>
      <vt:lpstr>Diapositive 48</vt:lpstr>
      <vt:lpstr>Diapositive 49</vt:lpstr>
      <vt:lpstr>Résultats </vt:lpstr>
      <vt:lpstr>Résultats </vt:lpstr>
      <vt:lpstr>Résultats </vt:lpstr>
      <vt:lpstr>Résultats </vt:lpstr>
      <vt:lpstr>Résultats </vt:lpstr>
      <vt:lpstr>Voilà pour la simplification</vt:lpstr>
    </vt:vector>
  </TitlesOfParts>
  <Company>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exemple complet</dc:title>
  <dc:creator>flasque</dc:creator>
  <cp:lastModifiedBy>flasque</cp:lastModifiedBy>
  <cp:revision>82</cp:revision>
  <dcterms:created xsi:type="dcterms:W3CDTF">2010-02-04T15:29:00Z</dcterms:created>
  <dcterms:modified xsi:type="dcterms:W3CDTF">2010-02-10T08:21:40Z</dcterms:modified>
</cp:coreProperties>
</file>