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2" r:id="rId23"/>
    <p:sldId id="278" r:id="rId24"/>
    <p:sldId id="283" r:id="rId25"/>
    <p:sldId id="285" r:id="rId26"/>
    <p:sldId id="284" r:id="rId27"/>
    <p:sldId id="287" r:id="rId28"/>
    <p:sldId id="288" r:id="rId29"/>
    <p:sldId id="289" r:id="rId30"/>
    <p:sldId id="277" r:id="rId31"/>
    <p:sldId id="279" r:id="rId32"/>
    <p:sldId id="290" r:id="rId33"/>
    <p:sldId id="291" r:id="rId34"/>
    <p:sldId id="280" r:id="rId35"/>
    <p:sldId id="281" r:id="rId36"/>
    <p:sldId id="286" r:id="rId3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8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C08F2-0CC9-4AFF-A710-4F01DF4F74D4}" type="datetimeFigureOut">
              <a:rPr lang="fr-FR" smtClean="0"/>
              <a:pPr/>
              <a:t>20/01/2010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86EE5-3FAC-40F8-B2E9-278262B4D19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5CFB9-CBFF-4D7A-BC22-84EF1FC3ACCD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A8F8E-60F5-41D7-92B8-401C6F286D54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D0135B-E62E-4DA9-8985-5675A38C523F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313A61-60B8-45E4-807E-AA184D78CBEB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A9FE4-8D3B-4E2E-82C6-501462C49B7A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D8FC5D-B7F7-4407-AE41-C489FFF17EED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FE4A3-1129-48A1-A022-8EA78A2B7A4A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84EA57-3517-471F-80F4-8B25BAF32A33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CBC995-6D82-4F00-9997-BE6FCBBF64F8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1BF1DC-4E26-49F6-B7C5-A3AE2AE5B545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B110AA-2A9C-44D0-B370-1C7FE2A9F729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32EDB13-20CE-4D3A-AD9A-718E2BDF6157}" type="datetime1">
              <a:rPr lang="fr-FR" smtClean="0"/>
              <a:pPr/>
              <a:t>20/01/2010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BD4332B-DBA3-42EC-A149-D954FACC8D2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tionary.org/w/index.php?title=-%CE%BC%CE%BF%CF%81%CF%86%CE%BF%CF%82&amp;action=edit&amp;redlink=1" TargetMode="External"/><Relationship Id="rId2" Type="http://schemas.openxmlformats.org/officeDocument/2006/relationships/hyperlink" Target="http://fr.wiktionary.org/w/index.php?title=%CF%80%CE%BF%CE%BB%CF%85-&amp;action=edit&amp;redlink=1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Héritage et Polymorphisme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 smtClean="0"/>
              <a:t>Ou comment placer le code là où il faut…</a:t>
            </a:r>
          </a:p>
          <a:p>
            <a:r>
              <a:rPr lang="fr-FR" i="1" dirty="0" smtClean="0"/>
              <a:t>Pour qu'il fasse ce qu'il faut</a:t>
            </a:r>
            <a:endParaRPr lang="fr-FR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Relations entre objets (UML)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dirty="0" smtClean="0">
                <a:latin typeface="Calibri" pitchFamily="34" charset="0"/>
              </a:rPr>
              <a:t>Dans une application, relations entre objets</a:t>
            </a:r>
          </a:p>
          <a:p>
            <a:pPr>
              <a:buNone/>
            </a:pP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Une voiture </a:t>
            </a:r>
            <a:r>
              <a:rPr lang="fr-FR" i="1" dirty="0" smtClean="0">
                <a:solidFill>
                  <a:srgbClr val="FF0000"/>
                </a:solidFill>
                <a:latin typeface="Calibri" pitchFamily="34" charset="0"/>
              </a:rPr>
              <a:t>est un </a:t>
            </a:r>
            <a:r>
              <a:rPr lang="fr-FR" dirty="0" smtClean="0">
                <a:latin typeface="Calibri" pitchFamily="34" charset="0"/>
              </a:rPr>
              <a:t>véhicule</a:t>
            </a:r>
          </a:p>
          <a:p>
            <a:pPr>
              <a:buNone/>
            </a:pP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Une voiture </a:t>
            </a:r>
            <a:r>
              <a:rPr lang="fr-FR" i="1" dirty="0" smtClean="0">
                <a:solidFill>
                  <a:srgbClr val="FF0000"/>
                </a:solidFill>
                <a:latin typeface="Calibri" pitchFamily="34" charset="0"/>
              </a:rPr>
              <a:t>a un </a:t>
            </a:r>
            <a:r>
              <a:rPr lang="fr-FR" dirty="0" smtClean="0">
                <a:latin typeface="Calibri" pitchFamily="34" charset="0"/>
              </a:rPr>
              <a:t>moteur </a:t>
            </a:r>
          </a:p>
          <a:p>
            <a:pPr>
              <a:buNone/>
            </a:pP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Une voiture </a:t>
            </a:r>
            <a:r>
              <a:rPr lang="fr-FR" i="1" dirty="0" smtClean="0">
                <a:solidFill>
                  <a:srgbClr val="FF0000"/>
                </a:solidFill>
                <a:latin typeface="Calibri" pitchFamily="34" charset="0"/>
              </a:rPr>
              <a:t>a des </a:t>
            </a:r>
            <a:r>
              <a:rPr lang="fr-FR" dirty="0" smtClean="0">
                <a:latin typeface="Calibri" pitchFamily="34" charset="0"/>
              </a:rPr>
              <a:t>conducteurs</a:t>
            </a:r>
          </a:p>
          <a:p>
            <a:pPr>
              <a:buNone/>
            </a:pPr>
            <a:endParaRPr lang="fr-FR" dirty="0" smtClean="0">
              <a:latin typeface="Calibri" pitchFamily="34" charset="0"/>
            </a:endParaRPr>
          </a:p>
          <a:p>
            <a:pPr>
              <a:buNone/>
            </a:pPr>
            <a:r>
              <a:rPr lang="fr-FR" dirty="0" smtClean="0">
                <a:latin typeface="Calibri" pitchFamily="34" charset="0"/>
              </a:rPr>
              <a:t>A chaque relation son implémentation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000828" y="2600262"/>
            <a:ext cx="2143172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>
                <a:latin typeface="Calibri" pitchFamily="34" charset="0"/>
              </a:rPr>
              <a:t>C'est de l'</a:t>
            </a:r>
            <a:r>
              <a:rPr lang="fr-FR" sz="2000" b="1" dirty="0" smtClean="0">
                <a:latin typeface="Calibri" pitchFamily="34" charset="0"/>
              </a:rPr>
              <a:t>héritage</a:t>
            </a:r>
            <a:endParaRPr lang="fr-FR" sz="2000" b="1" dirty="0">
              <a:latin typeface="Calibri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000828" y="3571876"/>
            <a:ext cx="2143172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>
                <a:latin typeface="Calibri" pitchFamily="34" charset="0"/>
              </a:rPr>
              <a:t>C'est de la </a:t>
            </a:r>
            <a:r>
              <a:rPr lang="fr-FR" sz="2000" b="1" dirty="0" smtClean="0">
                <a:latin typeface="Calibri" pitchFamily="34" charset="0"/>
              </a:rPr>
              <a:t>composition</a:t>
            </a:r>
            <a:endParaRPr lang="fr-FR" sz="2000" b="1" dirty="0">
              <a:latin typeface="Calibr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000828" y="4572008"/>
            <a:ext cx="2143172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>
                <a:latin typeface="Calibri" pitchFamily="34" charset="0"/>
              </a:rPr>
              <a:t>C'est de l'</a:t>
            </a:r>
            <a:r>
              <a:rPr lang="fr-FR" sz="2000" b="1" dirty="0" smtClean="0">
                <a:latin typeface="Calibri" pitchFamily="34" charset="0"/>
              </a:rPr>
              <a:t>association</a:t>
            </a:r>
            <a:endParaRPr lang="fr-FR" sz="2000" b="1" dirty="0">
              <a:latin typeface="Calibri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Composition : la classe voiture a un attribut de classe moteur (partagé ou non)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Moteur{};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Voiture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Moteur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_engine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Voiture(Moteur m):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_engine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(m) {}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dirty="0" smtClean="0">
                <a:latin typeface="Calibri" pitchFamily="34" charset="0"/>
              </a:rPr>
              <a:t>Ou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Moteur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_engine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Association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Association : la classe voiture a un attribut qui stocke des valeurs de classe conducteur (un tableau, </a:t>
            </a:r>
            <a:r>
              <a:rPr lang="fr-FR" sz="2800" i="1" dirty="0" smtClean="0">
                <a:latin typeface="Calibri" pitchFamily="34" charset="0"/>
              </a:rPr>
              <a:t>un conteneur</a:t>
            </a:r>
            <a:r>
              <a:rPr lang="fr-FR" sz="2800" dirty="0" smtClean="0">
                <a:latin typeface="Calibri" pitchFamily="34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Conducteur{};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Voiture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Conducteur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_drivers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[10];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Moteur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_engine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Voiture(Moteur m):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_engine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(m) {}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ajoutConducteur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Conducteur&amp;);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2800" dirty="0" smtClean="0">
                <a:latin typeface="Calibri" pitchFamily="34" charset="0"/>
              </a:rPr>
              <a:t>ou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Voiture&amp;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operator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+(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Conducteur &amp;);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Héritage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Retour sur la classe </a:t>
            </a:r>
            <a:r>
              <a:rPr lang="fr-FR" sz="2800" dirty="0" err="1" smtClean="0">
                <a:latin typeface="Calibri" pitchFamily="34" charset="0"/>
              </a:rPr>
              <a:t>Instru</a:t>
            </a:r>
            <a:r>
              <a:rPr lang="fr-FR" sz="2800" dirty="0" smtClean="0">
                <a:latin typeface="Calibri" pitchFamily="34" charset="0"/>
              </a:rPr>
              <a:t> : instrument de musique</a:t>
            </a:r>
          </a:p>
          <a:p>
            <a:pPr>
              <a:buNone/>
            </a:pPr>
            <a:endParaRPr lang="fr-FR" sz="2800" b="1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Hiérarchie de classes : du plus général au plus spécialisé.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Les classes ont des aspects en commun, mais également des aspects spécifiques</a:t>
            </a:r>
            <a:endParaRPr lang="fr-FR" sz="16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428960" y="5500702"/>
            <a:ext cx="571504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>
                <a:latin typeface="Calibri" pitchFamily="34" charset="0"/>
              </a:rPr>
              <a:t>Le but est de déterminer "qui fait quoi" exactement</a:t>
            </a:r>
            <a:endParaRPr lang="fr-FR" sz="2000" dirty="0">
              <a:latin typeface="Calibri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Héritage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Aspects en commun :</a:t>
            </a:r>
          </a:p>
          <a:p>
            <a:pPr>
              <a:buNone/>
            </a:pPr>
            <a:r>
              <a:rPr lang="fr-FR" sz="2800" u="sng" dirty="0" smtClean="0">
                <a:latin typeface="Calibri" pitchFamily="34" charset="0"/>
                <a:cs typeface="Courier New" pitchFamily="49" charset="0"/>
              </a:rPr>
              <a:t>États (attributs)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Un instrument a un </a:t>
            </a: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nom</a:t>
            </a:r>
          </a:p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Un instrument a une </a:t>
            </a: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catégorie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u="sng" dirty="0" smtClean="0">
                <a:latin typeface="Calibri" pitchFamily="34" charset="0"/>
                <a:cs typeface="Courier New" pitchFamily="49" charset="0"/>
              </a:rPr>
              <a:t>Comportements (méthodes)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On peut </a:t>
            </a: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afficher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() son état</a:t>
            </a:r>
          </a:p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On peut </a:t>
            </a: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jouer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() d'un instrument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072298" y="2786058"/>
            <a:ext cx="207170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C'est un attribut 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072298" y="3357562"/>
            <a:ext cx="207170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C'est un attribut 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072298" y="5143512"/>
            <a:ext cx="207170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C'est une méthode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072298" y="5643578"/>
            <a:ext cx="207170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C'est une méthode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classe </a:t>
            </a:r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Mais classe trop générale ?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Le </a:t>
            </a: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nom 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est connu</a:t>
            </a:r>
          </a:p>
          <a:p>
            <a:pPr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La </a:t>
            </a: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catégorie </a:t>
            </a:r>
            <a:r>
              <a:rPr lang="fr-FR" sz="28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n'est pas connue</a:t>
            </a:r>
            <a:endParaRPr lang="fr-FR" sz="2800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afficher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() son état (nom) : on peut le faire</a:t>
            </a:r>
          </a:p>
          <a:p>
            <a:pPr>
              <a:buNone/>
            </a:pP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jouer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() d'un instrument : </a:t>
            </a:r>
            <a:r>
              <a:rPr lang="fr-FR" sz="28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on ne sait pas comment.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Schéma des classes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500562" y="2071678"/>
            <a:ext cx="100013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grpSp>
        <p:nvGrpSpPr>
          <p:cNvPr id="50" name="Groupe 49"/>
          <p:cNvGrpSpPr/>
          <p:nvPr/>
        </p:nvGrpSpPr>
        <p:grpSpPr>
          <a:xfrm>
            <a:off x="2000232" y="2441010"/>
            <a:ext cx="5357850" cy="857256"/>
            <a:chOff x="2000232" y="2441010"/>
            <a:chExt cx="5357850" cy="857256"/>
          </a:xfrm>
        </p:grpSpPr>
        <p:sp>
          <p:nvSpPr>
            <p:cNvPr id="6" name="ZoneTexte 5"/>
            <p:cNvSpPr txBox="1"/>
            <p:nvPr/>
          </p:nvSpPr>
          <p:spPr>
            <a:xfrm>
              <a:off x="4500562" y="2928934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Cordes</a:t>
              </a:r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6357950" y="2928934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Vent</a:t>
              </a:r>
              <a:endParaRPr lang="fr-FR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000232" y="2928934"/>
              <a:ext cx="1500198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Percussion</a:t>
              </a:r>
              <a:endParaRPr lang="fr-FR" dirty="0"/>
            </a:p>
          </p:txBody>
        </p:sp>
        <p:cxnSp>
          <p:nvCxnSpPr>
            <p:cNvPr id="13" name="Connecteur en angle 12"/>
            <p:cNvCxnSpPr>
              <a:stCxn id="11" idx="0"/>
              <a:endCxn id="4" idx="2"/>
            </p:cNvCxnSpPr>
            <p:nvPr/>
          </p:nvCxnSpPr>
          <p:spPr>
            <a:xfrm rot="5400000" flipH="1" flipV="1">
              <a:off x="3631517" y="1559824"/>
              <a:ext cx="487924" cy="225029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en angle 14"/>
            <p:cNvCxnSpPr>
              <a:stCxn id="7" idx="0"/>
              <a:endCxn id="4" idx="2"/>
            </p:cNvCxnSpPr>
            <p:nvPr/>
          </p:nvCxnSpPr>
          <p:spPr>
            <a:xfrm rot="16200000" flipV="1">
              <a:off x="5685360" y="1756278"/>
              <a:ext cx="487924" cy="185738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>
              <a:stCxn id="6" idx="0"/>
              <a:endCxn id="4" idx="2"/>
            </p:cNvCxnSpPr>
            <p:nvPr/>
          </p:nvCxnSpPr>
          <p:spPr>
            <a:xfrm rot="5400000" flipH="1" flipV="1">
              <a:off x="4756666" y="268497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e 50"/>
          <p:cNvGrpSpPr/>
          <p:nvPr/>
        </p:nvGrpSpPr>
        <p:grpSpPr>
          <a:xfrm>
            <a:off x="2247884" y="3298266"/>
            <a:ext cx="6467520" cy="928694"/>
            <a:chOff x="2247884" y="3298266"/>
            <a:chExt cx="6467520" cy="928694"/>
          </a:xfrm>
        </p:grpSpPr>
        <p:sp>
          <p:nvSpPr>
            <p:cNvPr id="9" name="ZoneTexte 8"/>
            <p:cNvSpPr txBox="1"/>
            <p:nvPr/>
          </p:nvSpPr>
          <p:spPr>
            <a:xfrm>
              <a:off x="6357950" y="385762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Bois</a:t>
              </a:r>
              <a:endParaRPr lang="fr-FR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7715272" y="385762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Cuivres</a:t>
              </a:r>
              <a:endParaRPr lang="fr-FR" dirty="0"/>
            </a:p>
          </p:txBody>
        </p:sp>
        <p:cxnSp>
          <p:nvCxnSpPr>
            <p:cNvPr id="21" name="Connecteur en angle 20"/>
            <p:cNvCxnSpPr>
              <a:stCxn id="10" idx="0"/>
              <a:endCxn id="7" idx="2"/>
            </p:cNvCxnSpPr>
            <p:nvPr/>
          </p:nvCxnSpPr>
          <p:spPr>
            <a:xfrm rot="16200000" flipV="1">
              <a:off x="7256996" y="2899286"/>
              <a:ext cx="559362" cy="135732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>
              <a:stCxn id="9" idx="0"/>
              <a:endCxn id="7" idx="2"/>
            </p:cNvCxnSpPr>
            <p:nvPr/>
          </p:nvCxnSpPr>
          <p:spPr>
            <a:xfrm rot="5400000" flipH="1" flipV="1">
              <a:off x="6578335" y="3577947"/>
              <a:ext cx="55936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5072066" y="385762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Frappé</a:t>
              </a:r>
              <a:endParaRPr lang="fr-FR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786182" y="385762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Pincé</a:t>
              </a:r>
              <a:endParaRPr lang="fr-FR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2247884" y="385762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Peau</a:t>
              </a:r>
              <a:endParaRPr lang="fr-FR" dirty="0"/>
            </a:p>
          </p:txBody>
        </p:sp>
        <p:cxnSp>
          <p:nvCxnSpPr>
            <p:cNvPr id="35" name="Connecteur en angle 34"/>
            <p:cNvCxnSpPr>
              <a:stCxn id="25" idx="0"/>
              <a:endCxn id="6" idx="2"/>
            </p:cNvCxnSpPr>
            <p:nvPr/>
          </p:nvCxnSpPr>
          <p:spPr>
            <a:xfrm rot="16200000" flipV="1">
              <a:off x="5006699" y="3292195"/>
              <a:ext cx="559362" cy="57150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en angle 36"/>
            <p:cNvCxnSpPr>
              <a:stCxn id="26" idx="0"/>
              <a:endCxn id="6" idx="2"/>
            </p:cNvCxnSpPr>
            <p:nvPr/>
          </p:nvCxnSpPr>
          <p:spPr>
            <a:xfrm rot="5400000" flipH="1" flipV="1">
              <a:off x="4363757" y="3220757"/>
              <a:ext cx="559362" cy="71438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/>
            <p:cNvCxnSpPr>
              <a:stCxn id="28" idx="0"/>
              <a:endCxn id="11" idx="2"/>
            </p:cNvCxnSpPr>
            <p:nvPr/>
          </p:nvCxnSpPr>
          <p:spPr>
            <a:xfrm rot="5400000" flipH="1" flipV="1">
              <a:off x="2469459" y="3576757"/>
              <a:ext cx="559362" cy="23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e 55"/>
          <p:cNvGrpSpPr/>
          <p:nvPr/>
        </p:nvGrpSpPr>
        <p:grpSpPr>
          <a:xfrm>
            <a:off x="2252646" y="4226960"/>
            <a:ext cx="6462758" cy="857256"/>
            <a:chOff x="2252646" y="4226960"/>
            <a:chExt cx="6462758" cy="857256"/>
          </a:xfrm>
        </p:grpSpPr>
        <p:sp>
          <p:nvSpPr>
            <p:cNvPr id="29" name="ZoneTexte 28"/>
            <p:cNvSpPr txBox="1"/>
            <p:nvPr/>
          </p:nvSpPr>
          <p:spPr>
            <a:xfrm>
              <a:off x="7715272" y="4714884"/>
              <a:ext cx="1000132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Saxo</a:t>
              </a:r>
              <a:endParaRPr lang="fr-FR" dirty="0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6215074" y="4714884"/>
              <a:ext cx="1285884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Hautbois</a:t>
              </a:r>
              <a:endParaRPr lang="fr-FR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5072066" y="4714884"/>
              <a:ext cx="1000132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Piano</a:t>
              </a:r>
              <a:endParaRPr lang="fr-FR" dirty="0"/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786182" y="4714884"/>
              <a:ext cx="1000132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Banjo</a:t>
              </a:r>
              <a:endParaRPr lang="fr-FR" dirty="0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2252646" y="4702742"/>
              <a:ext cx="1000132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Djembe</a:t>
              </a:r>
              <a:endParaRPr lang="fr-FR" dirty="0"/>
            </a:p>
          </p:txBody>
        </p:sp>
        <p:cxnSp>
          <p:nvCxnSpPr>
            <p:cNvPr id="41" name="Connecteur droit avec flèche 40"/>
            <p:cNvCxnSpPr>
              <a:stCxn id="29" idx="0"/>
              <a:endCxn id="10" idx="2"/>
            </p:cNvCxnSpPr>
            <p:nvPr/>
          </p:nvCxnSpPr>
          <p:spPr>
            <a:xfrm rot="5400000" flipH="1" flipV="1">
              <a:off x="7971376" y="447092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>
              <a:stCxn id="30" idx="0"/>
              <a:endCxn id="9" idx="2"/>
            </p:cNvCxnSpPr>
            <p:nvPr/>
          </p:nvCxnSpPr>
          <p:spPr>
            <a:xfrm rot="5400000" flipH="1" flipV="1">
              <a:off x="6614054" y="447092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>
              <a:stCxn id="31" idx="0"/>
              <a:endCxn id="25" idx="2"/>
            </p:cNvCxnSpPr>
            <p:nvPr/>
          </p:nvCxnSpPr>
          <p:spPr>
            <a:xfrm rot="5400000" flipH="1" flipV="1">
              <a:off x="5328170" y="447092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>
              <a:stCxn id="32" idx="0"/>
              <a:endCxn id="26" idx="2"/>
            </p:cNvCxnSpPr>
            <p:nvPr/>
          </p:nvCxnSpPr>
          <p:spPr>
            <a:xfrm rot="5400000" flipH="1" flipV="1">
              <a:off x="4042286" y="447092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/>
            <p:cNvCxnSpPr>
              <a:stCxn id="33" idx="0"/>
              <a:endCxn id="28" idx="2"/>
            </p:cNvCxnSpPr>
            <p:nvPr/>
          </p:nvCxnSpPr>
          <p:spPr>
            <a:xfrm rot="16200000" flipV="1">
              <a:off x="2512440" y="4462470"/>
              <a:ext cx="475782" cy="47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e 59"/>
          <p:cNvGrpSpPr/>
          <p:nvPr/>
        </p:nvGrpSpPr>
        <p:grpSpPr>
          <a:xfrm>
            <a:off x="0" y="1142984"/>
            <a:ext cx="1643042" cy="4075355"/>
            <a:chOff x="0" y="1142984"/>
            <a:chExt cx="1643042" cy="4075355"/>
          </a:xfrm>
        </p:grpSpPr>
        <p:pic>
          <p:nvPicPr>
            <p:cNvPr id="1026" name="Picture 2" descr="C:\Documents and Settings\flasque\Local Settings\Temporary Internet Files\Content.IE5\N6VHDYUQ\MCj04415210000[1]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4282" y="1142984"/>
              <a:ext cx="1308077" cy="1349457"/>
            </a:xfrm>
            <a:prstGeom prst="rect">
              <a:avLst/>
            </a:prstGeom>
            <a:noFill/>
          </p:spPr>
        </p:pic>
        <p:sp>
          <p:nvSpPr>
            <p:cNvPr id="58" name="ZoneTexte 57"/>
            <p:cNvSpPr txBox="1"/>
            <p:nvPr/>
          </p:nvSpPr>
          <p:spPr>
            <a:xfrm>
              <a:off x="0" y="3071810"/>
              <a:ext cx="1643042" cy="646331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  <a:latin typeface="Calibri" pitchFamily="34" charset="0"/>
                </a:rPr>
                <a:t>Concepts non </a:t>
              </a:r>
              <a:r>
                <a:rPr lang="fr-FR" b="1" dirty="0" err="1" smtClean="0">
                  <a:solidFill>
                    <a:schemeClr val="tx1"/>
                  </a:solidFill>
                  <a:latin typeface="Calibri" pitchFamily="34" charset="0"/>
                </a:rPr>
                <a:t>instantiables</a:t>
              </a:r>
              <a:endParaRPr lang="fr-FR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0" y="4572008"/>
              <a:ext cx="1643042" cy="646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  <a:latin typeface="Calibri" pitchFamily="34" charset="0"/>
                </a:rPr>
                <a:t>Objets réels </a:t>
              </a:r>
              <a:r>
                <a:rPr lang="fr-FR" b="1" dirty="0" err="1" smtClean="0">
                  <a:solidFill>
                    <a:schemeClr val="tx1"/>
                  </a:solidFill>
                  <a:latin typeface="Calibri" pitchFamily="34" charset="0"/>
                </a:rPr>
                <a:t>instantiables</a:t>
              </a:r>
              <a:endParaRPr lang="fr-FR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61" name="ZoneTexte 60"/>
          <p:cNvSpPr txBox="1"/>
          <p:nvPr/>
        </p:nvSpPr>
        <p:spPr>
          <a:xfrm>
            <a:off x="1000100" y="5786454"/>
            <a:ext cx="81439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itchFamily="34" charset="0"/>
              </a:rPr>
              <a:t>Un </a:t>
            </a: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Saxo</a:t>
            </a:r>
            <a:r>
              <a:rPr lang="fr-FR" sz="2800" dirty="0" smtClean="0">
                <a:latin typeface="Calibri" pitchFamily="34" charset="0"/>
              </a:rPr>
              <a:t> est-un </a:t>
            </a: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Cuivres</a:t>
            </a:r>
            <a:r>
              <a:rPr lang="fr-FR" sz="2800" dirty="0" smtClean="0">
                <a:latin typeface="Calibri" pitchFamily="34" charset="0"/>
              </a:rPr>
              <a:t> qui est-un </a:t>
            </a: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Vent</a:t>
            </a:r>
            <a:r>
              <a:rPr lang="fr-FR" sz="2800" dirty="0" smtClean="0">
                <a:latin typeface="Calibri" pitchFamily="34" charset="0"/>
              </a:rPr>
              <a:t> qui est-un </a:t>
            </a:r>
            <a:r>
              <a:rPr lang="fr-FR" sz="24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2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8" name="Espace réservé du numéro de diapositive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Traduction en classe C++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L'héritage implémente la relation </a:t>
            </a:r>
            <a:r>
              <a:rPr lang="fr-FR" sz="28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est-un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{return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Cordes : public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long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nbCordes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4" name="Ellipse 3"/>
          <p:cNvSpPr/>
          <p:nvPr/>
        </p:nvSpPr>
        <p:spPr>
          <a:xfrm>
            <a:off x="3071802" y="4609993"/>
            <a:ext cx="357190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786314" y="5103674"/>
            <a:ext cx="4357686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Calibri" pitchFamily="34" charset="0"/>
              </a:rPr>
              <a:t> : indique l'héritage</a:t>
            </a:r>
          </a:p>
          <a:p>
            <a:r>
              <a:rPr lang="fr-FR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dirty="0" smtClean="0">
                <a:latin typeface="Calibri" pitchFamily="34" charset="0"/>
              </a:rPr>
              <a:t> hérite de </a:t>
            </a:r>
            <a:r>
              <a:rPr lang="fr-FR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fr-FR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dirty="0" smtClean="0">
                <a:latin typeface="Calibri" pitchFamily="34" charset="0"/>
              </a:rPr>
              <a:t> est la classe de base, </a:t>
            </a:r>
            <a:r>
              <a:rPr lang="fr-FR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dirty="0" smtClean="0">
                <a:latin typeface="Calibri" pitchFamily="34" charset="0"/>
              </a:rPr>
              <a:t> est dérivée</a:t>
            </a:r>
          </a:p>
          <a:p>
            <a:r>
              <a:rPr lang="fr-FR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dirty="0" smtClean="0">
                <a:latin typeface="Calibri" pitchFamily="34" charset="0"/>
              </a:rPr>
              <a:t> est la classe Mère, </a:t>
            </a:r>
            <a:r>
              <a:rPr lang="fr-FR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dirty="0" smtClean="0">
                <a:latin typeface="Calibri" pitchFamily="34" charset="0"/>
              </a:rPr>
              <a:t> est la classe Fille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428992" y="4857760"/>
            <a:ext cx="135732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7572396" y="1214422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572396" y="2071678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7828500" y="1827716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429520" y="1142984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Traduction en classe C++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5303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L'héritage implémente la relation </a:t>
            </a:r>
            <a:r>
              <a:rPr lang="fr-FR" sz="28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est-un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Un objet de classe </a:t>
            </a: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</a:t>
            </a:r>
            <a:r>
              <a:rPr lang="fr-FR" sz="2800" dirty="0" smtClean="0">
                <a:solidFill>
                  <a:srgbClr val="FF0000"/>
                </a:solidFill>
                <a:latin typeface="Calibri" pitchFamily="34" charset="0"/>
                <a:cs typeface="Courier New" pitchFamily="49" charset="0"/>
              </a:rPr>
              <a:t>est-un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objet de classe </a:t>
            </a:r>
            <a:r>
              <a:rPr lang="fr-FR" sz="24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auquel on ajoute des attributs et/ou des méthodes</a:t>
            </a: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La classe dérivée hérite automatiquement des </a:t>
            </a:r>
            <a:r>
              <a:rPr lang="fr-FR" sz="2800" b="1" dirty="0" smtClean="0">
                <a:latin typeface="Calibri" pitchFamily="34" charset="0"/>
                <a:cs typeface="Courier New" pitchFamily="49" charset="0"/>
              </a:rPr>
              <a:t>attributs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et des </a:t>
            </a:r>
            <a:r>
              <a:rPr lang="fr-FR" sz="2800" b="1" dirty="0" smtClean="0">
                <a:latin typeface="Calibri" pitchFamily="34" charset="0"/>
                <a:cs typeface="Courier New" pitchFamily="49" charset="0"/>
              </a:rPr>
              <a:t>méthodes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de la classe de base</a:t>
            </a: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800" u="sng" dirty="0" smtClean="0">
                <a:latin typeface="Calibri" pitchFamily="34" charset="0"/>
                <a:cs typeface="Courier New" pitchFamily="49" charset="0"/>
              </a:rPr>
              <a:t>Accessibilité entre classes</a:t>
            </a: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Le type d'héritage (</a:t>
            </a: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, </a:t>
            </a:r>
            <a:r>
              <a:rPr lang="fr-FR" sz="24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ou </a:t>
            </a:r>
            <a:r>
              <a:rPr lang="fr-FR" sz="24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) se combine avec l'accessibilité dans la classe de base</a:t>
            </a: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class Cordes : public </a:t>
            </a:r>
            <a:r>
              <a:rPr lang="fr-FR" sz="24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24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hérite de manière </a:t>
            </a: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de </a:t>
            </a:r>
            <a:r>
              <a:rPr lang="fr-FR" sz="24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24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58148" y="142852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858148" y="1000108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8114252" y="756146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858116" y="0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7" name="Picture 3" descr="C:\Documents and Settings\flasque\Local Settings\Temporary Internet Files\Content.IE5\HFUU0ATN\MCj0433883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071810"/>
            <a:ext cx="1174751" cy="1174751"/>
          </a:xfrm>
          <a:prstGeom prst="rect">
            <a:avLst/>
          </a:prstGeom>
          <a:noFill/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Héritage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public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58148" y="142852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858148" y="1000108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8114252" y="756146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858116" y="0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214414" y="1500174"/>
          <a:ext cx="7715304" cy="278608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28826"/>
                <a:gridCol w="1928826"/>
                <a:gridCol w="1928826"/>
                <a:gridCol w="1928826"/>
              </a:tblGrid>
              <a:tr h="8572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ourier New" pitchFamily="49" charset="0"/>
                        </a:rPr>
                        <a:t>Si dans la classe de base le membre est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8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ourier New" pitchFamily="49" charset="0"/>
                        </a:rPr>
                        <a:t>Est-il accessible dans la classe dérivée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latin typeface="Calibri" pitchFamily="34" charset="0"/>
                          <a:cs typeface="Courier New" pitchFamily="49" charset="0"/>
                        </a:rPr>
                        <a:t>Dans la classe dérivée</a:t>
                      </a:r>
                      <a:r>
                        <a:rPr lang="fr-FR" sz="1800" b="0" baseline="0" dirty="0" smtClean="0">
                          <a:latin typeface="Calibri" pitchFamily="34" charset="0"/>
                          <a:cs typeface="Courier New" pitchFamily="49" charset="0"/>
                        </a:rPr>
                        <a:t> il est</a:t>
                      </a:r>
                      <a:endParaRPr lang="fr-FR" sz="1800" b="0" dirty="0" smtClean="0">
                        <a:latin typeface="Calibri" pitchFamily="34" charset="0"/>
                        <a:cs typeface="Courier New" pitchFamily="49" charset="0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fr-FR" sz="18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ourier New" pitchFamily="49" charset="0"/>
                        </a:rPr>
                        <a:t>Est-il accessible depuis d'autres classes ?</a:t>
                      </a:r>
                    </a:p>
                  </a:txBody>
                  <a:tcPr/>
                </a:tc>
              </a:tr>
              <a:tr h="52579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public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oui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public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oui</a:t>
                      </a:r>
                      <a:endParaRPr lang="fr-FR" b="1" dirty="0"/>
                    </a:p>
                  </a:txBody>
                  <a:tcPr anchor="ctr"/>
                </a:tc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protected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oui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protected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non</a:t>
                      </a:r>
                      <a:endParaRPr lang="fr-FR" b="1" dirty="0"/>
                    </a:p>
                  </a:txBody>
                  <a:tcPr anchor="ctr"/>
                </a:tc>
              </a:tr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private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non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private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/>
                        <a:t>non</a:t>
                      </a:r>
                      <a:endParaRPr lang="fr-FR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1214414" y="4643446"/>
            <a:ext cx="77153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itchFamily="34" charset="0"/>
              </a:rPr>
              <a:t>Héritage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fr-FR" sz="2800" dirty="0" smtClean="0">
                <a:latin typeface="Calibri" pitchFamily="34" charset="0"/>
              </a:rPr>
              <a:t> majoritairement utilisé</a:t>
            </a:r>
          </a:p>
          <a:p>
            <a:endParaRPr lang="fr-FR" sz="2800" dirty="0" smtClean="0">
              <a:latin typeface="Calibri" pitchFamily="34" charset="0"/>
            </a:endParaRPr>
          </a:p>
          <a:p>
            <a:r>
              <a:rPr lang="fr-FR" sz="2800" dirty="0" smtClean="0">
                <a:latin typeface="Calibri" pitchFamily="34" charset="0"/>
              </a:rPr>
              <a:t>Membres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2800" dirty="0" smtClean="0">
                <a:latin typeface="Calibri" pitchFamily="34" charset="0"/>
              </a:rPr>
              <a:t> accessibles depuis la classe de base et toutes celles qui en héritent.</a:t>
            </a:r>
            <a:endParaRPr lang="fr-FR" sz="2800" dirty="0">
              <a:latin typeface="Calibri" pitchFamily="34" charset="0"/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Accessibilité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24472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nom="default"):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(nom) {}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{return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Cordes : public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long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nbCordes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Cordes(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nom="Cordes"):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(nom)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 "Cordes"; // erreur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572396" y="1214422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572396" y="2071678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7828500" y="1827716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429520" y="1142984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5786446" y="4071942"/>
            <a:ext cx="335755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dirty="0" smtClean="0">
                <a:latin typeface="Calibri" pitchFamily="34" charset="0"/>
              </a:rPr>
              <a:t>est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dirty="0" smtClean="0">
                <a:latin typeface="Calibri" pitchFamily="34" charset="0"/>
              </a:rPr>
              <a:t> : non accessible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17" name="Connecteur droit avec flèche 16"/>
          <p:cNvCxnSpPr>
            <a:stCxn id="13" idx="1"/>
          </p:cNvCxnSpPr>
          <p:nvPr/>
        </p:nvCxnSpPr>
        <p:spPr>
          <a:xfrm rot="10800000" flipV="1">
            <a:off x="4071934" y="4395108"/>
            <a:ext cx="1714512" cy="13199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Accessibilité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nom="default"):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(nom) {}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{return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Cordes : public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: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long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nbCordes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Cordes(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nom="Cordes"):</a:t>
            </a:r>
            <a:r>
              <a:rPr lang="fr-FR" sz="1600" b="1" dirty="0" err="1" smtClean="0">
                <a:solidFill>
                  <a:srgbClr val="92D05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solidFill>
                  <a:srgbClr val="92D050"/>
                </a:solidFill>
                <a:latin typeface="Courier New" pitchFamily="49" charset="0"/>
                <a:cs typeface="Courier New" pitchFamily="49" charset="0"/>
              </a:rPr>
              <a:t>(nom)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fr-FR" sz="1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 "Cordes"; // OK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572396" y="1214422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572396" y="2071678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7828500" y="1827716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429520" y="1142984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5786446" y="4071942"/>
            <a:ext cx="335755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dirty="0" smtClean="0">
                <a:latin typeface="Calibri" pitchFamily="34" charset="0"/>
              </a:rPr>
              <a:t>est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dirty="0" smtClean="0">
                <a:latin typeface="Calibri" pitchFamily="34" charset="0"/>
              </a:rPr>
              <a:t>:  accessible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17" name="Connecteur droit avec flèche 16"/>
          <p:cNvCxnSpPr>
            <a:stCxn id="13" idx="1"/>
          </p:cNvCxnSpPr>
          <p:nvPr/>
        </p:nvCxnSpPr>
        <p:spPr>
          <a:xfrm rot="10800000" flipV="1">
            <a:off x="4214810" y="4395108"/>
            <a:ext cx="1571636" cy="14627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5429224" y="6211669"/>
            <a:ext cx="371477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Appel explicite au constructeur de la classe de base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rot="5400000" flipH="1" flipV="1">
            <a:off x="6750065" y="5965049"/>
            <a:ext cx="50086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13</a:t>
            </a:fld>
            <a:endParaRPr lang="fr-FR"/>
          </a:p>
        </p:txBody>
      </p:sp>
      <p:cxnSp>
        <p:nvCxnSpPr>
          <p:cNvPr id="22" name="Connecteur droit avec flèche 21"/>
          <p:cNvCxnSpPr>
            <a:stCxn id="13" idx="1"/>
          </p:cNvCxnSpPr>
          <p:nvPr/>
        </p:nvCxnSpPr>
        <p:spPr>
          <a:xfrm rot="10800000">
            <a:off x="4143372" y="2714620"/>
            <a:ext cx="1643074" cy="16804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Cordes c1("a cordes"),*c2,c3;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c1.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nbCordes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6; // non car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nbCordes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est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c2 = new Cordes("a cordes aussi");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c1.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c2-&gt;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c3.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858148" y="214290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858148" y="1071546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8114252" y="827584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43834" y="0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429124" y="5657671"/>
            <a:ext cx="4714876" cy="120032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a cordes</a:t>
            </a:r>
          </a:p>
          <a:p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a cordes aussi</a:t>
            </a:r>
          </a:p>
          <a:p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Cordes</a:t>
            </a:r>
          </a:p>
          <a:p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default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6000760" y="4071942"/>
            <a:ext cx="314324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dirty="0" smtClean="0">
                <a:latin typeface="Calibri" pitchFamily="34" charset="0"/>
              </a:rPr>
              <a:t>est membre public de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dirty="0" smtClean="0">
                <a:latin typeface="Calibri" pitchFamily="34" charset="0"/>
              </a:rPr>
              <a:t>, donc de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Cordes</a:t>
            </a:r>
          </a:p>
        </p:txBody>
      </p:sp>
      <p:cxnSp>
        <p:nvCxnSpPr>
          <p:cNvPr id="16" name="Connecteur droit 15"/>
          <p:cNvCxnSpPr/>
          <p:nvPr/>
        </p:nvCxnSpPr>
        <p:spPr>
          <a:xfrm>
            <a:off x="1643042" y="3071810"/>
            <a:ext cx="214314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Appel aux constructeurs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596646" indent="-514350">
              <a:spcBef>
                <a:spcPts val="0"/>
              </a:spcBef>
              <a:buClrTx/>
              <a:buFont typeface="+mj-lt"/>
              <a:buAutoNum type="arabicParenR"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Appel au constructeur de la classe de base (implicite ou explicite)</a:t>
            </a:r>
          </a:p>
          <a:p>
            <a:pPr marL="596646" indent="-514350">
              <a:spcBef>
                <a:spcPts val="0"/>
              </a:spcBef>
              <a:buClrTx/>
              <a:buFont typeface="+mj-lt"/>
              <a:buAutoNum type="arabicParenR"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 marL="596646" indent="-514350">
              <a:spcBef>
                <a:spcPts val="0"/>
              </a:spcBef>
              <a:buClrTx/>
              <a:buFont typeface="+mj-lt"/>
              <a:buAutoNum type="arabicParenR"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Puis de la classe dérivée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Illustration :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On ajoute dans les constructeurs :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cout &lt;&lt;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(" &lt;&lt; nom &lt;&lt; ")"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cout &lt;&lt;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Cordes::Cordes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(" &lt;&lt; nom &lt;&lt; ")"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858148" y="214290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858148" y="1071546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8114252" y="827584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43834" y="0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7572364" y="4774180"/>
            <a:ext cx="157163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pour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572364" y="5274246"/>
            <a:ext cx="157163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pour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Cordes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Illustration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1285860"/>
            <a:ext cx="7498080" cy="5410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Cordes 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c1("a cordes")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,*c2,</a:t>
            </a:r>
            <a:r>
              <a:rPr lang="fr-FR" sz="1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c3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c2 = new </a:t>
            </a:r>
            <a: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Cordes("a cordes aussi");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c1.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c2-&gt;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c3.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858148" y="214290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858148" y="1071546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8114252" y="827584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43834" y="0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429124" y="4395787"/>
            <a:ext cx="4714876" cy="246221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(a cordes)</a:t>
            </a:r>
          </a:p>
          <a:p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Cordes::Cordes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(a cordes)</a:t>
            </a:r>
          </a:p>
          <a:p>
            <a:r>
              <a:rPr lang="fr-FR" sz="1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(Cordes)</a:t>
            </a:r>
          </a:p>
          <a:p>
            <a:r>
              <a:rPr lang="fr-FR" sz="1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Cordes::Cordes</a:t>
            </a:r>
            <a:r>
              <a:rPr lang="fr-FR" sz="14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(Cordes)</a:t>
            </a:r>
          </a:p>
          <a:p>
            <a:r>
              <a:rPr lang="fr-FR" sz="14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4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(default)</a:t>
            </a:r>
          </a:p>
          <a:p>
            <a:r>
              <a:rPr lang="fr-FR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(a cordes aussi)</a:t>
            </a:r>
          </a:p>
          <a:p>
            <a:r>
              <a:rPr lang="fr-FR" sz="1400" b="1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Cordes::Cordes</a:t>
            </a:r>
            <a:r>
              <a:rPr lang="fr-FR" sz="14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(a cordes aussi)</a:t>
            </a:r>
          </a:p>
          <a:p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a cordes</a:t>
            </a:r>
          </a:p>
          <a:p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a cordes aussi</a:t>
            </a:r>
          </a:p>
          <a:p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Cordes</a:t>
            </a:r>
          </a:p>
          <a:p>
            <a:r>
              <a:rPr lang="fr-FR" sz="1400" b="1" dirty="0" smtClean="0">
                <a:latin typeface="Courier New" pitchFamily="49" charset="0"/>
                <a:cs typeface="Courier New" pitchFamily="49" charset="0"/>
              </a:rPr>
              <a:t>default</a:t>
            </a:r>
            <a:endParaRPr lang="fr-FR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Appel aux destructeurs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596646" indent="-514350">
              <a:spcBef>
                <a:spcPts val="0"/>
              </a:spcBef>
              <a:buClrTx/>
              <a:buFont typeface="+mj-lt"/>
              <a:buAutoNum type="arabicParenR"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Appel au destructeur de la classe dérivée (implicite)</a:t>
            </a:r>
          </a:p>
          <a:p>
            <a:pPr marL="596646" indent="-514350">
              <a:spcBef>
                <a:spcPts val="0"/>
              </a:spcBef>
              <a:buClrTx/>
              <a:buFont typeface="+mj-lt"/>
              <a:buAutoNum type="arabicParenR"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 marL="596646" indent="-514350">
              <a:spcBef>
                <a:spcPts val="0"/>
              </a:spcBef>
              <a:buClrTx/>
              <a:buFont typeface="+mj-lt"/>
              <a:buAutoNum type="arabicParenR"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Puis de la classe de base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Illustration :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On crée les destructeurs :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cout &lt;&lt;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::~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(" &lt;&lt; nom &lt;&lt; ")"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cout &lt;&lt; "Cordes::~Cordes(" &lt;&lt; nom &lt;&lt; ")"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858148" y="214290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858148" y="1071546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8114252" y="827584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43834" y="0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7572364" y="4774180"/>
            <a:ext cx="157163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pour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572364" y="5274246"/>
            <a:ext cx="157163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pour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Cordes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142944" y="6027003"/>
            <a:ext cx="8001056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2400" dirty="0" smtClean="0">
                <a:latin typeface="Calibri" pitchFamily="34" charset="0"/>
              </a:rPr>
              <a:t>Les destructeurs sont appelés après le </a:t>
            </a:r>
            <a:r>
              <a:rPr lang="fr-FR" sz="20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system("pause") </a:t>
            </a:r>
            <a:r>
              <a:rPr lang="fr-FR" sz="2400" dirty="0" smtClean="0">
                <a:latin typeface="Calibri" pitchFamily="34" charset="0"/>
              </a:rPr>
              <a:t>! Pas visibles…utiliser une console !</a:t>
            </a:r>
            <a:endParaRPr lang="fr-FR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Illustration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1285860"/>
            <a:ext cx="7498080" cy="5410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Cordes 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c1("a cordes")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,*c2,</a:t>
            </a:r>
            <a:r>
              <a:rPr lang="fr-FR" sz="16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c3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c2 = new </a:t>
            </a:r>
            <a:r>
              <a:rPr lang="fr-FR" sz="1600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Cordes("a cordes aussi");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c1.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c2-&gt;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c3.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 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858148" y="214290"/>
            <a:ext cx="1000132" cy="36933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tint val="42000"/>
                  <a:satMod val="255000"/>
                </a:schemeClr>
              </a:gs>
              <a:gs pos="97000">
                <a:schemeClr val="accent4">
                  <a:tint val="53000"/>
                  <a:satMod val="260000"/>
                </a:schemeClr>
              </a:gs>
              <a:gs pos="100000">
                <a:schemeClr val="accent4">
                  <a:tint val="56000"/>
                  <a:satMod val="27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Instru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858148" y="1071546"/>
            <a:ext cx="1000132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Cordes</a:t>
            </a:r>
            <a:endParaRPr lang="fr-FR" dirty="0"/>
          </a:p>
        </p:txBody>
      </p:sp>
      <p:cxnSp>
        <p:nvCxnSpPr>
          <p:cNvPr id="11" name="Connecteur droit avec flèche 10"/>
          <p:cNvCxnSpPr>
            <a:stCxn id="9" idx="0"/>
            <a:endCxn id="8" idx="2"/>
          </p:cNvCxnSpPr>
          <p:nvPr/>
        </p:nvCxnSpPr>
        <p:spPr>
          <a:xfrm rot="5400000" flipH="1" flipV="1">
            <a:off x="8114252" y="827584"/>
            <a:ext cx="487924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43834" y="0"/>
            <a:ext cx="1285884" cy="1500198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429124" y="4786322"/>
            <a:ext cx="4714876" cy="11695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::~</a:t>
            </a:r>
            <a:r>
              <a:rPr lang="fr-FR" sz="14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(default)</a:t>
            </a:r>
          </a:p>
          <a:p>
            <a:r>
              <a:rPr lang="fr-FR" sz="14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Cordes::~Cordes(Cordes)</a:t>
            </a:r>
          </a:p>
          <a:p>
            <a:r>
              <a:rPr lang="fr-FR" sz="1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::~</a:t>
            </a:r>
            <a:r>
              <a:rPr lang="fr-FR" sz="14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(Cordes)</a:t>
            </a:r>
          </a:p>
          <a:p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Cordes::~Cordes(a cordes)</a:t>
            </a:r>
          </a:p>
          <a:p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::~</a:t>
            </a:r>
            <a:r>
              <a:rPr lang="fr-FR" sz="14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4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(a cordes)</a:t>
            </a:r>
            <a:endParaRPr lang="fr-FR" sz="1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214910" y="6143644"/>
            <a:ext cx="392909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>
                <a:latin typeface="Calibri" pitchFamily="34" charset="0"/>
              </a:rPr>
              <a:t>Mais… il en manque !</a:t>
            </a:r>
            <a:endParaRPr lang="fr-FR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L'attribut </a:t>
            </a:r>
            <a:r>
              <a:rPr lang="fr-FR" dirty="0" err="1" smtClean="0"/>
              <a:t>_categorie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Afficher la </a:t>
            </a:r>
            <a:r>
              <a:rPr lang="fr-FR" sz="2800" dirty="0" err="1" smtClean="0">
                <a:latin typeface="Calibri" pitchFamily="34" charset="0"/>
              </a:rPr>
              <a:t>categorie</a:t>
            </a:r>
            <a:r>
              <a:rPr lang="fr-FR" sz="2800" dirty="0" smtClean="0">
                <a:latin typeface="Calibri" pitchFamily="34" charset="0"/>
              </a:rPr>
              <a:t> : 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Déclaré dans </a:t>
            </a:r>
            <a:r>
              <a:rPr lang="fr-FR" sz="28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2800" dirty="0" smtClean="0">
                <a:latin typeface="Calibri" pitchFamily="34" charset="0"/>
              </a:rPr>
              <a:t> (tout instrument a une catégorie)</a:t>
            </a: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Initialisé dans </a:t>
            </a:r>
            <a:r>
              <a:rPr lang="fr-FR" sz="2800" b="1" dirty="0" smtClean="0"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sz="2800" dirty="0" smtClean="0">
                <a:latin typeface="Calibri" pitchFamily="34" charset="0"/>
              </a:rPr>
              <a:t> (connu à ce moment là)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Pas affichable dans </a:t>
            </a:r>
            <a:r>
              <a:rPr lang="fr-FR" sz="28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2800" dirty="0" smtClean="0">
                <a:latin typeface="Calibri" pitchFamily="34" charset="0"/>
              </a:rPr>
              <a:t> : un objet de classe </a:t>
            </a:r>
            <a:r>
              <a:rPr lang="fr-FR" sz="28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2800" dirty="0" smtClean="0">
                <a:latin typeface="Calibri" pitchFamily="34" charset="0"/>
              </a:rPr>
              <a:t> a une catégorie mais elle n'est pas définie !</a:t>
            </a:r>
            <a:endParaRPr lang="fr-FR" sz="2800" dirty="0">
              <a:latin typeface="Calibri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571868" y="5643578"/>
            <a:ext cx="557213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Calibri" pitchFamily="34" charset="0"/>
              </a:rPr>
              <a:t>La méthode </a:t>
            </a:r>
            <a:r>
              <a:rPr lang="fr-FR" sz="2400" dirty="0" err="1" smtClean="0">
                <a:latin typeface="Calibri" pitchFamily="34" charset="0"/>
              </a:rPr>
              <a:t>what</a:t>
            </a:r>
            <a:r>
              <a:rPr lang="fr-FR" sz="2400" dirty="0" smtClean="0">
                <a:latin typeface="Calibri" pitchFamily="34" charset="0"/>
              </a:rPr>
              <a:t>() est étendue dans la classe </a:t>
            </a:r>
            <a:r>
              <a:rPr lang="fr-FR" sz="2400" b="1" dirty="0" smtClean="0">
                <a:latin typeface="Courier New" pitchFamily="49" charset="0"/>
                <a:cs typeface="Courier New" pitchFamily="49" charset="0"/>
              </a:rPr>
              <a:t>Cordes</a:t>
            </a:r>
            <a:endParaRPr lang="fr-FR" sz="24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Extension de la méthode </a:t>
            </a:r>
            <a:r>
              <a:rPr lang="fr-FR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On souhaite tout de même réutiliser la méthode </a:t>
            </a:r>
            <a:r>
              <a:rPr lang="fr-FR" sz="2800" dirty="0" err="1" smtClean="0">
                <a:latin typeface="Calibri" pitchFamily="34" charset="0"/>
              </a:rPr>
              <a:t>what</a:t>
            </a:r>
            <a:r>
              <a:rPr lang="fr-FR" sz="2800" dirty="0" smtClean="0">
                <a:latin typeface="Calibri" pitchFamily="34" charset="0"/>
              </a:rPr>
              <a:t>() de la classe de base !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…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{return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Cordes : public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…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return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+ " –" +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357818" y="4071942"/>
            <a:ext cx="378618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Même signature : ce n'est pas une </a:t>
            </a:r>
            <a:r>
              <a:rPr lang="fr-FR" b="1" dirty="0" smtClean="0">
                <a:latin typeface="Calibri" pitchFamily="34" charset="0"/>
              </a:rPr>
              <a:t>surcharge</a:t>
            </a:r>
            <a:r>
              <a:rPr lang="fr-FR" dirty="0" smtClean="0">
                <a:latin typeface="Calibri" pitchFamily="34" charset="0"/>
              </a:rPr>
              <a:t>, c'est une </a:t>
            </a:r>
            <a:r>
              <a:rPr lang="fr-FR" b="1" dirty="0" smtClean="0">
                <a:latin typeface="Calibri" pitchFamily="34" charset="0"/>
              </a:rPr>
              <a:t>redéfinition</a:t>
            </a:r>
            <a:endParaRPr lang="fr-FR" b="1" dirty="0">
              <a:latin typeface="Calibri" pitchFamily="34" charset="0"/>
            </a:endParaRPr>
          </a:p>
        </p:txBody>
      </p:sp>
      <p:cxnSp>
        <p:nvCxnSpPr>
          <p:cNvPr id="8" name="Connecteur droit avec flèche 7"/>
          <p:cNvCxnSpPr>
            <a:stCxn id="6" idx="1"/>
          </p:cNvCxnSpPr>
          <p:nvPr/>
        </p:nvCxnSpPr>
        <p:spPr>
          <a:xfrm rot="10800000">
            <a:off x="4143372" y="3857628"/>
            <a:ext cx="1214446" cy="537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6" idx="1"/>
          </p:cNvCxnSpPr>
          <p:nvPr/>
        </p:nvCxnSpPr>
        <p:spPr>
          <a:xfrm rot="10800000" flipV="1">
            <a:off x="4286248" y="4395108"/>
            <a:ext cx="1071570" cy="4626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2143108" y="6211669"/>
            <a:ext cx="421481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Il faut donc indiquer quelle méthode </a:t>
            </a:r>
            <a:r>
              <a:rPr lang="fr-FR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dirty="0" smtClean="0">
                <a:latin typeface="Calibri" pitchFamily="34" charset="0"/>
              </a:rPr>
              <a:t>appeler pour lever l'ambigüité</a:t>
            </a:r>
            <a:endParaRPr lang="fr-FR" b="1" dirty="0">
              <a:latin typeface="Calibri" pitchFamily="34" charset="0"/>
            </a:endParaRPr>
          </a:p>
        </p:txBody>
      </p:sp>
      <p:cxnSp>
        <p:nvCxnSpPr>
          <p:cNvPr id="13" name="Connecteur droit avec flèche 12"/>
          <p:cNvCxnSpPr>
            <a:stCxn id="11" idx="0"/>
          </p:cNvCxnSpPr>
          <p:nvPr/>
        </p:nvCxnSpPr>
        <p:spPr>
          <a:xfrm rot="16200000" flipV="1">
            <a:off x="3912898" y="5874053"/>
            <a:ext cx="639529" cy="35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Choix de la méthode à appeler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2673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Règle générale :</a:t>
            </a: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Méthode appelée depuis une classe dérivée :</a:t>
            </a: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Chercher la méthode de même signature dans cette classe, sinon chercher dans la classe mère (en remontant si plusieurs niveaux d'héritage)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Possibilité d'appeler une méthode spécifique en la faisant précéder du nom de la classe et de ::</a:t>
            </a:r>
          </a:p>
          <a:p>
            <a:pPr>
              <a:buNone/>
            </a:pPr>
            <a:endParaRPr lang="fr-FR" sz="2800" dirty="0" smtClean="0">
              <a:latin typeface="Calibri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main.cpp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cout &lt;&lt; c1.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cout &lt;&lt; c1.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215010" y="5500702"/>
            <a:ext cx="292899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dirty="0" smtClean="0">
                <a:latin typeface="Calibri" pitchFamily="34" charset="0"/>
              </a:rPr>
              <a:t>de la classe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Cordes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215010" y="6000768"/>
            <a:ext cx="292899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dirty="0" smtClean="0">
                <a:latin typeface="Calibri" pitchFamily="34" charset="0"/>
              </a:rPr>
              <a:t>de la classe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Constructeurs par recopie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 polymorphisme d'objets</a:t>
            </a:r>
            <a:r>
              <a:rPr lang="fr-FR" sz="4400" dirty="0" smtClean="0">
                <a:latin typeface="Calibri" pitchFamily="34" charset="0"/>
              </a:rPr>
              <a:t/>
            </a:r>
            <a:br>
              <a:rPr lang="fr-FR" sz="4400" dirty="0" smtClean="0">
                <a:latin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0166" y="1142984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Du grec </a:t>
            </a:r>
            <a:r>
              <a:rPr lang="el-GR" sz="2800" dirty="0" smtClean="0">
                <a:hlinkClick r:id="rId2" tooltip="πολυ- (page inexistante)"/>
              </a:rPr>
              <a:t>πολυ</a:t>
            </a:r>
            <a:r>
              <a:rPr lang="fr-FR" sz="2800" dirty="0" smtClean="0"/>
              <a:t> </a:t>
            </a:r>
            <a:r>
              <a:rPr lang="fr-FR" sz="2800" dirty="0" smtClean="0">
                <a:latin typeface="Calibri" pitchFamily="34" charset="0"/>
              </a:rPr>
              <a:t>: poly et </a:t>
            </a:r>
            <a:r>
              <a:rPr lang="fr-FR" sz="2800" dirty="0" err="1" smtClean="0">
                <a:latin typeface="Corbel" pitchFamily="34" charset="0"/>
                <a:hlinkClick r:id="rId3" tooltip="-μορφος (page inexistante)"/>
              </a:rPr>
              <a:t>μορφος</a:t>
            </a:r>
            <a:r>
              <a:rPr lang="fr-FR" sz="2800" dirty="0" smtClean="0"/>
              <a:t> </a:t>
            </a:r>
            <a:r>
              <a:rPr lang="fr-FR" sz="2800" dirty="0" smtClean="0">
                <a:latin typeface="Calibri" pitchFamily="34" charset="0"/>
              </a:rPr>
              <a:t>: morpho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main.cpp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Cordes c;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 = c; //autorisé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// affichera Cordes uniquement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</a:rPr>
              <a:t>Dans ce cas : transtypage </a:t>
            </a:r>
            <a:r>
              <a:rPr lang="fr-FR" sz="2800" b="1" dirty="0" smtClean="0">
                <a:latin typeface="Calibri" pitchFamily="34" charset="0"/>
              </a:rPr>
              <a:t>ascendant</a:t>
            </a:r>
            <a:r>
              <a:rPr lang="fr-FR" sz="2800" dirty="0" smtClean="0">
                <a:latin typeface="Calibri" pitchFamily="34" charset="0"/>
              </a:rPr>
              <a:t>, mais troncature de l'objet </a:t>
            </a:r>
            <a:r>
              <a:rPr lang="fr-FR" sz="2600" b="1" dirty="0" smtClean="0">
                <a:latin typeface="Courier New" pitchFamily="49" charset="0"/>
                <a:cs typeface="Courier New" pitchFamily="49" charset="0"/>
              </a:rPr>
              <a:t>c</a:t>
            </a:r>
            <a:r>
              <a:rPr lang="fr-FR" sz="2800" dirty="0" smtClean="0">
                <a:latin typeface="Calibri" pitchFamily="34" charset="0"/>
              </a:rPr>
              <a:t> : seule la partie de classe </a:t>
            </a:r>
            <a:r>
              <a:rPr lang="fr-FR" sz="2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2800" dirty="0" smtClean="0">
                <a:latin typeface="Calibri" pitchFamily="34" charset="0"/>
              </a:rPr>
              <a:t> est recopiée dans </a:t>
            </a:r>
            <a:r>
              <a:rPr lang="fr-FR" sz="2600" b="1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FR" sz="2800" dirty="0" smtClean="0">
                <a:latin typeface="Calibri" pitchFamily="34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</a:rPr>
              <a:t>Vocabulaire : ce transtypage est appelé </a:t>
            </a:r>
            <a:r>
              <a:rPr lang="fr-FR" sz="2800" b="1" dirty="0" err="1" smtClean="0">
                <a:latin typeface="Calibri" pitchFamily="34" charset="0"/>
              </a:rPr>
              <a:t>upcasting</a:t>
            </a:r>
            <a:endParaRPr lang="fr-FR" sz="2800" b="1" dirty="0" smtClean="0">
              <a:latin typeface="Calibri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429124" y="2643182"/>
            <a:ext cx="471487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fr-FR" dirty="0" smtClean="0">
                <a:latin typeface="Calibri" pitchFamily="34" charset="0"/>
              </a:rPr>
              <a:t> est de classes </a:t>
            </a:r>
            <a:r>
              <a:rPr lang="fr-FR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dirty="0" smtClean="0">
                <a:latin typeface="Calibri" pitchFamily="34" charset="0"/>
              </a:rPr>
              <a:t>, or un </a:t>
            </a:r>
            <a:r>
              <a:rPr lang="fr-FR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dirty="0" smtClean="0">
                <a:latin typeface="Calibri" pitchFamily="34" charset="0"/>
              </a:rPr>
              <a:t> est-un </a:t>
            </a:r>
            <a:r>
              <a:rPr lang="fr-FR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dirty="0" smtClean="0">
                <a:latin typeface="Calibri" pitchFamily="34" charset="0"/>
              </a:rPr>
              <a:t>. </a:t>
            </a:r>
            <a:r>
              <a:rPr lang="fr-FR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fr-FR" dirty="0" smtClean="0">
                <a:latin typeface="Calibri" pitchFamily="34" charset="0"/>
              </a:rPr>
              <a:t> est donc de classe </a:t>
            </a:r>
            <a:r>
              <a:rPr lang="fr-FR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dirty="0" smtClean="0">
                <a:latin typeface="Calibri" pitchFamily="34" charset="0"/>
              </a:rPr>
              <a:t> également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00332" y="5934670"/>
            <a:ext cx="614366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Vocabulaire très employé dans les docs techniques. Ca peut être utile pour frimer. ex : </a:t>
            </a:r>
            <a:r>
              <a:rPr lang="fr-FR" i="1" dirty="0" smtClean="0">
                <a:latin typeface="Calibri" pitchFamily="34" charset="0"/>
              </a:rPr>
              <a:t>" t'as fait combien d'</a:t>
            </a:r>
            <a:r>
              <a:rPr lang="fr-FR" i="1" dirty="0" err="1" smtClean="0">
                <a:latin typeface="Calibri" pitchFamily="34" charset="0"/>
              </a:rPr>
              <a:t>upcasting</a:t>
            </a:r>
            <a:r>
              <a:rPr lang="fr-FR" i="1" dirty="0" smtClean="0">
                <a:latin typeface="Calibri" pitchFamily="34" charset="0"/>
              </a:rPr>
              <a:t> aujourd'hui ?"</a:t>
            </a:r>
            <a:r>
              <a:rPr lang="fr-FR" dirty="0" smtClean="0">
                <a:latin typeface="Calibri" pitchFamily="34" charset="0"/>
              </a:rPr>
              <a:t> </a:t>
            </a:r>
            <a:r>
              <a:rPr lang="fr-FR" sz="1600" i="1" dirty="0" smtClean="0">
                <a:latin typeface="Calibri" pitchFamily="34" charset="0"/>
              </a:rPr>
              <a:t>(un L2 qu'est venu en cours)</a:t>
            </a:r>
            <a:endParaRPr lang="fr-FR" sz="16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 polymorphisme d'objets</a:t>
            </a:r>
            <a:r>
              <a:rPr lang="fr-FR" sz="4400" dirty="0" smtClean="0">
                <a:latin typeface="Calibri" pitchFamily="34" charset="0"/>
              </a:rPr>
              <a:t/>
            </a:r>
            <a:br>
              <a:rPr lang="fr-FR" sz="4400" dirty="0" smtClean="0">
                <a:latin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0166" y="1142984"/>
            <a:ext cx="7498080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main.cpp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*i;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 =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// naturel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i-&gt;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 = new Cordes(); // ca fonctionne aussi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i-&gt;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2800" dirty="0" smtClean="0">
                <a:latin typeface="Calibri" pitchFamily="34" charset="0"/>
              </a:rPr>
              <a:t>Troncature également, mais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24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7786678" y="2714620"/>
            <a:ext cx="1357322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default</a:t>
            </a:r>
          </a:p>
          <a:p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Cordes</a:t>
            </a:r>
            <a:endParaRPr lang="fr-FR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1472" y="4929198"/>
            <a:ext cx="814393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Calibri" pitchFamily="34" charset="0"/>
              </a:rPr>
              <a:t>Grâce aux pointeurs, on peut utiliser le </a:t>
            </a:r>
            <a:r>
              <a:rPr lang="fr-FR" sz="2400" b="1" dirty="0" smtClean="0">
                <a:latin typeface="Calibri" pitchFamily="34" charset="0"/>
              </a:rPr>
              <a:t>polymorphisme de méthode</a:t>
            </a:r>
            <a:r>
              <a:rPr lang="fr-FR" sz="2400" dirty="0" smtClean="0">
                <a:latin typeface="Calibri" pitchFamily="34" charset="0"/>
              </a:rPr>
              <a:t>, outil très puissant en conception et programmation.</a:t>
            </a:r>
            <a:endParaRPr lang="fr-FR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Déclaration et instanciation</a:t>
            </a:r>
            <a:r>
              <a:rPr lang="fr-FR" sz="4400" dirty="0" smtClean="0">
                <a:latin typeface="Calibri" pitchFamily="34" charset="0"/>
              </a:rPr>
              <a:t/>
            </a:r>
            <a:br>
              <a:rPr lang="fr-FR" sz="4400" dirty="0" smtClean="0">
                <a:latin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0166" y="1142984"/>
            <a:ext cx="7498080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142976" y="1071546"/>
            <a:ext cx="7498080" cy="534832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Sans</a:t>
            </a:r>
            <a:r>
              <a:rPr kumimoji="0" lang="fr-FR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 pointeurs :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baseline="0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17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Instru</a:t>
            </a:r>
            <a:r>
              <a:rPr kumimoji="0" lang="fr-FR" sz="17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i; l'objet est déclaré et instancié en même temps. Sa classe est </a:t>
            </a:r>
            <a:r>
              <a:rPr kumimoji="0" lang="fr-FR" sz="17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Instru</a:t>
            </a:r>
            <a:endParaRPr kumimoji="0" lang="fr-FR" sz="17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baseline="0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Avec pointeurs :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baseline="0" dirty="0" smtClean="0">
              <a:latin typeface="Courier New" pitchFamily="49" charset="0"/>
              <a:cs typeface="Courier New" pitchFamily="49" charset="0"/>
            </a:endParaRPr>
          </a:p>
          <a:p>
            <a:pPr marL="365760" indent="-283464">
              <a:buClr>
                <a:schemeClr val="accent1"/>
              </a:buClr>
              <a:buSzPct val="80000"/>
            </a:pP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*i; le contenu est déclaré mais pas instancié</a:t>
            </a:r>
          </a:p>
          <a:p>
            <a:pPr marL="365760" indent="-283464">
              <a:buClr>
                <a:schemeClr val="accent1"/>
              </a:buClr>
              <a:buSzPct val="80000"/>
            </a:pPr>
            <a:endParaRPr lang="fr-FR" sz="1700" b="1" dirty="0" smtClean="0">
              <a:latin typeface="Courier New" pitchFamily="49" charset="0"/>
              <a:cs typeface="Courier New" pitchFamily="49" charset="0"/>
            </a:endParaRPr>
          </a:p>
          <a:p>
            <a:pPr marL="365760" indent="-283464">
              <a:buClr>
                <a:schemeClr val="accent1"/>
              </a:buClr>
              <a:buSzPct val="80000"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i = new Cordes; // le contenu est instancié avec une classe dérivée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Sans polymorphisme : le contenu se comporte comme un objet de classe </a:t>
            </a:r>
            <a:r>
              <a:rPr lang="fr-FR" sz="2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(déclaration)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Avec polymorphisme : le contenu se comporte comme un objet de classe </a:t>
            </a:r>
            <a:r>
              <a:rPr lang="fr-FR" sz="2600" b="1" dirty="0" err="1" smtClean="0">
                <a:latin typeface="Courier New" pitchFamily="49" charset="0"/>
                <a:cs typeface="Courier New" pitchFamily="49" charset="0"/>
              </a:rPr>
              <a:t>Cordes</a:t>
            </a:r>
            <a:r>
              <a:rPr lang="fr-FR" sz="2800" dirty="0" smtClean="0">
                <a:latin typeface="Calibri" pitchFamily="34" charset="0"/>
                <a:cs typeface="Courier New" pitchFamily="49" charset="0"/>
              </a:rPr>
              <a:t> (instanciation)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72068" y="857232"/>
            <a:ext cx="357193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Pour ce </a:t>
            </a:r>
            <a:r>
              <a:rPr lang="fr-FR" dirty="0" err="1" smtClean="0">
                <a:latin typeface="Calibri" pitchFamily="34" charset="0"/>
              </a:rPr>
              <a:t>slide</a:t>
            </a:r>
            <a:r>
              <a:rPr lang="fr-FR" dirty="0" smtClean="0">
                <a:latin typeface="Calibri" pitchFamily="34" charset="0"/>
              </a:rPr>
              <a:t> là, il faut se réveiller !</a:t>
            </a:r>
            <a:endParaRPr lang="fr-FR" dirty="0">
              <a:latin typeface="Calibri" pitchFamily="34" charset="0"/>
            </a:endParaRPr>
          </a:p>
        </p:txBody>
      </p:sp>
      <p:pic>
        <p:nvPicPr>
          <p:cNvPr id="1026" name="Picture 2" descr="C:\Documents and Settings\flasque\Local Settings\Temporary Internet Files\Content.IE5\NG76H7AA\MCj0434413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85794"/>
            <a:ext cx="1036638" cy="699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Liaison précoce / tardive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0166" y="1142984"/>
            <a:ext cx="7498080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Choix du type à considérer pour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 déterminer quelle méthode appeler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Liaison précoce : 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à la compilation (</a:t>
            </a:r>
            <a:r>
              <a:rPr kumimoji="0" lang="fr-FR" sz="24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compile-time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À la compilation, seul la classe déclarée est prise en compte : pas de polymorphisme de méthode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Liaison tardive : 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à l'exécution (</a:t>
            </a:r>
            <a:r>
              <a:rPr kumimoji="0" lang="fr-FR" sz="240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runtime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A l'exécution, la classe d'instanciation est prise en compte : polymorphisme de méthode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14876" y="4000504"/>
            <a:ext cx="442912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Le type d'instanciation peut ne pas être connu (on utilise des </a:t>
            </a:r>
            <a:r>
              <a:rPr lang="fr-FR" b="1" dirty="0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fr-FR" dirty="0" smtClean="0">
                <a:latin typeface="Calibri" pitchFamily="34" charset="0"/>
              </a:rPr>
              <a:t>)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58082" y="3143248"/>
            <a:ext cx="64294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en angle 10"/>
          <p:cNvCxnSpPr>
            <a:endCxn id="8" idx="3"/>
          </p:cNvCxnSpPr>
          <p:nvPr/>
        </p:nvCxnSpPr>
        <p:spPr>
          <a:xfrm flipV="1">
            <a:off x="6929454" y="3357562"/>
            <a:ext cx="1071570" cy="642942"/>
          </a:xfrm>
          <a:prstGeom prst="bentConnector3">
            <a:avLst>
              <a:gd name="adj1" fmla="val 12133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fonctions virtuelles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0166" y="1142984"/>
            <a:ext cx="7498080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La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 méthode </a:t>
            </a:r>
            <a:r>
              <a:rPr kumimoji="0" lang="fr-FR" sz="24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what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() est à liaison précoce (par défaut)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Une méthode qualifiée de </a:t>
            </a:r>
            <a:r>
              <a:rPr kumimoji="0" lang="fr-FR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virtual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 est une méthode à liaison tardive</a:t>
            </a: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 signifie bien virtuel, mais cela ne veut pas dire que la fonction n'existe pas. Elle peut tout à fait être appelée.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 ne s'applique pas à une classe, mais à une méthode. Une classe peut avoir des méthodes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kumimoji="0" lang="fr-FR" sz="2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ourier New" pitchFamily="49" charset="0"/>
              </a:rPr>
              <a:t> et d'autres méthodes non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endParaRPr lang="fr-FR" sz="20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24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24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ourier New" pitchFamily="49" charset="0"/>
            </a:endParaRPr>
          </a:p>
        </p:txBody>
      </p:sp>
      <p:pic>
        <p:nvPicPr>
          <p:cNvPr id="3074" name="Picture 2" descr="C:\Documents and Settings\flasque\Local Settings\Temporary Internet Files\Content.IE5\V3VEKANW\MCj0433883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496"/>
            <a:ext cx="1214446" cy="1214446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785786" y="6143644"/>
            <a:ext cx="792961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Calibri" pitchFamily="34" charset="0"/>
              </a:rPr>
              <a:t>Méthode </a:t>
            </a:r>
            <a:r>
              <a:rPr lang="fr-FR" sz="2400" b="1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2800" b="1" dirty="0" smtClean="0">
                <a:latin typeface="Calibri" pitchFamily="34" charset="0"/>
              </a:rPr>
              <a:t> ↔ méthode à liaison tardive</a:t>
            </a:r>
            <a:endParaRPr lang="fr-FR" sz="2800" b="1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00166" y="3143248"/>
            <a:ext cx="7358114" cy="12144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</a:t>
            </a:r>
            <a:r>
              <a:rPr lang="fr-FR" sz="4400" dirty="0" smtClean="0">
                <a:latin typeface="Calibri" pitchFamily="34" charset="0"/>
              </a:rPr>
              <a:t/>
            </a:r>
            <a:br>
              <a:rPr lang="fr-FR" sz="4400" dirty="0" smtClean="0">
                <a:latin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0166" y="1142984"/>
            <a:ext cx="7498080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285852" y="1071546"/>
            <a:ext cx="7498080" cy="53483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lass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…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Cordes : public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…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()+" – "+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_categorie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14646" y="5500702"/>
            <a:ext cx="592935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Le caractère </a:t>
            </a:r>
            <a:r>
              <a:rPr lang="fr-FR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dirty="0" smtClean="0"/>
              <a:t> de la méthode est conservé par héritage : on peut ne pas le rappeler.</a:t>
            </a:r>
            <a:endParaRPr lang="fr-F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</a:t>
            </a:r>
            <a:r>
              <a:rPr lang="fr-FR" sz="4400" dirty="0" smtClean="0">
                <a:latin typeface="Calibri" pitchFamily="34" charset="0"/>
              </a:rPr>
              <a:t/>
            </a:r>
            <a:br>
              <a:rPr lang="fr-FR" sz="4400" dirty="0" smtClean="0">
                <a:latin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0166" y="1142984"/>
            <a:ext cx="7498080" cy="4800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2800" dirty="0" smtClean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29</a:t>
            </a:fld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285852" y="1071546"/>
            <a:ext cx="7498080" cy="43577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À l'utilisation :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*i;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 = new Cordes("a cordes");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i-&gt;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La méthode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appelée est celle de la classe dans laquelle l'objet a été instancié, c'est à dire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 Cordes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000" b="1" dirty="0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000" b="1" dirty="0" err="1" smtClean="0">
              <a:latin typeface="Courier New" pitchFamily="49" charset="0"/>
              <a:cs typeface="Courier New" pitchFamily="49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fr-FR" sz="2400" dirty="0" smtClean="0">
              <a:latin typeface="Calibri" pitchFamily="34" charset="0"/>
              <a:cs typeface="Courier New" pitchFamily="49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786546" y="3143248"/>
            <a:ext cx="2357454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a cordes - Cordes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500562" y="5345684"/>
            <a:ext cx="464343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Un constructeur ne peut pas être </a:t>
            </a:r>
            <a:r>
              <a:rPr lang="fr-FR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virtual</a:t>
            </a:r>
            <a:endParaRPr lang="fr-FR" sz="16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500562" y="6000768"/>
            <a:ext cx="464343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Un destructeur peut être </a:t>
            </a:r>
            <a:r>
              <a:rPr lang="fr-FR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virtual</a:t>
            </a:r>
            <a:endParaRPr lang="fr-FR" sz="1600" b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Surcharge de fonctions amies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Fonctions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friend</a:t>
            </a:r>
            <a:r>
              <a:rPr lang="fr-FR" sz="2800" dirty="0" smtClean="0">
                <a:latin typeface="Calibri" pitchFamily="34" charset="0"/>
              </a:rPr>
              <a:t> ne sont pas membres</a:t>
            </a: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Pas héritées, pas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endParaRPr lang="fr-FR" sz="2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En écrire une pour chaque classe ?</a:t>
            </a: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On utilise la fonction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what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2800" dirty="0" smtClean="0">
                <a:latin typeface="Calibri" pitchFamily="34" charset="0"/>
              </a:rPr>
              <a:t>qui est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endParaRPr lang="fr-FR" sz="2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friend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operator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&lt;&lt;(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ostream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&amp; os,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&amp; i)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os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i.what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os;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Il suffit de la placer dans la classe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2400" dirty="0" smtClean="0">
                <a:latin typeface="Calibri" pitchFamily="34" charset="0"/>
                <a:cs typeface="Courier New" pitchFamily="49" charset="0"/>
              </a:rPr>
              <a:t>, et le tour est joué 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30</a:t>
            </a:fld>
            <a:endParaRPr lang="fr-FR"/>
          </a:p>
        </p:txBody>
      </p:sp>
      <p:pic>
        <p:nvPicPr>
          <p:cNvPr id="1026" name="Picture 2" descr="C:\Documents and Settings\flasque\Local Settings\Temporary Internet Files\Content.IE5\7EA456YU\MCj0441515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71810"/>
            <a:ext cx="1357290" cy="1222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fonctions virtuelles pures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Retour sur le polymorphisme : la fonction jouer()</a:t>
            </a:r>
          </a:p>
          <a:p>
            <a:pPr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//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endParaRPr lang="fr-FR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…</a:t>
            </a:r>
          </a:p>
          <a:p>
            <a:pPr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jouer(){ ???; }</a:t>
            </a:r>
          </a:p>
          <a:p>
            <a:pPr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2800" dirty="0" smtClean="0">
              <a:latin typeface="Calibri" pitchFamily="34" charset="0"/>
            </a:endParaRPr>
          </a:p>
          <a:p>
            <a:pPr>
              <a:buNone/>
            </a:pPr>
            <a:endParaRPr lang="fr-FR" sz="2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800" dirty="0" smtClean="0">
                <a:latin typeface="Calibri" pitchFamily="34" charset="0"/>
              </a:rPr>
              <a:t>Redéfinie </a:t>
            </a:r>
            <a:r>
              <a:rPr lang="fr-FR" sz="2800" dirty="0" smtClean="0">
                <a:latin typeface="Calibri" pitchFamily="34" charset="0"/>
              </a:rPr>
              <a:t>et étendue dans les classes dérivées</a:t>
            </a:r>
            <a:endParaRPr lang="fr-FR" sz="2800" dirty="0">
              <a:latin typeface="Calibri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31</a:t>
            </a:fld>
            <a:endParaRPr lang="fr-FR"/>
          </a:p>
        </p:txBody>
      </p:sp>
      <p:grpSp>
        <p:nvGrpSpPr>
          <p:cNvPr id="35" name="Groupe 34"/>
          <p:cNvGrpSpPr/>
          <p:nvPr/>
        </p:nvGrpSpPr>
        <p:grpSpPr>
          <a:xfrm>
            <a:off x="7072330" y="2000240"/>
            <a:ext cx="1571636" cy="3012538"/>
            <a:chOff x="4500562" y="2071678"/>
            <a:chExt cx="1571636" cy="3012538"/>
          </a:xfrm>
        </p:grpSpPr>
        <p:sp>
          <p:nvSpPr>
            <p:cNvPr id="5" name="ZoneTexte 4"/>
            <p:cNvSpPr txBox="1"/>
            <p:nvPr/>
          </p:nvSpPr>
          <p:spPr>
            <a:xfrm>
              <a:off x="4500562" y="207167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Instru</a:t>
              </a:r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500562" y="2928934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Cordes</a:t>
              </a:r>
              <a:endParaRPr lang="fr-FR" dirty="0"/>
            </a:p>
          </p:txBody>
        </p:sp>
        <p:cxnSp>
          <p:nvCxnSpPr>
            <p:cNvPr id="12" name="Connecteur droit avec flèche 11"/>
            <p:cNvCxnSpPr>
              <a:stCxn id="7" idx="0"/>
              <a:endCxn id="5" idx="2"/>
            </p:cNvCxnSpPr>
            <p:nvPr/>
          </p:nvCxnSpPr>
          <p:spPr>
            <a:xfrm rot="5400000" flipH="1" flipV="1">
              <a:off x="4756666" y="268497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5072066" y="385762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Frappé</a:t>
              </a:r>
              <a:endParaRPr lang="fr-FR" dirty="0"/>
            </a:p>
          </p:txBody>
        </p:sp>
        <p:cxnSp>
          <p:nvCxnSpPr>
            <p:cNvPr id="21" name="Connecteur en angle 20"/>
            <p:cNvCxnSpPr>
              <a:stCxn id="18" idx="0"/>
              <a:endCxn id="7" idx="2"/>
            </p:cNvCxnSpPr>
            <p:nvPr/>
          </p:nvCxnSpPr>
          <p:spPr>
            <a:xfrm rot="16200000" flipV="1">
              <a:off x="5006699" y="3292195"/>
              <a:ext cx="559362" cy="57150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5072066" y="4714884"/>
              <a:ext cx="1000132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Piano</a:t>
              </a:r>
              <a:endParaRPr lang="fr-FR" dirty="0"/>
            </a:p>
          </p:txBody>
        </p:sp>
        <p:cxnSp>
          <p:nvCxnSpPr>
            <p:cNvPr id="32" name="Connecteur droit avec flèche 31"/>
            <p:cNvCxnSpPr>
              <a:stCxn id="27" idx="0"/>
              <a:endCxn id="18" idx="2"/>
            </p:cNvCxnSpPr>
            <p:nvPr/>
          </p:nvCxnSpPr>
          <p:spPr>
            <a:xfrm rot="5400000" flipH="1" flipV="1">
              <a:off x="5328170" y="447092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2852"/>
            <a:ext cx="7498080" cy="671514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class Cordes : public 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…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jouer()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{ 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	cout &lt;&lt; "une des" &lt;&lt; 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nbCordes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&lt;&lt; "cordes"; 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fr-FR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class Frappe : public Cordes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jouer()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	cout &lt;&lt; "frappe ";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Cordes::jouer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fr-FR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Class Piano : public Frappe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 jouer()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	cout &lt;&lt; "frappe une touche qui";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Frappe::jouer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	cout &lt;&lt; "du piano " &lt;&lt; </a:t>
            </a:r>
            <a:r>
              <a:rPr lang="fr-FR" sz="1800" b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fr-FR" sz="18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32</a:t>
            </a:fld>
            <a:endParaRPr lang="fr-FR"/>
          </a:p>
        </p:txBody>
      </p:sp>
      <p:grpSp>
        <p:nvGrpSpPr>
          <p:cNvPr id="6" name="Groupe 34"/>
          <p:cNvGrpSpPr/>
          <p:nvPr/>
        </p:nvGrpSpPr>
        <p:grpSpPr>
          <a:xfrm>
            <a:off x="7072330" y="2000240"/>
            <a:ext cx="1571636" cy="3012538"/>
            <a:chOff x="4500562" y="2071678"/>
            <a:chExt cx="1571636" cy="3012538"/>
          </a:xfrm>
        </p:grpSpPr>
        <p:sp>
          <p:nvSpPr>
            <p:cNvPr id="5" name="ZoneTexte 4"/>
            <p:cNvSpPr txBox="1"/>
            <p:nvPr/>
          </p:nvSpPr>
          <p:spPr>
            <a:xfrm>
              <a:off x="4500562" y="207167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Instru</a:t>
              </a:r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500562" y="2928934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Cordes</a:t>
              </a:r>
              <a:endParaRPr lang="fr-FR" dirty="0"/>
            </a:p>
          </p:txBody>
        </p:sp>
        <p:cxnSp>
          <p:nvCxnSpPr>
            <p:cNvPr id="12" name="Connecteur droit avec flèche 11"/>
            <p:cNvCxnSpPr>
              <a:stCxn id="7" idx="0"/>
              <a:endCxn id="5" idx="2"/>
            </p:cNvCxnSpPr>
            <p:nvPr/>
          </p:nvCxnSpPr>
          <p:spPr>
            <a:xfrm rot="5400000" flipH="1" flipV="1">
              <a:off x="4756666" y="268497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5072066" y="385762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Frappé</a:t>
              </a:r>
              <a:endParaRPr lang="fr-FR" dirty="0"/>
            </a:p>
          </p:txBody>
        </p:sp>
        <p:cxnSp>
          <p:nvCxnSpPr>
            <p:cNvPr id="21" name="Connecteur en angle 20"/>
            <p:cNvCxnSpPr>
              <a:stCxn id="18" idx="0"/>
              <a:endCxn id="7" idx="2"/>
            </p:cNvCxnSpPr>
            <p:nvPr/>
          </p:nvCxnSpPr>
          <p:spPr>
            <a:xfrm rot="16200000" flipV="1">
              <a:off x="5006699" y="3292195"/>
              <a:ext cx="559362" cy="57150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5072066" y="4714884"/>
              <a:ext cx="1000132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Piano</a:t>
              </a:r>
              <a:endParaRPr lang="fr-FR" dirty="0"/>
            </a:p>
          </p:txBody>
        </p:sp>
        <p:cxnSp>
          <p:nvCxnSpPr>
            <p:cNvPr id="32" name="Connecteur droit avec flèche 31"/>
            <p:cNvCxnSpPr>
              <a:stCxn id="27" idx="0"/>
              <a:endCxn id="18" idx="2"/>
            </p:cNvCxnSpPr>
            <p:nvPr/>
          </p:nvCxnSpPr>
          <p:spPr>
            <a:xfrm rot="5400000" flipH="1" flipV="1">
              <a:off x="5328170" y="447092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000892" y="1928802"/>
            <a:ext cx="1928826" cy="314327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500174"/>
            <a:ext cx="7498080" cy="478634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*i;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 = new Piano("Steinway");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i-&gt;jouer();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return 0;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33</a:t>
            </a:fld>
            <a:endParaRPr lang="fr-FR"/>
          </a:p>
        </p:txBody>
      </p:sp>
      <p:grpSp>
        <p:nvGrpSpPr>
          <p:cNvPr id="2" name="Groupe 34"/>
          <p:cNvGrpSpPr/>
          <p:nvPr/>
        </p:nvGrpSpPr>
        <p:grpSpPr>
          <a:xfrm>
            <a:off x="7072330" y="2000240"/>
            <a:ext cx="1571636" cy="3012538"/>
            <a:chOff x="4500562" y="2071678"/>
            <a:chExt cx="1571636" cy="3012538"/>
          </a:xfrm>
        </p:grpSpPr>
        <p:sp>
          <p:nvSpPr>
            <p:cNvPr id="5" name="ZoneTexte 4"/>
            <p:cNvSpPr txBox="1"/>
            <p:nvPr/>
          </p:nvSpPr>
          <p:spPr>
            <a:xfrm>
              <a:off x="4500562" y="207167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Instru</a:t>
              </a:r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500562" y="2928934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Cordes</a:t>
              </a:r>
              <a:endParaRPr lang="fr-FR" dirty="0"/>
            </a:p>
          </p:txBody>
        </p:sp>
        <p:cxnSp>
          <p:nvCxnSpPr>
            <p:cNvPr id="12" name="Connecteur droit avec flèche 11"/>
            <p:cNvCxnSpPr>
              <a:stCxn id="7" idx="0"/>
              <a:endCxn id="5" idx="2"/>
            </p:cNvCxnSpPr>
            <p:nvPr/>
          </p:nvCxnSpPr>
          <p:spPr>
            <a:xfrm rot="5400000" flipH="1" flipV="1">
              <a:off x="4756666" y="268497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5072066" y="3857628"/>
              <a:ext cx="1000132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Frappé</a:t>
              </a:r>
              <a:endParaRPr lang="fr-FR" dirty="0"/>
            </a:p>
          </p:txBody>
        </p:sp>
        <p:cxnSp>
          <p:nvCxnSpPr>
            <p:cNvPr id="21" name="Connecteur en angle 20"/>
            <p:cNvCxnSpPr>
              <a:stCxn id="18" idx="0"/>
              <a:endCxn id="7" idx="2"/>
            </p:cNvCxnSpPr>
            <p:nvPr/>
          </p:nvCxnSpPr>
          <p:spPr>
            <a:xfrm rot="16200000" flipV="1">
              <a:off x="5006699" y="3292195"/>
              <a:ext cx="559362" cy="57150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5072066" y="4714884"/>
              <a:ext cx="1000132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Piano</a:t>
              </a:r>
              <a:endParaRPr lang="fr-FR" dirty="0"/>
            </a:p>
          </p:txBody>
        </p:sp>
        <p:cxnSp>
          <p:nvCxnSpPr>
            <p:cNvPr id="32" name="Connecteur droit avec flèche 31"/>
            <p:cNvCxnSpPr>
              <a:stCxn id="27" idx="0"/>
              <a:endCxn id="18" idx="2"/>
            </p:cNvCxnSpPr>
            <p:nvPr/>
          </p:nvCxnSpPr>
          <p:spPr>
            <a:xfrm rot="5400000" flipH="1" flipV="1">
              <a:off x="5328170" y="4470922"/>
              <a:ext cx="48792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000892" y="1928802"/>
            <a:ext cx="1928826" cy="314327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</p:spPr>
        <p:txBody>
          <a:bodyPr/>
          <a:lstStyle/>
          <a:p>
            <a:r>
              <a:rPr lang="fr-FR" dirty="0" smtClean="0"/>
              <a:t>Aspect polymorphe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1928794" y="4071942"/>
            <a:ext cx="5072098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Class Piano : public Frappe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200" b="1" i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200" b="1" i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 jouer()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	cout &lt;&lt; "frappe une touche qui";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200" b="1" i="1" dirty="0" err="1" smtClean="0">
                <a:latin typeface="Courier New" pitchFamily="49" charset="0"/>
                <a:cs typeface="Courier New" pitchFamily="49" charset="0"/>
              </a:rPr>
              <a:t>Frappe::jouer</a:t>
            </a: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	cout &lt;&lt; "du piano " &lt;&lt; </a:t>
            </a:r>
            <a:r>
              <a:rPr lang="fr-FR" sz="1200" b="1" i="1" dirty="0" err="1" smtClean="0">
                <a:latin typeface="Courier New" pitchFamily="49" charset="0"/>
                <a:cs typeface="Courier New" pitchFamily="49" charset="0"/>
              </a:rPr>
              <a:t>_nom</a:t>
            </a: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fr-FR" sz="1200" i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285720" y="6429396"/>
            <a:ext cx="2143140" cy="33855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latin typeface="Calibri" pitchFamily="34" charset="0"/>
              </a:rPr>
              <a:t>Frappe une touche qui</a:t>
            </a:r>
            <a:endParaRPr lang="fr-FR" sz="1600" b="1" dirty="0">
              <a:latin typeface="Calibri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8860" y="3000372"/>
            <a:ext cx="5072098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class Frappe : public Cordes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200" b="1" i="1" dirty="0" err="1" smtClean="0">
                <a:latin typeface="Courier New" pitchFamily="49" charset="0"/>
                <a:cs typeface="Courier New" pitchFamily="49" charset="0"/>
              </a:rPr>
              <a:t>virtual</a:t>
            </a: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200" b="1" i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 jouer()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	cout &lt;&lt; "frappe ";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200" b="1" i="1" dirty="0" err="1" smtClean="0">
                <a:latin typeface="Courier New" pitchFamily="49" charset="0"/>
                <a:cs typeface="Courier New" pitchFamily="49" charset="0"/>
              </a:rPr>
              <a:t>Cordes::jouer</a:t>
            </a: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ourier New" pitchFamily="49" charset="0"/>
                <a:cs typeface="Courier New" pitchFamily="49" charset="0"/>
              </a:rPr>
              <a:t>};</a:t>
            </a:r>
            <a:endParaRPr lang="fr-FR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classes abstraites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34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polymorphisme en action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Ouverture sur Java et C#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Plus de pointeurs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Tous les objets sont des références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Polymorphisme quasi-systématique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332B-DBA3-42EC-A149-D954FACC8D25}" type="slidenum">
              <a:rPr lang="fr-FR" smtClean="0"/>
              <a:pPr/>
              <a:t>36</a:t>
            </a:fld>
            <a:endParaRPr lang="fr-FR"/>
          </a:p>
        </p:txBody>
      </p:sp>
      <p:pic>
        <p:nvPicPr>
          <p:cNvPr id="2050" name="Picture 2" descr="C:\Documents and Settings\flasque\Local Settings\Temporary Internet Files\Content.IE5\V3VEKANW\MCj0383546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837590" cy="831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981</TotalTime>
  <Words>1520</Words>
  <Application>Microsoft Office PowerPoint</Application>
  <PresentationFormat>Affichage à l'écran (4:3)</PresentationFormat>
  <Paragraphs>615</Paragraphs>
  <Slides>36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37" baseType="lpstr">
      <vt:lpstr>Solstice</vt:lpstr>
      <vt:lpstr>Héritage et Polymorphisme</vt:lpstr>
      <vt:lpstr>Relations entre objets (UML)</vt:lpstr>
      <vt:lpstr>Composition</vt:lpstr>
      <vt:lpstr>Association</vt:lpstr>
      <vt:lpstr>Héritage</vt:lpstr>
      <vt:lpstr>Héritage</vt:lpstr>
      <vt:lpstr>classe Instru</vt:lpstr>
      <vt:lpstr>Schéma des classes</vt:lpstr>
      <vt:lpstr>Traduction en classe C++</vt:lpstr>
      <vt:lpstr>Traduction en classe C++</vt:lpstr>
      <vt:lpstr>Héritage public</vt:lpstr>
      <vt:lpstr>Accessibilité</vt:lpstr>
      <vt:lpstr>Accessibilité</vt:lpstr>
      <vt:lpstr>Utilisation</vt:lpstr>
      <vt:lpstr>Appel aux constructeurs</vt:lpstr>
      <vt:lpstr>Illustration</vt:lpstr>
      <vt:lpstr>Appel aux destructeurs</vt:lpstr>
      <vt:lpstr>Illustration</vt:lpstr>
      <vt:lpstr>L'attribut _categorie</vt:lpstr>
      <vt:lpstr>Extension de la méthode what()</vt:lpstr>
      <vt:lpstr>Choix de la méthode à appeler</vt:lpstr>
      <vt:lpstr>Constructeurs par recopie</vt:lpstr>
      <vt:lpstr>Le polymorphisme d'objets </vt:lpstr>
      <vt:lpstr>Le polymorphisme d'objets </vt:lpstr>
      <vt:lpstr>Déclaration et instanciation </vt:lpstr>
      <vt:lpstr>Liaison précoce / tardive</vt:lpstr>
      <vt:lpstr>Les fonctions virtuelles</vt:lpstr>
      <vt:lpstr>exemple </vt:lpstr>
      <vt:lpstr>exemple </vt:lpstr>
      <vt:lpstr>Surcharge de fonctions amies</vt:lpstr>
      <vt:lpstr>Les fonctions virtuelles pures</vt:lpstr>
      <vt:lpstr>Diapositive 32</vt:lpstr>
      <vt:lpstr>Aspect polymorphe</vt:lpstr>
      <vt:lpstr>Les classes abstraites</vt:lpstr>
      <vt:lpstr>Le polymorphisme en action</vt:lpstr>
      <vt:lpstr>Ouverture sur Java et C#</vt:lpstr>
    </vt:vector>
  </TitlesOfParts>
  <Company>EFREI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Héritage et Polymorphisme</dc:title>
  <dc:creator>flasque</dc:creator>
  <cp:lastModifiedBy>flasque</cp:lastModifiedBy>
  <cp:revision>80</cp:revision>
  <dcterms:created xsi:type="dcterms:W3CDTF">2010-01-12T16:44:39Z</dcterms:created>
  <dcterms:modified xsi:type="dcterms:W3CDTF">2010-01-20T10:57:43Z</dcterms:modified>
</cp:coreProperties>
</file>