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71" r:id="rId15"/>
    <p:sldId id="272" r:id="rId16"/>
    <p:sldId id="269" r:id="rId17"/>
    <p:sldId id="270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4FB0D-7BED-44A9-9C63-7708B0B44C46}" type="datetimeFigureOut">
              <a:rPr lang="fr-FR" smtClean="0"/>
              <a:pPr/>
              <a:t>18/01/2010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7AA5B-4309-456C-AC43-3307A5966309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Instance</a:t>
            </a:r>
            <a:r>
              <a:rPr lang="fr-FR" baseline="0" dirty="0" smtClean="0"/>
              <a:t> = variable, classe = type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5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6</a:t>
            </a:fld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Plusieurs</a:t>
            </a:r>
            <a:r>
              <a:rPr lang="fr-FR" baseline="0" dirty="0" smtClean="0"/>
              <a:t> classes différentes peuvent partager les mêmes noms de méthode : la classe est un espace de nommage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7</a:t>
            </a:fld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8</a:t>
            </a:fld>
            <a:endParaRPr lang="fr-F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9</a:t>
            </a:fld>
            <a:endParaRPr lang="fr-F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10</a:t>
            </a:fld>
            <a:endParaRPr lang="fr-F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11</a:t>
            </a:fld>
            <a:endParaRPr lang="fr-F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12</a:t>
            </a:fld>
            <a:endParaRPr lang="fr-F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13</a:t>
            </a:fld>
            <a:endParaRPr lang="fr-F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14</a:t>
            </a:fld>
            <a:endParaRPr lang="fr-F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15</a:t>
            </a:fld>
            <a:endParaRPr lang="fr-F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16</a:t>
            </a:fld>
            <a:endParaRPr lang="fr-F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17</a:t>
            </a:fld>
            <a:endParaRPr lang="fr-F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18</a:t>
            </a:fld>
            <a:endParaRPr lang="fr-FR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19</a:t>
            </a:fld>
            <a:endParaRPr lang="fr-FR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20</a:t>
            </a:fld>
            <a:endParaRPr lang="fr-FR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21</a:t>
            </a:fld>
            <a:endParaRPr lang="fr-FR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22</a:t>
            </a:fld>
            <a:endParaRPr lang="fr-FR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23</a:t>
            </a:fld>
            <a:endParaRPr lang="fr-FR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24</a:t>
            </a:fld>
            <a:endParaRPr lang="fr-FR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25</a:t>
            </a:fld>
            <a:endParaRPr lang="fr-FR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26</a:t>
            </a:fld>
            <a:endParaRPr lang="fr-FR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27</a:t>
            </a:fld>
            <a:endParaRPr lang="fr-FR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28</a:t>
            </a:fld>
            <a:endParaRPr lang="fr-FR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29</a:t>
            </a:fld>
            <a:endParaRPr lang="fr-FR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30</a:t>
            </a:fld>
            <a:endParaRPr lang="fr-FR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31</a:t>
            </a:fld>
            <a:endParaRPr lang="fr-FR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32</a:t>
            </a:fld>
            <a:endParaRPr lang="fr-FR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33</a:t>
            </a:fld>
            <a:endParaRPr lang="fr-FR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34</a:t>
            </a:fld>
            <a:endParaRPr lang="fr-FR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35</a:t>
            </a:fld>
            <a:endParaRPr lang="fr-FR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36</a:t>
            </a:fld>
            <a:endParaRPr lang="fr-FR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37</a:t>
            </a:fld>
            <a:endParaRPr lang="fr-FR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38</a:t>
            </a:fld>
            <a:endParaRPr lang="fr-FR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Passage de référence</a:t>
            </a:r>
            <a:r>
              <a:rPr lang="fr-FR" baseline="0" dirty="0" smtClean="0"/>
              <a:t> = passage </a:t>
            </a:r>
            <a:r>
              <a:rPr lang="fr-FR" baseline="0" smtClean="0"/>
              <a:t>par adresse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7AA5B-4309-456C-AC43-3307A5966309}" type="slidenum">
              <a:rPr lang="fr-FR" smtClean="0"/>
              <a:pPr/>
              <a:t>39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FABCE1-3C9A-4BCF-8CCE-62BF36692783}" type="datetimeFigureOut">
              <a:rPr lang="fr-FR" smtClean="0"/>
              <a:pPr/>
              <a:t>18/01/2010</a:t>
            </a:fld>
            <a:endParaRPr lang="fr-FR" dirty="0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03FCB6-D8E0-40CD-B162-86F935F42A2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FABCE1-3C9A-4BCF-8CCE-62BF36692783}" type="datetimeFigureOut">
              <a:rPr lang="fr-FR" smtClean="0"/>
              <a:pPr/>
              <a:t>18/01/2010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03FCB6-D8E0-40CD-B162-86F935F42A2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FABCE1-3C9A-4BCF-8CCE-62BF36692783}" type="datetimeFigureOut">
              <a:rPr lang="fr-FR" smtClean="0"/>
              <a:pPr/>
              <a:t>18/01/2010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03FCB6-D8E0-40CD-B162-86F935F42A2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FABCE1-3C9A-4BCF-8CCE-62BF36692783}" type="datetimeFigureOut">
              <a:rPr lang="fr-FR" smtClean="0"/>
              <a:pPr/>
              <a:t>18/01/2010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03FCB6-D8E0-40CD-B162-86F935F42A2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FABCE1-3C9A-4BCF-8CCE-62BF36692783}" type="datetimeFigureOut">
              <a:rPr lang="fr-FR" smtClean="0"/>
              <a:pPr/>
              <a:t>18/01/2010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03FCB6-D8E0-40CD-B162-86F935F42A2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FABCE1-3C9A-4BCF-8CCE-62BF36692783}" type="datetimeFigureOut">
              <a:rPr lang="fr-FR" smtClean="0"/>
              <a:pPr/>
              <a:t>18/01/2010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03FCB6-D8E0-40CD-B162-86F935F42A2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FABCE1-3C9A-4BCF-8CCE-62BF36692783}" type="datetimeFigureOut">
              <a:rPr lang="fr-FR" smtClean="0"/>
              <a:pPr/>
              <a:t>18/01/2010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03FCB6-D8E0-40CD-B162-86F935F42A2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FABCE1-3C9A-4BCF-8CCE-62BF36692783}" type="datetimeFigureOut">
              <a:rPr lang="fr-FR" smtClean="0"/>
              <a:pPr/>
              <a:t>18/01/2010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03FCB6-D8E0-40CD-B162-86F935F42A2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FABCE1-3C9A-4BCF-8CCE-62BF36692783}" type="datetimeFigureOut">
              <a:rPr lang="fr-FR" smtClean="0"/>
              <a:pPr/>
              <a:t>18/01/2010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03FCB6-D8E0-40CD-B162-86F935F42A2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FABCE1-3C9A-4BCF-8CCE-62BF36692783}" type="datetimeFigureOut">
              <a:rPr lang="fr-FR" smtClean="0"/>
              <a:pPr/>
              <a:t>18/01/2010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03FCB6-D8E0-40CD-B162-86F935F42A2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FABCE1-3C9A-4BCF-8CCE-62BF36692783}" type="datetimeFigureOut">
              <a:rPr lang="fr-FR" smtClean="0"/>
              <a:pPr/>
              <a:t>18/01/2010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03FCB6-D8E0-40CD-B162-86F935F42A2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0FABCE1-3C9A-4BCF-8CCE-62BF36692783}" type="datetimeFigureOut">
              <a:rPr lang="fr-FR" smtClean="0"/>
              <a:pPr/>
              <a:t>18/01/2010</a:t>
            </a:fld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 dirty="0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D03FCB6-D8E0-40CD-B162-86F935F42A2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2976" y="214290"/>
            <a:ext cx="7772400" cy="1470025"/>
          </a:xfrm>
        </p:spPr>
        <p:txBody>
          <a:bodyPr/>
          <a:lstStyle/>
          <a:p>
            <a:r>
              <a:rPr lang="fr-FR" dirty="0" smtClean="0"/>
              <a:t>Les classes en C++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i="1" dirty="0" smtClean="0"/>
              <a:t>La notion de type revisitée en POO</a:t>
            </a:r>
            <a:endParaRPr lang="fr-FR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Classe</a:t>
            </a:r>
            <a:endParaRPr lang="fr-F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dirty="0" smtClean="0">
                <a:latin typeface="Calibri" pitchFamily="34" charset="0"/>
              </a:rPr>
              <a:t>Modèle structurel des objets :</a:t>
            </a:r>
          </a:p>
          <a:p>
            <a:pPr>
              <a:buNone/>
            </a:pPr>
            <a:r>
              <a:rPr lang="fr-FR" sz="2400" dirty="0" smtClean="0">
                <a:latin typeface="Calibri" pitchFamily="34" charset="0"/>
              </a:rPr>
              <a:t> Etat : attributs (champs de structure)</a:t>
            </a:r>
          </a:p>
          <a:p>
            <a:pPr>
              <a:buNone/>
            </a:pPr>
            <a:r>
              <a:rPr lang="fr-FR" sz="2400" dirty="0" smtClean="0">
                <a:latin typeface="Calibri" pitchFamily="34" charset="0"/>
              </a:rPr>
              <a:t>Comportements : méthodes (fonctions membres)</a:t>
            </a:r>
          </a:p>
          <a:p>
            <a:pPr>
              <a:buNone/>
            </a:pPr>
            <a:endParaRPr lang="fr-FR" sz="2400" i="1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2400" i="1" dirty="0" smtClean="0">
                <a:latin typeface="Calibri" pitchFamily="34" charset="0"/>
              </a:rPr>
              <a:t>attributs et méthodes  = </a:t>
            </a:r>
            <a:r>
              <a:rPr lang="fr-FR" sz="2400" b="1" i="1" dirty="0" smtClean="0">
                <a:latin typeface="Calibri" pitchFamily="34" charset="0"/>
              </a:rPr>
              <a:t>membres</a:t>
            </a:r>
            <a:r>
              <a:rPr lang="fr-FR" sz="2400" i="1" dirty="0" smtClean="0">
                <a:latin typeface="Calibri" pitchFamily="34" charset="0"/>
              </a:rPr>
              <a:t> de la classe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v"/>
            </a:pPr>
            <a:r>
              <a:rPr lang="fr-FR" sz="2400" dirty="0" smtClean="0">
                <a:latin typeface="Calibri" pitchFamily="34" charset="0"/>
              </a:rPr>
              <a:t>Accessibilité et droit d’accès aux membres (attributs et méthodes)</a:t>
            </a:r>
          </a:p>
          <a:p>
            <a:pPr>
              <a:buNone/>
            </a:pPr>
            <a:r>
              <a:rPr lang="fr-FR" sz="2400" b="1" dirty="0" smtClean="0">
                <a:latin typeface="Calibri" pitchFamily="34" charset="0"/>
              </a:rPr>
              <a:t>public</a:t>
            </a:r>
            <a:r>
              <a:rPr lang="fr-FR" sz="2400" dirty="0" smtClean="0">
                <a:latin typeface="Calibri" pitchFamily="34" charset="0"/>
              </a:rPr>
              <a:t> : accessibles de partout</a:t>
            </a:r>
          </a:p>
          <a:p>
            <a:pPr>
              <a:buNone/>
            </a:pPr>
            <a:r>
              <a:rPr lang="fr-FR" sz="2400" b="1" dirty="0" smtClean="0">
                <a:latin typeface="Calibri" pitchFamily="34" charset="0"/>
              </a:rPr>
              <a:t>private</a:t>
            </a:r>
            <a:r>
              <a:rPr lang="fr-FR" sz="2400" dirty="0" smtClean="0">
                <a:latin typeface="Calibri" pitchFamily="34" charset="0"/>
              </a:rPr>
              <a:t> : accessible par les membres de la classe</a:t>
            </a:r>
          </a:p>
          <a:p>
            <a:pPr>
              <a:buNone/>
            </a:pPr>
            <a:r>
              <a:rPr lang="fr-FR" sz="2400" b="1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protected</a:t>
            </a:r>
            <a:r>
              <a:rPr lang="fr-FR" sz="24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 : accessible par les classes dérivées seulement</a:t>
            </a:r>
            <a:endParaRPr lang="fr-FR" sz="24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Déclaration et définition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2400" b="1" dirty="0" smtClean="0">
                <a:latin typeface="Calibri" pitchFamily="34" charset="0"/>
              </a:rPr>
              <a:t>Déclaration</a:t>
            </a:r>
            <a:r>
              <a:rPr lang="fr-FR" sz="2400" dirty="0" smtClean="0">
                <a:latin typeface="Calibri" pitchFamily="34" charset="0"/>
              </a:rPr>
              <a:t> dans un fichier .h :</a:t>
            </a:r>
          </a:p>
          <a:p>
            <a:pPr lvl="1">
              <a:buNone/>
            </a:pPr>
            <a:r>
              <a:rPr lang="fr-FR" sz="2000" dirty="0" smtClean="0">
                <a:latin typeface="Calibri" pitchFamily="34" charset="0"/>
              </a:rPr>
              <a:t>Attributs et prototypes des méthodes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2400" b="1" dirty="0" smtClean="0">
                <a:latin typeface="Calibri" pitchFamily="34" charset="0"/>
              </a:rPr>
              <a:t>Définition</a:t>
            </a:r>
            <a:r>
              <a:rPr lang="fr-FR" sz="2400" dirty="0" smtClean="0">
                <a:latin typeface="Calibri" pitchFamily="34" charset="0"/>
              </a:rPr>
              <a:t> dans un fichier .cpp :</a:t>
            </a:r>
          </a:p>
          <a:p>
            <a:pPr lvl="1">
              <a:buNone/>
            </a:pPr>
            <a:r>
              <a:rPr lang="fr-FR" sz="2000" dirty="0" smtClean="0">
                <a:latin typeface="Calibri" pitchFamily="34" charset="0"/>
              </a:rPr>
              <a:t>Définition des méthodes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</a:rPr>
              <a:t>Une méthode de classe a accès à </a:t>
            </a:r>
            <a:r>
              <a:rPr lang="fr-FR" sz="2400" b="1" dirty="0" smtClean="0">
                <a:latin typeface="Calibri" pitchFamily="34" charset="0"/>
              </a:rPr>
              <a:t>tous</a:t>
            </a:r>
            <a:r>
              <a:rPr lang="fr-FR" sz="2400" dirty="0" smtClean="0">
                <a:latin typeface="Calibri" pitchFamily="34" charset="0"/>
              </a:rPr>
              <a:t> les membres de la classe quelque soit l’accessibilité (</a:t>
            </a:r>
            <a:r>
              <a:rPr lang="fr-FR" sz="2400" b="1" dirty="0" smtClean="0">
                <a:latin typeface="Calibri" pitchFamily="34" charset="0"/>
              </a:rPr>
              <a:t>public, private, </a:t>
            </a:r>
            <a:r>
              <a:rPr lang="fr-FR" sz="2400" b="1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protected</a:t>
            </a:r>
            <a:r>
              <a:rPr lang="fr-FR" sz="2400" dirty="0" smtClean="0">
                <a:latin typeface="Calibri" pitchFamily="34" charset="0"/>
              </a:rPr>
              <a:t>)</a:t>
            </a:r>
          </a:p>
          <a:p>
            <a:pPr>
              <a:buNone/>
            </a:pPr>
            <a:endParaRPr lang="fr-FR" sz="24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2400" dirty="0" smtClean="0">
                <a:latin typeface="Calibri" pitchFamily="34" charset="0"/>
              </a:rPr>
              <a:t>Accès à un membre avec la notation ‘.’ ou ‘-&gt;’</a:t>
            </a:r>
            <a:endParaRPr lang="fr-FR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fichier instrument.h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#include &lt;string&gt;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Instru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// attributs (accessibilité private si non précisé)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string 	_name;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public :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string 	getName();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void 		setName(string);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void 		print();		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  <a:endParaRPr lang="fr-FR" sz="16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643538" y="1857364"/>
            <a:ext cx="3500462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Syntaxe de déclaration de classe :</a:t>
            </a:r>
          </a:p>
          <a:p>
            <a:r>
              <a:rPr lang="fr-FR" b="1" dirty="0">
                <a:latin typeface="Calibri" pitchFamily="34" charset="0"/>
              </a:rPr>
              <a:t>c</a:t>
            </a:r>
            <a:r>
              <a:rPr lang="fr-FR" b="1" dirty="0" smtClean="0">
                <a:latin typeface="Calibri" pitchFamily="34" charset="0"/>
              </a:rPr>
              <a:t>lass NomDeLaClasse{    };</a:t>
            </a:r>
            <a:endParaRPr lang="fr-FR" b="1" dirty="0">
              <a:latin typeface="Calibri" pitchFamily="34" charset="0"/>
            </a:endParaRPr>
          </a:p>
        </p:txBody>
      </p:sp>
      <p:cxnSp>
        <p:nvCxnSpPr>
          <p:cNvPr id="6" name="Connecteur droit avec flèche 5"/>
          <p:cNvCxnSpPr>
            <a:stCxn id="4" idx="1"/>
          </p:cNvCxnSpPr>
          <p:nvPr/>
        </p:nvCxnSpPr>
        <p:spPr>
          <a:xfrm rot="10800000" flipV="1">
            <a:off x="2714612" y="2180530"/>
            <a:ext cx="2928926" cy="568114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5643538" y="3714752"/>
            <a:ext cx="3500462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>
                <a:latin typeface="Calibri" pitchFamily="34" charset="0"/>
              </a:rPr>
              <a:t>t</a:t>
            </a:r>
            <a:r>
              <a:rPr lang="fr-FR" dirty="0" smtClean="0">
                <a:latin typeface="Calibri" pitchFamily="34" charset="0"/>
              </a:rPr>
              <a:t>out ce qui suit est d’accessibilité </a:t>
            </a:r>
            <a:r>
              <a:rPr lang="fr-FR" b="1" dirty="0" smtClean="0">
                <a:latin typeface="Calibri" pitchFamily="34" charset="0"/>
              </a:rPr>
              <a:t>public</a:t>
            </a:r>
            <a:endParaRPr lang="fr-FR" b="1" dirty="0">
              <a:latin typeface="Calibri" pitchFamily="34" charset="0"/>
            </a:endParaRPr>
          </a:p>
        </p:txBody>
      </p:sp>
      <p:cxnSp>
        <p:nvCxnSpPr>
          <p:cNvPr id="9" name="Connecteur droit avec flèche 8"/>
          <p:cNvCxnSpPr>
            <a:stCxn id="7" idx="1"/>
          </p:cNvCxnSpPr>
          <p:nvPr/>
        </p:nvCxnSpPr>
        <p:spPr>
          <a:xfrm rot="10800000" flipV="1">
            <a:off x="2643174" y="4037918"/>
            <a:ext cx="3000364" cy="34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: main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fichier main.cpp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#include "instru.h "  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int main(int argc, char *argv[]) // idem qu’en C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Instru i; // création d’une instance de la classe 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i.setName("mon instrument"); 	// initialisation de l’attribut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		// par une méthode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i.print(); // affiche le nom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i._name = "autre nom"; // interdit car _name est private 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cxnSp>
        <p:nvCxnSpPr>
          <p:cNvPr id="5" name="Connecteur droit 4"/>
          <p:cNvCxnSpPr/>
          <p:nvPr/>
        </p:nvCxnSpPr>
        <p:spPr>
          <a:xfrm>
            <a:off x="1857356" y="4786322"/>
            <a:ext cx="235745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: main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fichier main.cpp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#include "instru.h "  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int main(int argc, char *argv[]) // idem qu’en C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Instru *i; // création d’un pointeur vers une instance de la classe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i = new Instru;	// allocation dynamique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i-&gt;setName("mon instrument"); 	// initialisation de l’attribut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		// par une méthode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i-&gt;print(); // affiche le nom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i-&gt;_name = "autre nom"; // interdit car _name est private 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delete i; 	// libération de l’espace mémoire alloué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cxnSp>
        <p:nvCxnSpPr>
          <p:cNvPr id="14" name="Connecteur droit 13"/>
          <p:cNvCxnSpPr/>
          <p:nvPr/>
        </p:nvCxnSpPr>
        <p:spPr>
          <a:xfrm>
            <a:off x="1714480" y="5029211"/>
            <a:ext cx="307183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Définition de la classe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fichier instru.cpp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#include "instru.h "  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#include  &lt;iostream&gt;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string Instru::getName() 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_name;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void Instru::setName(string name) 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_name = name;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void Instru::print() 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getName();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072066" y="1714488"/>
            <a:ext cx="3500462" cy="92333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On doit préciser que c’est la méthode </a:t>
            </a:r>
            <a:r>
              <a:rPr lang="fr-FR" b="1" dirty="0" smtClean="0">
                <a:latin typeface="Calibri" pitchFamily="34" charset="0"/>
              </a:rPr>
              <a:t>getName</a:t>
            </a:r>
            <a:r>
              <a:rPr lang="fr-FR" dirty="0" smtClean="0">
                <a:latin typeface="Calibri" pitchFamily="34" charset="0"/>
              </a:rPr>
              <a:t> de la classe </a:t>
            </a:r>
            <a:r>
              <a:rPr lang="fr-FR" b="1" dirty="0" smtClean="0">
                <a:latin typeface="Calibri" pitchFamily="34" charset="0"/>
              </a:rPr>
              <a:t>Instru</a:t>
            </a:r>
            <a:endParaRPr lang="fr-FR" b="1" dirty="0">
              <a:latin typeface="Calibri" pitchFamily="34" charset="0"/>
            </a:endParaRPr>
          </a:p>
        </p:txBody>
      </p:sp>
      <p:cxnSp>
        <p:nvCxnSpPr>
          <p:cNvPr id="8" name="Connecteur droit avec flèche 7"/>
          <p:cNvCxnSpPr>
            <a:stCxn id="6" idx="1"/>
          </p:cNvCxnSpPr>
          <p:nvPr/>
        </p:nvCxnSpPr>
        <p:spPr>
          <a:xfrm rot="10800000" flipV="1">
            <a:off x="2928926" y="2176152"/>
            <a:ext cx="2143140" cy="5384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6357950" y="3000372"/>
            <a:ext cx="278605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latin typeface="Calibri" pitchFamily="34" charset="0"/>
              </a:rPr>
              <a:t>::</a:t>
            </a:r>
            <a:r>
              <a:rPr lang="fr-FR" dirty="0" smtClean="0">
                <a:latin typeface="Calibri" pitchFamily="34" charset="0"/>
              </a:rPr>
              <a:t> est l’opérateur de </a:t>
            </a:r>
            <a:r>
              <a:rPr lang="fr-FR" b="1" dirty="0" smtClean="0">
                <a:latin typeface="Calibri" pitchFamily="34" charset="0"/>
              </a:rPr>
              <a:t>résolution de portée</a:t>
            </a:r>
            <a:endParaRPr lang="fr-FR" b="1" dirty="0">
              <a:latin typeface="Calibri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214942" y="4500570"/>
            <a:ext cx="3500462" cy="120032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Les méthodes accèdent aux membres de la classe et s’appliquent implicitement à la même </a:t>
            </a:r>
            <a:r>
              <a:rPr lang="fr-FR" b="1" dirty="0" smtClean="0">
                <a:latin typeface="Calibri" pitchFamily="34" charset="0"/>
              </a:rPr>
              <a:t>instance</a:t>
            </a:r>
            <a:endParaRPr lang="fr-FR" b="1" dirty="0">
              <a:latin typeface="Calibri" pitchFamily="34" charset="0"/>
            </a:endParaRPr>
          </a:p>
        </p:txBody>
      </p:sp>
      <p:cxnSp>
        <p:nvCxnSpPr>
          <p:cNvPr id="12" name="Connecteur droit avec flèche 11"/>
          <p:cNvCxnSpPr>
            <a:stCxn id="10" idx="1"/>
          </p:cNvCxnSpPr>
          <p:nvPr/>
        </p:nvCxnSpPr>
        <p:spPr>
          <a:xfrm rot="10800000">
            <a:off x="2928926" y="3143249"/>
            <a:ext cx="2286016" cy="19574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10" idx="1"/>
          </p:cNvCxnSpPr>
          <p:nvPr/>
        </p:nvCxnSpPr>
        <p:spPr>
          <a:xfrm rot="10800000">
            <a:off x="4143372" y="5072075"/>
            <a:ext cx="1071570" cy="286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Qualificateur </a:t>
            </a:r>
            <a:r>
              <a:rPr lang="fr-FR" dirty="0" err="1" smtClean="0"/>
              <a:t>const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800" dirty="0" err="1" smtClean="0">
                <a:latin typeface="Calibri" pitchFamily="34" charset="0"/>
              </a:rPr>
              <a:t>const</a:t>
            </a:r>
            <a:r>
              <a:rPr lang="fr-FR" sz="1800" dirty="0" smtClean="0">
                <a:latin typeface="Calibri" pitchFamily="34" charset="0"/>
              </a:rPr>
              <a:t> : protection de l’intégrité des données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void setName(string);  // c’est bien mais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void setName(string&amp;); // c’est mieux (passage de référence)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Mais passage de référence : partage de contenu</a:t>
            </a: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Dans ce cas le paramètre est un alias de l’argument…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void setName 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string&amp;); // un grand classique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Interdit la modification du paramètre (vérification par le compilateur).</a:t>
            </a:r>
            <a:endParaRPr lang="fr-FR" sz="18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Qualificateur </a:t>
            </a:r>
            <a:r>
              <a:rPr lang="fr-FR" dirty="0" err="1" smtClean="0"/>
              <a:t>const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800" dirty="0" err="1" smtClean="0">
                <a:latin typeface="Calibri" pitchFamily="34" charset="0"/>
              </a:rPr>
              <a:t>const</a:t>
            </a:r>
            <a:r>
              <a:rPr lang="fr-FR" sz="1800" dirty="0" smtClean="0">
                <a:latin typeface="Calibri" pitchFamily="34" charset="0"/>
              </a:rPr>
              <a:t> : protection de l’intégrité des données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Une méthode peut être déclarée </a:t>
            </a:r>
            <a:r>
              <a:rPr lang="fr-FR" sz="1800" dirty="0" err="1" smtClean="0">
                <a:latin typeface="Calibri" pitchFamily="34" charset="0"/>
              </a:rPr>
              <a:t>const</a:t>
            </a:r>
            <a:r>
              <a:rPr lang="fr-FR" sz="1800" dirty="0" smtClean="0">
                <a:latin typeface="Calibri" pitchFamily="34" charset="0"/>
              </a:rPr>
              <a:t> :</a:t>
            </a: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Elle s’engage à ne pas modifier l’instance qui l’appelle (l’invoque)</a:t>
            </a: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800" dirty="0" smtClean="0">
                <a:latin typeface="Calibri" pitchFamily="34" charset="0"/>
              </a:rPr>
              <a:t>et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800" dirty="0" smtClean="0">
                <a:latin typeface="Calibri" pitchFamily="34" charset="0"/>
              </a:rPr>
              <a:t>ne modifient pas l’instance :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À rappeler dans la déclaration et dans la définition de la méthode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Contrôlé par le compilateur </a:t>
            </a:r>
            <a:endParaRPr lang="fr-FR" sz="18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pointeur </a:t>
            </a:r>
            <a:r>
              <a:rPr lang="fr-FR" b="1" dirty="0" err="1" smtClean="0"/>
              <a:t>this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Lien entre la méthode (fonction) et l’objet (instance) qui l’appelle :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Paramètre caché nommé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this</a:t>
            </a:r>
            <a:endParaRPr lang="fr-FR" sz="20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1800" b="1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fr-FR" sz="1800" dirty="0" smtClean="0">
                <a:latin typeface="Calibri" pitchFamily="34" charset="0"/>
              </a:rPr>
              <a:t> est l’adresse de l’objet qui appelle la méthode.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non modifiable par la méthode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);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*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this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</p:txBody>
      </p:sp>
      <p:sp>
        <p:nvSpPr>
          <p:cNvPr id="4" name="Double flèche horizontale 3"/>
          <p:cNvSpPr/>
          <p:nvPr/>
        </p:nvSpPr>
        <p:spPr>
          <a:xfrm>
            <a:off x="7072330" y="4286256"/>
            <a:ext cx="928694" cy="21431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pointeur </a:t>
            </a:r>
            <a:r>
              <a:rPr lang="fr-FR" b="1" dirty="0" err="1" smtClean="0"/>
              <a:t>this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Utilisable dans la définition de la méthode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// implicite ou explicite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r>
              <a:rPr lang="fr-FR" sz="1800" dirty="0" smtClean="0">
                <a:latin typeface="Calibri" pitchFamily="34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pointeur </a:t>
            </a:r>
            <a:r>
              <a:rPr lang="fr-FR" b="1" dirty="0" err="1" smtClean="0"/>
              <a:t>this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Utilité : lever une ambigüité sur un nom de méthode</a:t>
            </a:r>
          </a:p>
          <a:p>
            <a:pPr>
              <a:spcBef>
                <a:spcPts val="0"/>
              </a:spcBef>
              <a:buNone/>
            </a:pPr>
            <a:endParaRPr lang="fr-FR" sz="16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string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fonction standard du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6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string </a:t>
            </a:r>
            <a:r>
              <a:rPr lang="fr-FR" sz="1600" b="1" dirty="0" err="1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solidFill>
                  <a:schemeClr val="accent1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();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// lève l’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ambiguité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pointeur </a:t>
            </a:r>
            <a:r>
              <a:rPr lang="fr-FR" b="1" dirty="0" err="1" smtClean="0"/>
              <a:t>this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Utilité : </a:t>
            </a: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Distinction attribut / variable locale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fichier Vector3.h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Vector3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double </a:t>
            </a:r>
            <a:r>
              <a:rPr lang="fr-FR" sz="16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coeffs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[3];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init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double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coeffs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[3]={0.0,0.0,0.0};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for 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i=0; i &lt;3; i++)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coeffs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[i] =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coeffs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[i];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r>
              <a:rPr lang="fr-FR" sz="1800" dirty="0" smtClean="0">
                <a:latin typeface="Calibri" pitchFamily="34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3428992" y="3357562"/>
            <a:ext cx="1285884" cy="85725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6500794" y="2500306"/>
            <a:ext cx="2643206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dirty="0" smtClean="0">
                <a:latin typeface="Calibri" pitchFamily="34" charset="0"/>
              </a:rPr>
              <a:t>Masquage du nom d’attribut par la variable locale</a:t>
            </a:r>
            <a:endParaRPr lang="fr-FR" sz="16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Digression : inlining (1)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class Vector3</a:t>
            </a:r>
          </a:p>
          <a:p>
            <a:pPr>
              <a:spcBef>
                <a:spcPts val="0"/>
              </a:spcBef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	double </a:t>
            </a: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coeffs</a:t>
            </a: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[3];</a:t>
            </a:r>
          </a:p>
          <a:p>
            <a:pPr>
              <a:spcBef>
                <a:spcPts val="0"/>
              </a:spcBef>
              <a:buNone/>
            </a:pPr>
            <a:endParaRPr lang="fr-FR" sz="15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spcBef>
                <a:spcPts val="0"/>
              </a:spcBef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init</a:t>
            </a: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spcBef>
                <a:spcPts val="0"/>
              </a:spcBef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pPr>
              <a:spcBef>
                <a:spcPts val="0"/>
              </a:spcBef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			double </a:t>
            </a: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coeffs</a:t>
            </a: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[3]={0.0,0.0,0.0};</a:t>
            </a:r>
          </a:p>
          <a:p>
            <a:pPr>
              <a:spcBef>
                <a:spcPts val="0"/>
              </a:spcBef>
              <a:buNone/>
            </a:pPr>
            <a:endParaRPr lang="fr-FR" sz="15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			for (</a:t>
            </a: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 i=0; i &lt;3; i++)</a:t>
            </a:r>
          </a:p>
          <a:p>
            <a:pPr>
              <a:spcBef>
                <a:spcPts val="0"/>
              </a:spcBef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			{</a:t>
            </a:r>
          </a:p>
          <a:p>
            <a:pPr>
              <a:spcBef>
                <a:spcPts val="0"/>
              </a:spcBef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				</a:t>
            </a: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coeffs</a:t>
            </a: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[i] = </a:t>
            </a: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coeffs</a:t>
            </a: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[i];</a:t>
            </a:r>
          </a:p>
          <a:p>
            <a:pPr>
              <a:spcBef>
                <a:spcPts val="0"/>
              </a:spcBef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			}</a:t>
            </a:r>
          </a:p>
          <a:p>
            <a:pPr>
              <a:spcBef>
                <a:spcPts val="0"/>
              </a:spcBef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pPr>
              <a:spcBef>
                <a:spcPts val="0"/>
              </a:spcBef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fr-FR" sz="1800" dirty="0" smtClean="0">
                <a:latin typeface="Calibri" pitchFamily="34" charset="0"/>
              </a:rPr>
              <a:t>Ou </a:t>
            </a: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inline</a:t>
            </a: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init</a:t>
            </a: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(); </a:t>
            </a:r>
            <a:r>
              <a:rPr lang="fr-FR" sz="1800" dirty="0" smtClean="0">
                <a:latin typeface="Calibri" pitchFamily="34" charset="0"/>
              </a:rPr>
              <a:t>dans le fichier Vector3.h</a:t>
            </a:r>
          </a:p>
          <a:p>
            <a:pPr>
              <a:spcBef>
                <a:spcPts val="0"/>
              </a:spcBef>
              <a:buNone/>
            </a:pPr>
            <a:r>
              <a:rPr lang="fr-FR" sz="1800" dirty="0" smtClean="0">
                <a:latin typeface="Calibri" pitchFamily="34" charset="0"/>
              </a:rPr>
              <a:t>Et la définition normale dans le fichier Vector3.cpp</a:t>
            </a: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358050" y="1428736"/>
            <a:ext cx="178595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Définition dans la déclaration de classe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57422" y="2500306"/>
            <a:ext cx="5143536" cy="2000264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/>
          <p:cNvCxnSpPr>
            <a:stCxn id="7" idx="1"/>
          </p:cNvCxnSpPr>
          <p:nvPr/>
        </p:nvCxnSpPr>
        <p:spPr>
          <a:xfrm rot="10800000" flipV="1">
            <a:off x="6000760" y="1890400"/>
            <a:ext cx="1357290" cy="8242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Digression : inlining (2)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800" dirty="0" smtClean="0">
                <a:latin typeface="Calibri" pitchFamily="34" charset="0"/>
              </a:rPr>
              <a:t>L’appel à une fonction </a:t>
            </a:r>
            <a:r>
              <a:rPr lang="fr-FR" sz="1800" dirty="0" err="1" smtClean="0">
                <a:latin typeface="Calibri" pitchFamily="34" charset="0"/>
              </a:rPr>
              <a:t>inline</a:t>
            </a:r>
            <a:r>
              <a:rPr lang="fr-FR" sz="1800" dirty="0" smtClean="0">
                <a:latin typeface="Calibri" pitchFamily="34" charset="0"/>
              </a:rPr>
              <a:t> est remplacé par son code (principe des macros #</a:t>
            </a:r>
            <a:r>
              <a:rPr lang="fr-FR" sz="1800" dirty="0" err="1" smtClean="0">
                <a:latin typeface="Calibri" pitchFamily="34" charset="0"/>
              </a:rPr>
              <a:t>define</a:t>
            </a:r>
            <a:r>
              <a:rPr lang="fr-FR" sz="1800" dirty="0" smtClean="0">
                <a:latin typeface="Calibri" pitchFamily="34" charset="0"/>
              </a:rPr>
              <a:t> du langage C)</a:t>
            </a: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800" dirty="0" smtClean="0">
                <a:latin typeface="Calibri" pitchFamily="34" charset="0"/>
              </a:rPr>
              <a:t>Vérification du typage des arguments</a:t>
            </a: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800" dirty="0" smtClean="0">
                <a:latin typeface="Calibri" pitchFamily="34" charset="0"/>
              </a:rPr>
              <a:t>Gain de performances à l’exécution</a:t>
            </a: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800" dirty="0" smtClean="0">
                <a:latin typeface="Calibri" pitchFamily="34" charset="0"/>
              </a:rPr>
              <a:t>Augmentation de la taille de l’exécutable</a:t>
            </a: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800" dirty="0" smtClean="0">
                <a:latin typeface="Calibri" pitchFamily="34" charset="0"/>
              </a:rPr>
              <a:t>A réserver aux fonctions courtes appelées souvent</a:t>
            </a: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constructeur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26734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Méthode spécifique à une classe : particularités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fr-FR" sz="2000" dirty="0" smtClean="0">
                <a:latin typeface="Calibri" pitchFamily="34" charset="0"/>
              </a:rPr>
              <a:t>Appelée automatiquement lors de l’instanciation d’un objet</a:t>
            </a:r>
          </a:p>
          <a:p>
            <a:pPr>
              <a:buFont typeface="Wingdings" pitchFamily="2" charset="2"/>
              <a:buChar char="v"/>
            </a:pPr>
            <a:endParaRPr lang="fr-FR" sz="20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fr-FR" sz="2000" dirty="0" smtClean="0">
                <a:latin typeface="Calibri" pitchFamily="34" charset="0"/>
              </a:rPr>
              <a:t>Porte le même nom que la classe</a:t>
            </a:r>
          </a:p>
          <a:p>
            <a:pPr>
              <a:buFont typeface="Wingdings" pitchFamily="2" charset="2"/>
              <a:buChar char="v"/>
            </a:pPr>
            <a:endParaRPr lang="fr-FR" sz="20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fr-FR" sz="2000" dirty="0" smtClean="0">
                <a:latin typeface="Calibri" pitchFamily="34" charset="0"/>
              </a:rPr>
              <a:t>Pas de type de retour (même pas </a:t>
            </a:r>
            <a:r>
              <a:rPr lang="fr-FR" sz="2000" dirty="0" err="1" smtClean="0">
                <a:latin typeface="Calibri" pitchFamily="34" charset="0"/>
              </a:rPr>
              <a:t>void</a:t>
            </a:r>
            <a:r>
              <a:rPr lang="fr-FR" sz="2000" dirty="0" smtClean="0">
                <a:latin typeface="Calibri" pitchFamily="34" charset="0"/>
              </a:rPr>
              <a:t>)</a:t>
            </a:r>
          </a:p>
          <a:p>
            <a:pPr>
              <a:buFont typeface="Wingdings" pitchFamily="2" charset="2"/>
              <a:buChar char="v"/>
            </a:pPr>
            <a:endParaRPr lang="fr-FR" sz="20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fr-FR" sz="2000" dirty="0" smtClean="0">
                <a:latin typeface="Calibri" pitchFamily="34" charset="0"/>
              </a:rPr>
              <a:t>Peut avoir des paramètres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Si pas de paramètres : constructeur par défaut</a:t>
            </a: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Si pas de constructeur spécifié : fourni par le compilateur (sans paramètres)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b="1" dirty="0" smtClean="0">
                <a:latin typeface="Calibri" pitchFamily="34" charset="0"/>
              </a:rPr>
              <a:t>Peut être surchargé </a:t>
            </a:r>
            <a:r>
              <a:rPr lang="fr-FR" sz="1800" dirty="0" smtClean="0">
                <a:latin typeface="Calibri" pitchFamily="34" charset="0"/>
              </a:rPr>
              <a:t>(différents jeux de paramètres)</a:t>
            </a:r>
          </a:p>
          <a:p>
            <a:pPr>
              <a:spcBef>
                <a:spcPts val="0"/>
              </a:spcBef>
              <a:buNone/>
            </a:pPr>
            <a:r>
              <a:rPr lang="fr-FR" sz="1800" dirty="0" smtClean="0">
                <a:latin typeface="Calibri" pitchFamily="34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constructeur : exemple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// fichier </a:t>
            </a: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Instru.h</a:t>
            </a:r>
            <a:endParaRPr lang="fr-FR" sz="15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15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5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		string </a:t>
            </a: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endParaRPr lang="fr-FR" sz="15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(); // prototype du constructeur par défaut</a:t>
            </a:r>
          </a:p>
          <a:p>
            <a:pPr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		</a:t>
            </a:r>
          </a:p>
          <a:p>
            <a:pPr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5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 string &amp;); // un paramètre </a:t>
            </a:r>
          </a:p>
          <a:p>
            <a:pPr>
              <a:buNone/>
            </a:pPr>
            <a:r>
              <a:rPr lang="fr-FR" sz="15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constructeur : exemple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319564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fichier Instru.cpp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"default";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&amp;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15174" y="2643182"/>
            <a:ext cx="1928826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Pas de type de retour</a:t>
            </a:r>
            <a:endParaRPr lang="fr-FR" dirty="0">
              <a:latin typeface="Calibri" pitchFamily="34" charset="0"/>
            </a:endParaRPr>
          </a:p>
        </p:txBody>
      </p:sp>
      <p:cxnSp>
        <p:nvCxnSpPr>
          <p:cNvPr id="6" name="Connecteur droit avec flèche 5"/>
          <p:cNvCxnSpPr>
            <a:stCxn id="4" idx="1"/>
          </p:cNvCxnSpPr>
          <p:nvPr/>
        </p:nvCxnSpPr>
        <p:spPr>
          <a:xfrm rot="10800000">
            <a:off x="3714744" y="2500306"/>
            <a:ext cx="3500430" cy="4660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>
            <a:stCxn id="4" idx="1"/>
          </p:cNvCxnSpPr>
          <p:nvPr/>
        </p:nvCxnSpPr>
        <p:spPr>
          <a:xfrm rot="10800000" flipV="1">
            <a:off x="5786446" y="2966348"/>
            <a:ext cx="1428728" cy="6055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Avec paramètre par défaut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fichier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Instru.h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&amp;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="default"); // un paramètre par défaut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800" dirty="0" smtClean="0">
                <a:latin typeface="Calibri" pitchFamily="34" charset="0"/>
              </a:rPr>
              <a:t>Dans ce cas, devient aussi constructeur par défaut car appelable sans paramètre !</a:t>
            </a:r>
          </a:p>
          <a:p>
            <a:pPr>
              <a:spcBef>
                <a:spcPts val="0"/>
              </a:spcBef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800" dirty="0" smtClean="0">
                <a:latin typeface="Calibri" pitchFamily="34" charset="0"/>
              </a:rPr>
              <a:t>Plus besoin </a:t>
            </a:r>
            <a:r>
              <a:rPr lang="fr-FR" sz="1800" dirty="0" smtClean="0">
                <a:latin typeface="Calibri" pitchFamily="34" charset="0"/>
              </a:rPr>
              <a:t>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800" dirty="0" smtClean="0">
                <a:latin typeface="Calibri" pitchFamily="34" charset="0"/>
              </a:rPr>
              <a:t>dans le fichier .</a:t>
            </a:r>
            <a:r>
              <a:rPr lang="fr-FR" sz="1800" dirty="0" err="1" smtClean="0">
                <a:latin typeface="Calibri" pitchFamily="34" charset="0"/>
              </a:rPr>
              <a:t>cpp</a:t>
            </a:r>
            <a:endParaRPr lang="fr-FR" sz="18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Appel du constructeur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Appel implicite à l'instanciation : objets statiques et dynamiques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main 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agrc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i("coucou"); // constructeur à un paramètre pour l'objet i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i.setName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("coucou"); // devenu inutile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i.print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 // affiche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"coucou"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*pi;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pi = 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// appel au constructeur sans paramètre -&gt; par défaut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pi-&gt;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  // affiche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"default"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delete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pi;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cxnSp>
        <p:nvCxnSpPr>
          <p:cNvPr id="5" name="Connecteur droit 4"/>
          <p:cNvCxnSpPr/>
          <p:nvPr/>
        </p:nvCxnSpPr>
        <p:spPr>
          <a:xfrm>
            <a:off x="1928794" y="3357562"/>
            <a:ext cx="242889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Appel du constructeur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Appel implicite à l'instanciation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main 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agrc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i("coucou"); 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i.print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 // affiche coucou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*pi;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pi = 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pi-&gt;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  // affiche default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delete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pi;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143736" y="2714620"/>
            <a:ext cx="200026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alibri" pitchFamily="34" charset="0"/>
              </a:rPr>
              <a:t>Il y a instanciation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143736" y="3857628"/>
            <a:ext cx="2000264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alibri" pitchFamily="34" charset="0"/>
              </a:rPr>
              <a:t>Il n'y a pas instanciation</a:t>
            </a:r>
            <a:endParaRPr lang="fr-FR" dirty="0">
              <a:latin typeface="Calibri" pitchFamily="34" charset="0"/>
            </a:endParaRPr>
          </a:p>
        </p:txBody>
      </p:sp>
      <p:cxnSp>
        <p:nvCxnSpPr>
          <p:cNvPr id="9" name="Connecteur droit avec flèche 8"/>
          <p:cNvCxnSpPr>
            <a:stCxn id="6" idx="1"/>
          </p:cNvCxnSpPr>
          <p:nvPr/>
        </p:nvCxnSpPr>
        <p:spPr>
          <a:xfrm rot="10800000" flipV="1">
            <a:off x="4286248" y="2899286"/>
            <a:ext cx="2857488" cy="296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>
            <a:stCxn id="6" idx="1"/>
          </p:cNvCxnSpPr>
          <p:nvPr/>
        </p:nvCxnSpPr>
        <p:spPr>
          <a:xfrm rot="10800000" flipV="1">
            <a:off x="3857620" y="2899286"/>
            <a:ext cx="3286116" cy="16727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7" idx="1"/>
          </p:cNvCxnSpPr>
          <p:nvPr/>
        </p:nvCxnSpPr>
        <p:spPr>
          <a:xfrm rot="10800000" flipV="1">
            <a:off x="3286116" y="4180794"/>
            <a:ext cx="3857620" cy="34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Appel du constructeur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Appel implicite à l'instanciation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main 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agrc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i[5];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i.print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 // affiche coucou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*pi;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pi = new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[10]; 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pi-&gt;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  // affiche default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delete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 pi;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143736" y="2714620"/>
            <a:ext cx="200026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alibri" pitchFamily="34" charset="0"/>
              </a:rPr>
              <a:t>Il y a instanciation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143736" y="3929066"/>
            <a:ext cx="2000264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alibri" pitchFamily="34" charset="0"/>
              </a:rPr>
              <a:t>Il n'y a pas instanciation</a:t>
            </a:r>
            <a:endParaRPr lang="fr-FR" dirty="0">
              <a:latin typeface="Calibri" pitchFamily="34" charset="0"/>
            </a:endParaRPr>
          </a:p>
        </p:txBody>
      </p:sp>
      <p:cxnSp>
        <p:nvCxnSpPr>
          <p:cNvPr id="9" name="Connecteur droit avec flèche 8"/>
          <p:cNvCxnSpPr>
            <a:stCxn id="6" idx="1"/>
          </p:cNvCxnSpPr>
          <p:nvPr/>
        </p:nvCxnSpPr>
        <p:spPr>
          <a:xfrm rot="10800000" flipV="1">
            <a:off x="3428992" y="2899286"/>
            <a:ext cx="3714744" cy="296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>
            <a:stCxn id="6" idx="1"/>
          </p:cNvCxnSpPr>
          <p:nvPr/>
        </p:nvCxnSpPr>
        <p:spPr>
          <a:xfrm rot="10800000" flipV="1">
            <a:off x="4429124" y="2899286"/>
            <a:ext cx="2714612" cy="16012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7" idx="1"/>
          </p:cNvCxnSpPr>
          <p:nvPr/>
        </p:nvCxnSpPr>
        <p:spPr>
          <a:xfrm rot="10800000">
            <a:off x="3286116" y="4214818"/>
            <a:ext cx="3857620" cy="3741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Constructeur par recopie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Crée une instance à partir d'une autre instance (ne pas confondre avec une affectation)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 =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anotherInstruObject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// ceci n'est pas une affectation !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Appel au constructeur par recopie dont le prototype est :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&amp;);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Pas de type de retour</a:t>
            </a: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Le paramètre est une référence vers l'instance à copier, qui est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1800" b="1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Appelé implicitement lors d'un passage de paramètre ou de retour de valeur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Constructeur par recopie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Par défaut : copie membre à membre des attributs (comme pour les </a:t>
            </a:r>
            <a:r>
              <a:rPr lang="fr-FR" sz="1800" dirty="0" err="1" smtClean="0">
                <a:latin typeface="Calibri" pitchFamily="34" charset="0"/>
              </a:rPr>
              <a:t>struct</a:t>
            </a:r>
            <a:r>
              <a:rPr lang="fr-FR" sz="1800" dirty="0" smtClean="0">
                <a:latin typeface="Calibri" pitchFamily="34" charset="0"/>
              </a:rPr>
              <a:t> en C)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Instru.h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	…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="default");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&amp;i)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i._name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// même chose que par défaut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Membres de type pointeur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// au lieu de 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char*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){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strdup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);}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&amp;);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char*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{return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Inline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&amp; i)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i._name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 // surtout pas ! copie de pointeurs = partage de contenu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strdup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i._name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); // ok : duplication des contenu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643042" y="5429264"/>
            <a:ext cx="92869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source</a:t>
            </a:r>
            <a:endParaRPr lang="fr-FR" dirty="0">
              <a:latin typeface="Calibri" pitchFamily="34" charset="0"/>
            </a:endParaRPr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2428860" y="5643578"/>
            <a:ext cx="164307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4071934" y="5429264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"une chaîne"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643042" y="6000768"/>
            <a:ext cx="92869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copie</a:t>
            </a:r>
            <a:endParaRPr lang="fr-FR" dirty="0">
              <a:latin typeface="Calibri" pitchFamily="34" charset="0"/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 flipV="1">
            <a:off x="2428860" y="5715016"/>
            <a:ext cx="1643074" cy="5000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2428860" y="6215082"/>
            <a:ext cx="164307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4071934" y="607220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"une chaîne"</a:t>
            </a:r>
            <a:endParaRPr lang="fr-FR" dirty="0"/>
          </a:p>
        </p:txBody>
      </p:sp>
      <p:sp>
        <p:nvSpPr>
          <p:cNvPr id="14" name="Multiplier 13"/>
          <p:cNvSpPr/>
          <p:nvPr/>
        </p:nvSpPr>
        <p:spPr>
          <a:xfrm>
            <a:off x="3105140" y="5757879"/>
            <a:ext cx="428628" cy="35719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Constructeur par recopie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En général :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Class X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	Y *</a:t>
            </a:r>
            <a:r>
              <a:rPr lang="fr-FR" sz="1700" b="1" dirty="0" err="1" smtClean="0">
                <a:latin typeface="Courier New" pitchFamily="49" charset="0"/>
                <a:cs typeface="Courier New" pitchFamily="49" charset="0"/>
              </a:rPr>
              <a:t>_attr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	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public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	X(…);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	X(</a:t>
            </a:r>
            <a:r>
              <a:rPr lang="fr-FR" sz="17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 X &amp;);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fr-FR" sz="17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X::X(const X&amp; source)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700" b="1" dirty="0" err="1" smtClean="0">
                <a:latin typeface="Courier New" pitchFamily="49" charset="0"/>
                <a:cs typeface="Courier New" pitchFamily="49" charset="0"/>
              </a:rPr>
              <a:t>_attr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 = new Y; // allocation du champ de classe Y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	*</a:t>
            </a:r>
            <a:r>
              <a:rPr lang="fr-FR" sz="1700" b="1" dirty="0" err="1" smtClean="0">
                <a:latin typeface="Courier New" pitchFamily="49" charset="0"/>
                <a:cs typeface="Courier New" pitchFamily="49" charset="0"/>
              </a:rPr>
              <a:t>_attr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 = *(source.</a:t>
            </a:r>
            <a:r>
              <a:rPr lang="fr-FR" sz="1700" b="1" dirty="0" err="1" smtClean="0">
                <a:latin typeface="Courier New" pitchFamily="49" charset="0"/>
                <a:cs typeface="Courier New" pitchFamily="49" charset="0"/>
              </a:rPr>
              <a:t>_attr</a:t>
            </a: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); // copie de contenu</a:t>
            </a:r>
          </a:p>
          <a:p>
            <a:pPr>
              <a:buNone/>
            </a:pPr>
            <a:r>
              <a:rPr lang="fr-FR" sz="17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Listes d'initialisation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Initialisation des attributs par une liste suite à la définition du constructeur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exemple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long _a,_b,_c;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exemple(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long,long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long,const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="");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exemple::exemple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(long p1, long p2, long p3,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 &amp;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):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_a(p1),_b(p2),_c(p3),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// code supplémentaire par exemple pour initialiser les pointeurs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Destructeurs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Méthode particulière qui est appelée lorsque l'objet arrive en fin de durée de vie (variable locale à la fin d'une fonction par exemple)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fr-FR" sz="2400" dirty="0" smtClean="0">
                <a:latin typeface="Calibri" pitchFamily="34" charset="0"/>
              </a:rPr>
              <a:t>Porte le nom de la classe précédé de ~</a:t>
            </a:r>
          </a:p>
          <a:p>
            <a:pPr>
              <a:buFont typeface="Wingdings" pitchFamily="2" charset="2"/>
              <a:buChar char="v"/>
            </a:pPr>
            <a:r>
              <a:rPr lang="fr-FR" sz="2400" dirty="0" smtClean="0">
                <a:latin typeface="Calibri" pitchFamily="34" charset="0"/>
              </a:rPr>
              <a:t>Pas de type de retour</a:t>
            </a:r>
          </a:p>
          <a:p>
            <a:pPr>
              <a:buFont typeface="Wingdings" pitchFamily="2" charset="2"/>
              <a:buChar char="v"/>
            </a:pPr>
            <a:r>
              <a:rPr lang="fr-FR" sz="2400" dirty="0" smtClean="0">
                <a:latin typeface="Calibri" pitchFamily="34" charset="0"/>
              </a:rPr>
              <a:t>Pas de paramètres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Exemple : prototype :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~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Définition :</a:t>
            </a: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::~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{} // car pas grand-chose à faire :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Destructeur par défaut existe, mais ne fait rien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endParaRPr lang="fr-FR" sz="16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Destructeurs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Appelé implicitement en fin de vie de variable, ou par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delete</a:t>
            </a:r>
            <a:r>
              <a:rPr lang="fr-FR" sz="1800" dirty="0" smtClean="0">
                <a:latin typeface="Calibri" pitchFamily="34" charset="0"/>
              </a:rPr>
              <a:t> et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delete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Utile pour libérer des ressources allouées dynamiquement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…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~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 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if 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!=NULL)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delete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endParaRPr lang="fr-FR" sz="16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Accessibilité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Les constructeurs ou destructeurs peuvent être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public</a:t>
            </a:r>
            <a:r>
              <a:rPr lang="fr-FR" sz="1800" dirty="0" smtClean="0">
                <a:latin typeface="Calibri" pitchFamily="34" charset="0"/>
              </a:rPr>
              <a:t>, </a:t>
            </a:r>
            <a:r>
              <a:rPr lang="fr-FR" sz="1600" b="1" dirty="0" err="1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1800" dirty="0" smtClean="0">
                <a:latin typeface="Calibri" pitchFamily="34" charset="0"/>
              </a:rPr>
              <a:t> ou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private</a:t>
            </a:r>
            <a:endParaRPr lang="fr-FR" sz="1600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fr-FR" sz="2400" dirty="0" smtClean="0">
                <a:latin typeface="Calibri" pitchFamily="34" charset="0"/>
              </a:rPr>
              <a:t>Interdiction de créer une instance directement (on utilisera des méthodes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2400" dirty="0" smtClean="0">
                <a:latin typeface="Calibri" pitchFamily="34" charset="0"/>
              </a:rPr>
              <a:t>)</a:t>
            </a:r>
          </a:p>
          <a:p>
            <a:pPr>
              <a:buFont typeface="Wingdings" pitchFamily="2" charset="2"/>
              <a:buChar char="v"/>
            </a:pPr>
            <a:endParaRPr lang="fr-FR" sz="24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fr-FR" sz="2400" dirty="0" smtClean="0">
                <a:latin typeface="Calibri" pitchFamily="34" charset="0"/>
              </a:rPr>
              <a:t>Interdiction de détruire une instance avec </a:t>
            </a:r>
            <a:r>
              <a:rPr lang="fr-FR" sz="2000" b="1" dirty="0" err="1" smtClean="0">
                <a:latin typeface="Courier New" pitchFamily="49" charset="0"/>
                <a:cs typeface="Courier New" pitchFamily="49" charset="0"/>
              </a:rPr>
              <a:t>delete</a:t>
            </a:r>
            <a:endParaRPr lang="fr-FR" sz="20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Dans des cas très particuliers !</a:t>
            </a:r>
            <a:endParaRPr lang="fr-FR" sz="1600" dirty="0" smtClean="0">
              <a:latin typeface="Calibri" pitchFamily="34" charset="0"/>
            </a:endParaRP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endParaRPr lang="fr-FR" sz="16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Membres statiques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959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000" dirty="0" smtClean="0">
                <a:latin typeface="Calibri" pitchFamily="34" charset="0"/>
              </a:rPr>
              <a:t>Chaque attribut est par défaut associé à une instance de la classe : il s'agit alors d'un </a:t>
            </a:r>
            <a:r>
              <a:rPr lang="fr-FR" sz="2000" b="1" dirty="0" smtClean="0">
                <a:latin typeface="Calibri" pitchFamily="34" charset="0"/>
              </a:rPr>
              <a:t>attribut d'instance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2000" dirty="0" smtClean="0">
                <a:latin typeface="Calibri" pitchFamily="34" charset="0"/>
              </a:rPr>
              <a:t>Certains attributs peuvent être associés à la classe directement :</a:t>
            </a:r>
          </a:p>
          <a:p>
            <a:pPr>
              <a:buNone/>
            </a:pPr>
            <a:r>
              <a:rPr lang="fr-FR" sz="2000" dirty="0" smtClean="0">
                <a:latin typeface="Calibri" pitchFamily="34" charset="0"/>
              </a:rPr>
              <a:t>Ce sont des </a:t>
            </a:r>
            <a:r>
              <a:rPr lang="fr-FR" sz="2000" b="1" dirty="0" smtClean="0">
                <a:latin typeface="Calibri" pitchFamily="34" charset="0"/>
              </a:rPr>
              <a:t>attributs de classe</a:t>
            </a:r>
            <a:r>
              <a:rPr lang="fr-FR" sz="2000" dirty="0" smtClean="0">
                <a:latin typeface="Calibri" pitchFamily="34" charset="0"/>
              </a:rPr>
              <a:t>, initialisés une seule </a:t>
            </a:r>
            <a:r>
              <a:rPr lang="fr-FR" sz="2000" dirty="0" smtClean="0">
                <a:latin typeface="Calibri" pitchFamily="34" charset="0"/>
              </a:rPr>
              <a:t>fois.</a:t>
            </a:r>
            <a:endParaRPr lang="fr-FR" sz="2000" b="1" dirty="0" smtClean="0">
              <a:latin typeface="Calibri" pitchFamily="34" charset="0"/>
            </a:endParaRPr>
          </a:p>
          <a:p>
            <a:pPr>
              <a:buNone/>
            </a:pPr>
            <a:endParaRPr lang="fr-FR" sz="20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2000" dirty="0" smtClean="0">
                <a:latin typeface="Calibri" pitchFamily="34" charset="0"/>
              </a:rPr>
              <a:t>Ces attributs sont partagés par toutes les instances de la classe, et accessibles par toutes ces instances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Ils ont une accessibilité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public</a:t>
            </a:r>
            <a:r>
              <a:rPr lang="fr-FR" sz="1800" dirty="0" smtClean="0">
                <a:latin typeface="Calibri" pitchFamily="34" charset="0"/>
              </a:rPr>
              <a:t>, </a:t>
            </a:r>
            <a:r>
              <a:rPr lang="fr-FR" sz="1600" b="1" dirty="0" err="1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1800" dirty="0" smtClean="0">
                <a:latin typeface="Calibri" pitchFamily="34" charset="0"/>
              </a:rPr>
              <a:t> ou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Ils sont qualifiés de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static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928794" y="5934671"/>
            <a:ext cx="7215206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Utilité : compter le nombre d'instances, contrôler les créations d'instance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Compter les instances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Instru.h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public :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_nbInstru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instru.cpp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_nbInstru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0; 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main.cpp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main(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i.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_nbInstru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572232" y="2357430"/>
            <a:ext cx="2571768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alibri" pitchFamily="34" charset="0"/>
              </a:rPr>
              <a:t>définition de l'attribut de classe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572232" y="3429000"/>
            <a:ext cx="2571768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alibri" pitchFamily="34" charset="0"/>
              </a:rPr>
              <a:t>initialisation de l'attribut de classe</a:t>
            </a:r>
            <a:endParaRPr lang="fr-FR" dirty="0">
              <a:latin typeface="Calibri" pitchFamily="34" charset="0"/>
            </a:endParaRPr>
          </a:p>
        </p:txBody>
      </p:sp>
      <p:cxnSp>
        <p:nvCxnSpPr>
          <p:cNvPr id="7" name="Connecteur droit avec flèche 6"/>
          <p:cNvCxnSpPr>
            <a:stCxn id="4" idx="1"/>
          </p:cNvCxnSpPr>
          <p:nvPr/>
        </p:nvCxnSpPr>
        <p:spPr>
          <a:xfrm rot="10800000" flipV="1">
            <a:off x="4500562" y="2680596"/>
            <a:ext cx="2071670" cy="1054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rot="10800000" flipV="1">
            <a:off x="4714876" y="3752166"/>
            <a:ext cx="1857388" cy="34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6286480" y="5214950"/>
            <a:ext cx="285752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Calibri" pitchFamily="34" charset="0"/>
              </a:rPr>
              <a:t>Accès à l'attribut de classe par une instance</a:t>
            </a:r>
            <a:endParaRPr lang="fr-FR" dirty="0">
              <a:latin typeface="Calibri" pitchFamily="34" charset="0"/>
            </a:endParaRPr>
          </a:p>
        </p:txBody>
      </p:sp>
      <p:cxnSp>
        <p:nvCxnSpPr>
          <p:cNvPr id="12" name="Connecteur droit avec flèche 11"/>
          <p:cNvCxnSpPr/>
          <p:nvPr/>
        </p:nvCxnSpPr>
        <p:spPr>
          <a:xfrm rot="10800000">
            <a:off x="5357818" y="5500702"/>
            <a:ext cx="928694" cy="374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Compter les instances 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Toute création d'instance augmente le compteur : dans le constructeur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string&amp;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_nbInstru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++;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Toute destruction d'instance diminue le compteur : dans le destructeur</a:t>
            </a: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::~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_nbInstru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--;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429356" y="2928934"/>
            <a:ext cx="271464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Accès à l'attribut de classe par le nom de la classe</a:t>
            </a:r>
            <a:endParaRPr lang="fr-FR" dirty="0">
              <a:latin typeface="Calibri" pitchFamily="34" charset="0"/>
            </a:endParaRPr>
          </a:p>
        </p:txBody>
      </p:sp>
      <p:cxnSp>
        <p:nvCxnSpPr>
          <p:cNvPr id="6" name="Connecteur droit avec flèche 5"/>
          <p:cNvCxnSpPr>
            <a:stCxn id="4" idx="1"/>
          </p:cNvCxnSpPr>
          <p:nvPr/>
        </p:nvCxnSpPr>
        <p:spPr>
          <a:xfrm rot="10800000" flipV="1">
            <a:off x="4357686" y="3252100"/>
            <a:ext cx="2071670" cy="34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>
            <a:stCxn id="4" idx="1"/>
          </p:cNvCxnSpPr>
          <p:nvPr/>
        </p:nvCxnSpPr>
        <p:spPr>
          <a:xfrm rot="10800000" flipV="1">
            <a:off x="4286248" y="3252100"/>
            <a:ext cx="2143108" cy="18199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Membres statiques : méthodes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2000" dirty="0" smtClean="0">
                <a:latin typeface="Calibri" pitchFamily="34" charset="0"/>
              </a:rPr>
              <a:t>Chaque méthode est par défaut associé à une instance de la classe : il s'agit alors d'une </a:t>
            </a:r>
            <a:r>
              <a:rPr lang="fr-FR" sz="2000" b="1" dirty="0" smtClean="0">
                <a:latin typeface="Calibri" pitchFamily="34" charset="0"/>
              </a:rPr>
              <a:t>méthode d'instance</a:t>
            </a:r>
          </a:p>
          <a:p>
            <a:pPr>
              <a:buNone/>
            </a:pPr>
            <a:endParaRPr lang="fr-FR" sz="20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2000" dirty="0" smtClean="0">
                <a:latin typeface="Calibri" pitchFamily="34" charset="0"/>
              </a:rPr>
              <a:t>Certaines méthodes peuvent être associés à la classe directement :</a:t>
            </a:r>
          </a:p>
          <a:p>
            <a:pPr>
              <a:buNone/>
            </a:pPr>
            <a:r>
              <a:rPr lang="fr-FR" sz="2000" dirty="0" smtClean="0">
                <a:latin typeface="Calibri" pitchFamily="34" charset="0"/>
              </a:rPr>
              <a:t>Ce sont des </a:t>
            </a:r>
            <a:r>
              <a:rPr lang="fr-FR" sz="2000" b="1" dirty="0" smtClean="0">
                <a:latin typeface="Calibri" pitchFamily="34" charset="0"/>
              </a:rPr>
              <a:t>méthodes de classe</a:t>
            </a:r>
            <a:r>
              <a:rPr lang="fr-FR" sz="2000" dirty="0" smtClean="0">
                <a:latin typeface="Calibri" pitchFamily="34" charset="0"/>
              </a:rPr>
              <a:t>,</a:t>
            </a:r>
            <a:endParaRPr lang="fr-FR" sz="2000" b="1" dirty="0" smtClean="0">
              <a:latin typeface="Calibri" pitchFamily="34" charset="0"/>
            </a:endParaRPr>
          </a:p>
          <a:p>
            <a:pPr>
              <a:buNone/>
            </a:pPr>
            <a:endParaRPr lang="fr-FR" sz="20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2000" dirty="0" smtClean="0">
                <a:latin typeface="Calibri" pitchFamily="34" charset="0"/>
              </a:rPr>
              <a:t>Ces méthodes ne peuvent accéder qu'aux attributs de classe</a:t>
            </a:r>
          </a:p>
          <a:p>
            <a:pPr>
              <a:buNone/>
            </a:pPr>
            <a:r>
              <a:rPr lang="fr-FR" sz="2000" dirty="0" smtClean="0">
                <a:latin typeface="Calibri" pitchFamily="34" charset="0"/>
              </a:rPr>
              <a:t>Elles sont appelables même si aucune instance de la classe n'existe, à travers le nom de la classe</a:t>
            </a: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 </a:t>
            </a: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Elles</a:t>
            </a:r>
            <a:r>
              <a:rPr lang="fr-FR" sz="1800" dirty="0" smtClean="0">
                <a:latin typeface="Calibri" pitchFamily="34" charset="0"/>
              </a:rPr>
              <a:t> </a:t>
            </a:r>
            <a:r>
              <a:rPr lang="fr-FR" sz="1800" dirty="0" smtClean="0">
                <a:latin typeface="Calibri" pitchFamily="34" charset="0"/>
              </a:rPr>
              <a:t>ont une accessibilité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public</a:t>
            </a:r>
            <a:r>
              <a:rPr lang="fr-FR" sz="1800" dirty="0" smtClean="0">
                <a:latin typeface="Calibri" pitchFamily="34" charset="0"/>
              </a:rPr>
              <a:t>,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fr-FR" sz="1800" dirty="0" smtClean="0">
                <a:latin typeface="Calibri" pitchFamily="34" charset="0"/>
              </a:rPr>
              <a:t> ou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18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Elles sont qualifiées de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static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Membres statiques : méthodes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sz="1800" dirty="0" smtClean="0">
                <a:latin typeface="Calibri" pitchFamily="34" charset="0"/>
              </a:rPr>
              <a:t>Exemple : compter des instances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string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_name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_nbInstru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 // maintenant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getNbInstru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{return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_nbInstru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//main.cpp </a:t>
            </a:r>
          </a:p>
          <a:p>
            <a:pPr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main(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[])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i;</a:t>
            </a: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Instru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getNbInstru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000860" y="3786190"/>
            <a:ext cx="214314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err="1" smtClean="0">
                <a:latin typeface="Calibri" pitchFamily="34" charset="0"/>
              </a:rPr>
              <a:t>getNbInstru</a:t>
            </a:r>
            <a:r>
              <a:rPr lang="fr-FR" dirty="0" smtClean="0">
                <a:latin typeface="Calibri" pitchFamily="34" charset="0"/>
              </a:rPr>
              <a:t>() est une méthode de classe</a:t>
            </a:r>
            <a:endParaRPr lang="fr-FR" dirty="0">
              <a:latin typeface="Calibri" pitchFamily="34" charset="0"/>
            </a:endParaRPr>
          </a:p>
        </p:txBody>
      </p:sp>
      <p:cxnSp>
        <p:nvCxnSpPr>
          <p:cNvPr id="6" name="Connecteur droit avec flèche 5"/>
          <p:cNvCxnSpPr>
            <a:stCxn id="4" idx="1"/>
          </p:cNvCxnSpPr>
          <p:nvPr/>
        </p:nvCxnSpPr>
        <p:spPr>
          <a:xfrm rot="10800000">
            <a:off x="3500398" y="3571877"/>
            <a:ext cx="3500462" cy="6759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>
            <a:stCxn id="4" idx="1"/>
          </p:cNvCxnSpPr>
          <p:nvPr/>
        </p:nvCxnSpPr>
        <p:spPr>
          <a:xfrm rot="10800000" flipV="1">
            <a:off x="4214778" y="4247854"/>
            <a:ext cx="2786082" cy="14671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Illustration : le singleton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2000" dirty="0" smtClean="0">
                <a:latin typeface="Calibri" pitchFamily="34" charset="0"/>
              </a:rPr>
              <a:t>Le singleton est un modèle de conception (ou Design Pattern) qui permet de s'assurer qu'une classe ne possède au plus qu'une seule instance active à un instant donné.</a:t>
            </a:r>
          </a:p>
          <a:p>
            <a:pPr>
              <a:buNone/>
            </a:pPr>
            <a:endParaRPr lang="fr-FR" sz="20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2000" dirty="0" smtClean="0">
                <a:latin typeface="Calibri" pitchFamily="34" charset="0"/>
              </a:rPr>
              <a:t>Joue </a:t>
            </a:r>
            <a:r>
              <a:rPr lang="fr-FR" sz="2000" dirty="0" smtClean="0">
                <a:latin typeface="Calibri" pitchFamily="34" charset="0"/>
              </a:rPr>
              <a:t>plus ou moins le rôle de variable globale</a:t>
            </a:r>
          </a:p>
          <a:p>
            <a:pPr>
              <a:buNone/>
            </a:pPr>
            <a:r>
              <a:rPr lang="fr-FR" sz="2000" dirty="0" smtClean="0">
                <a:latin typeface="Calibri" pitchFamily="34" charset="0"/>
              </a:rPr>
              <a:t>Utilisée pour les aspects de gestionnaire d'objets dans un programme</a:t>
            </a:r>
          </a:p>
          <a:p>
            <a:pPr>
              <a:buNone/>
            </a:pPr>
            <a:endParaRPr lang="fr-FR" sz="2000" dirty="0" smtClean="0">
              <a:latin typeface="Calibri" pitchFamily="34" charset="0"/>
            </a:endParaRPr>
          </a:p>
          <a:p>
            <a:pPr>
              <a:buNone/>
            </a:pPr>
            <a:r>
              <a:rPr lang="fr-FR" sz="2000" dirty="0" smtClean="0">
                <a:latin typeface="Calibri" pitchFamily="34" charset="0"/>
              </a:rPr>
              <a:t>Principe : interdire l'instanciation normale d'objets : le constructeur est privé</a:t>
            </a:r>
          </a:p>
          <a:p>
            <a:pPr>
              <a:buNone/>
            </a:pPr>
            <a:r>
              <a:rPr lang="fr-FR" sz="2000" dirty="0" smtClean="0">
                <a:latin typeface="Calibri" pitchFamily="34" charset="0"/>
              </a:rPr>
              <a:t>S'assurer qu'il y a une seule instance : utiliser un attribut de classe, qui sera initialisé à </a:t>
            </a:r>
            <a:r>
              <a:rPr lang="fr-FR" sz="2000" b="1" dirty="0" smtClean="0">
                <a:latin typeface="Courier New" pitchFamily="49" charset="0"/>
                <a:cs typeface="Courier New" pitchFamily="49" charset="0"/>
              </a:rPr>
              <a:t>NULL</a:t>
            </a:r>
            <a:r>
              <a:rPr lang="fr-FR" sz="2000" dirty="0" smtClean="0">
                <a:latin typeface="Calibri" pitchFamily="34" charset="0"/>
              </a:rPr>
              <a:t>.</a:t>
            </a:r>
          </a:p>
          <a:p>
            <a:pPr>
              <a:buNone/>
            </a:pPr>
            <a:r>
              <a:rPr lang="fr-FR" sz="2000" dirty="0" smtClean="0">
                <a:latin typeface="Calibri" pitchFamily="34" charset="0"/>
              </a:rPr>
              <a:t>Autoriser l'accès à cet attribut : utiliser une méthode de classe qui vérifie si l'instance a été créée, sinon la crée et la retourne</a:t>
            </a:r>
          </a:p>
          <a:p>
            <a:pPr>
              <a:buNone/>
            </a:pPr>
            <a:endParaRPr lang="fr-FR" sz="20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Illustration : le singleton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Singleton.h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class Singleton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: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// des attributs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static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Singleton*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_instance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Singleton(); // le constructeur est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public :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~Singleton();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Singleton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getInstance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 // méthode de classe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void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doSomething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>
              <a:buNone/>
            </a:pPr>
            <a:endParaRPr lang="fr-FR" sz="1600" dirty="0" smtClean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Illustration : le singleton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95910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Singleton.cpp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include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"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Singleton.h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"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Singleton *Singleton::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_instance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NULL; // initialisation de l'attribut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Singleton::Singleton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{}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pourrait faire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qqchose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Singleton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::~Singleton(){} // il ne fait rien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dans notre cas</a:t>
            </a: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Singleton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*Singleton::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getInstance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 // ne pas écrire 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static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endParaRPr lang="fr-FR" sz="1600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//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lors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de la définition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if 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_instance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== NULL)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_instance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= new Singleton();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appel au constructeur OK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 car méthode interne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à la classe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}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_instance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 code de la méthode Singleton::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doSomething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Illustration : le singleton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//main.cpp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main(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argc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, char *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argv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[])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Singleton s; // non car constructeur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!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Singleton *s = new Singleton; // non plus car constructeur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 !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Singleton::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getInstance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-&gt;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doSomething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(); // seul moyen d'utiliser le Singleton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cout &lt;&lt; 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Singleton::</a:t>
            </a:r>
            <a:r>
              <a:rPr lang="fr-FR" sz="16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getInstance</a:t>
            </a:r>
            <a:r>
              <a:rPr lang="fr-FR" sz="16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 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&lt;&lt; </a:t>
            </a:r>
            <a:r>
              <a:rPr lang="fr-FR" sz="1600" b="1" dirty="0" err="1" smtClean="0">
                <a:latin typeface="Courier New" pitchFamily="49" charset="0"/>
                <a:cs typeface="Courier New" pitchFamily="49" charset="0"/>
              </a:rPr>
              <a:t>endl</a:t>
            </a: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endParaRPr lang="fr-FR" sz="16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>
              <a:spcBef>
                <a:spcPts val="0"/>
              </a:spcBef>
              <a:buNone/>
            </a:pPr>
            <a:r>
              <a:rPr lang="fr-FR" sz="1600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643670" y="1500174"/>
            <a:ext cx="250033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1ère utilisation du singleton : création de </a:t>
            </a:r>
            <a:r>
              <a:rPr lang="fr-FR" dirty="0" err="1" smtClean="0">
                <a:latin typeface="Calibri" pitchFamily="34" charset="0"/>
              </a:rPr>
              <a:t>_instance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643670" y="5143512"/>
            <a:ext cx="250033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2ème utilisation du singleton : récupération de la valeur de </a:t>
            </a:r>
            <a:r>
              <a:rPr lang="fr-FR" dirty="0" err="1" smtClean="0">
                <a:latin typeface="Calibri" pitchFamily="34" charset="0"/>
              </a:rPr>
              <a:t>_instance</a:t>
            </a:r>
            <a:endParaRPr lang="fr-FR" dirty="0">
              <a:latin typeface="Calibri" pitchFamily="34" charset="0"/>
            </a:endParaRPr>
          </a:p>
        </p:txBody>
      </p:sp>
      <p:cxnSp>
        <p:nvCxnSpPr>
          <p:cNvPr id="7" name="Connecteur droit avec flèche 6"/>
          <p:cNvCxnSpPr>
            <a:stCxn id="4" idx="1"/>
          </p:cNvCxnSpPr>
          <p:nvPr/>
        </p:nvCxnSpPr>
        <p:spPr>
          <a:xfrm rot="10800000" flipV="1">
            <a:off x="3929058" y="1961838"/>
            <a:ext cx="2714612" cy="1681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>
            <a:stCxn id="5" idx="1"/>
          </p:cNvCxnSpPr>
          <p:nvPr/>
        </p:nvCxnSpPr>
        <p:spPr>
          <a:xfrm rot="10800000">
            <a:off x="4786282" y="4714885"/>
            <a:ext cx="1857388" cy="8902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0" y="5103674"/>
            <a:ext cx="2428892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alibri" pitchFamily="34" charset="0"/>
              </a:rPr>
              <a:t>Singleton *Singleton::</a:t>
            </a:r>
            <a:r>
              <a:rPr lang="fr-FR" sz="1200" b="1" i="1" dirty="0" err="1" smtClean="0">
                <a:latin typeface="Calibri" pitchFamily="34" charset="0"/>
              </a:rPr>
              <a:t>getInstance</a:t>
            </a:r>
            <a:r>
              <a:rPr lang="fr-FR" sz="1200" b="1" i="1" dirty="0" smtClean="0">
                <a:latin typeface="Calibri" pitchFamily="34" charset="0"/>
              </a:rPr>
              <a:t>()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alibri" pitchFamily="34" charset="0"/>
              </a:rPr>
              <a:t>{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alibri" pitchFamily="34" charset="0"/>
              </a:rPr>
              <a:t>  if (</a:t>
            </a:r>
            <a:r>
              <a:rPr lang="fr-FR" sz="1200" b="1" i="1" dirty="0" err="1" smtClean="0">
                <a:latin typeface="Calibri" pitchFamily="34" charset="0"/>
              </a:rPr>
              <a:t>_instance</a:t>
            </a:r>
            <a:r>
              <a:rPr lang="fr-FR" sz="1200" b="1" i="1" dirty="0" smtClean="0">
                <a:latin typeface="Calibri" pitchFamily="34" charset="0"/>
              </a:rPr>
              <a:t> == NULL)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alibri" pitchFamily="34" charset="0"/>
              </a:rPr>
              <a:t>  {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alibri" pitchFamily="34" charset="0"/>
              </a:rPr>
              <a:t>      </a:t>
            </a:r>
            <a:r>
              <a:rPr lang="fr-FR" sz="1200" b="1" i="1" dirty="0" err="1" smtClean="0">
                <a:latin typeface="Calibri" pitchFamily="34" charset="0"/>
              </a:rPr>
              <a:t>_instance</a:t>
            </a:r>
            <a:r>
              <a:rPr lang="fr-FR" sz="1200" b="1" i="1" dirty="0" smtClean="0">
                <a:latin typeface="Calibri" pitchFamily="34" charset="0"/>
              </a:rPr>
              <a:t> = new Singleton(); 	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alibri" pitchFamily="34" charset="0"/>
              </a:rPr>
              <a:t>  }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alibri" pitchFamily="34" charset="0"/>
              </a:rPr>
              <a:t> return </a:t>
            </a:r>
            <a:r>
              <a:rPr lang="fr-FR" sz="1200" b="1" i="1" dirty="0" err="1" smtClean="0">
                <a:latin typeface="Calibri" pitchFamily="34" charset="0"/>
              </a:rPr>
              <a:t>_instance</a:t>
            </a:r>
            <a:r>
              <a:rPr lang="fr-FR" sz="1200" b="1" i="1" dirty="0" smtClean="0">
                <a:latin typeface="Calibri" pitchFamily="34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fr-FR" sz="1200" b="1" i="1" dirty="0" smtClean="0">
                <a:latin typeface="Calibri" pitchFamily="34" charset="0"/>
              </a:rPr>
              <a:t>}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683</TotalTime>
  <Words>1795</Words>
  <Application>Microsoft Office PowerPoint</Application>
  <PresentationFormat>Affichage à l'écran (4:3)</PresentationFormat>
  <Paragraphs>671</Paragraphs>
  <Slides>39</Slides>
  <Notes>35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39</vt:i4>
      </vt:variant>
    </vt:vector>
  </HeadingPairs>
  <TitlesOfParts>
    <vt:vector size="40" baseType="lpstr">
      <vt:lpstr>Solstice</vt:lpstr>
      <vt:lpstr>Les classes en C++</vt:lpstr>
      <vt:lpstr>Classe</vt:lpstr>
      <vt:lpstr>Déclaration et définition</vt:lpstr>
      <vt:lpstr>Exemple</vt:lpstr>
      <vt:lpstr>Exemple : main </vt:lpstr>
      <vt:lpstr>Exemple : main </vt:lpstr>
      <vt:lpstr>Définition de la classe</vt:lpstr>
      <vt:lpstr>Qualificateur const</vt:lpstr>
      <vt:lpstr>Qualificateur const</vt:lpstr>
      <vt:lpstr>Le pointeur this</vt:lpstr>
      <vt:lpstr>Le pointeur this</vt:lpstr>
      <vt:lpstr>Le pointeur this</vt:lpstr>
      <vt:lpstr>Le pointeur this</vt:lpstr>
      <vt:lpstr>Digression : inlining (1)</vt:lpstr>
      <vt:lpstr>Digression : inlining (2)</vt:lpstr>
      <vt:lpstr>Le constructeur</vt:lpstr>
      <vt:lpstr>Le constructeur : exemple</vt:lpstr>
      <vt:lpstr>Le constructeur : exemple</vt:lpstr>
      <vt:lpstr>Avec paramètre par défaut</vt:lpstr>
      <vt:lpstr>Appel du constructeur</vt:lpstr>
      <vt:lpstr>Appel du constructeur</vt:lpstr>
      <vt:lpstr>Appel du constructeur</vt:lpstr>
      <vt:lpstr>Constructeur par recopie</vt:lpstr>
      <vt:lpstr>Constructeur par recopie</vt:lpstr>
      <vt:lpstr>Membres de type pointeur</vt:lpstr>
      <vt:lpstr>Constructeur par recopie</vt:lpstr>
      <vt:lpstr>Listes d'initialisation</vt:lpstr>
      <vt:lpstr>Destructeurs</vt:lpstr>
      <vt:lpstr>Destructeurs</vt:lpstr>
      <vt:lpstr>Accessibilité</vt:lpstr>
      <vt:lpstr>Membres statiques</vt:lpstr>
      <vt:lpstr>Compter les instances</vt:lpstr>
      <vt:lpstr>Compter les instances </vt:lpstr>
      <vt:lpstr>Membres statiques : méthodes</vt:lpstr>
      <vt:lpstr>Membres statiques : méthodes</vt:lpstr>
      <vt:lpstr>Illustration : le singleton</vt:lpstr>
      <vt:lpstr>Illustration : le singleton</vt:lpstr>
      <vt:lpstr>Illustration : le singleton</vt:lpstr>
      <vt:lpstr>Illustration : le singleton</vt:lpstr>
    </vt:vector>
  </TitlesOfParts>
  <Company>EFREI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classes</dc:title>
  <dc:creator>flasque</dc:creator>
  <cp:lastModifiedBy>flasque</cp:lastModifiedBy>
  <cp:revision>60</cp:revision>
  <dcterms:created xsi:type="dcterms:W3CDTF">2010-01-05T14:24:57Z</dcterms:created>
  <dcterms:modified xsi:type="dcterms:W3CDTF">2010-01-18T13:54:00Z</dcterms:modified>
</cp:coreProperties>
</file>