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58" r:id="rId6"/>
    <p:sldId id="266" r:id="rId7"/>
    <p:sldId id="265" r:id="rId8"/>
    <p:sldId id="264" r:id="rId9"/>
    <p:sldId id="263" r:id="rId10"/>
    <p:sldId id="262" r:id="rId11"/>
    <p:sldId id="261" r:id="rId12"/>
    <p:sldId id="268" r:id="rId13"/>
    <p:sldId id="269" r:id="rId14"/>
    <p:sldId id="271" r:id="rId15"/>
    <p:sldId id="272" r:id="rId16"/>
    <p:sldId id="270" r:id="rId17"/>
    <p:sldId id="267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ker\Desktop\usage%20r&#233;gulier%20des%20subtances%20psychoactiv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ker\Desktop\usage%20r&#233;gulier%20des%20subtances%20psychoactiv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ker\Desktop\usage%20r&#233;gulier%20des%20subtances%20psychoactiv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Hommes</c:v>
          </c:tx>
          <c:spPr>
            <a:ln w="28575">
              <a:noFill/>
            </a:ln>
          </c:spPr>
          <c:xVal>
            <c:numRef>
              <c:f>Sheet1!$G$9:$Q$9</c:f>
              <c:numCache>
                <c:formatCode>General</c:formatCode>
                <c:ptCount val="11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</c:numCache>
            </c:numRef>
          </c:xVal>
          <c:yVal>
            <c:numRef>
              <c:f>Sheet1!$G$10:$Q$10</c:f>
              <c:numCache>
                <c:formatCode>General</c:formatCode>
                <c:ptCount val="11"/>
                <c:pt idx="0">
                  <c:v>15</c:v>
                </c:pt>
                <c:pt idx="1">
                  <c:v>16.8</c:v>
                </c:pt>
                <c:pt idx="2">
                  <c:v>17</c:v>
                </c:pt>
                <c:pt idx="3">
                  <c:v>21.8</c:v>
                </c:pt>
                <c:pt idx="4">
                  <c:v>29.2</c:v>
                </c:pt>
                <c:pt idx="5">
                  <c:v>35</c:v>
                </c:pt>
                <c:pt idx="6">
                  <c:v>37</c:v>
                </c:pt>
                <c:pt idx="7">
                  <c:v>42.9</c:v>
                </c:pt>
                <c:pt idx="8">
                  <c:v>35</c:v>
                </c:pt>
                <c:pt idx="9">
                  <c:v>32.4</c:v>
                </c:pt>
                <c:pt idx="10">
                  <c:v>31</c:v>
                </c:pt>
              </c:numCache>
            </c:numRef>
          </c:yVal>
          <c:smooth val="0"/>
        </c:ser>
        <c:ser>
          <c:idx val="1"/>
          <c:order val="1"/>
          <c:tx>
            <c:v>Femmes</c:v>
          </c:tx>
          <c:spPr>
            <a:ln w="28575">
              <a:noFill/>
            </a:ln>
          </c:spPr>
          <c:xVal>
            <c:numRef>
              <c:f>Sheet1!$G$9:$Q$9</c:f>
              <c:numCache>
                <c:formatCode>General</c:formatCode>
                <c:ptCount val="11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</c:numCache>
            </c:numRef>
          </c:xVal>
          <c:yVal>
            <c:numRef>
              <c:f>Sheet1!$G$18:$Q$18</c:f>
              <c:numCache>
                <c:formatCode>General</c:formatCode>
                <c:ptCount val="11"/>
                <c:pt idx="0">
                  <c:v>13</c:v>
                </c:pt>
                <c:pt idx="1">
                  <c:v>14.7</c:v>
                </c:pt>
                <c:pt idx="2">
                  <c:v>16</c:v>
                </c:pt>
                <c:pt idx="3">
                  <c:v>19.8</c:v>
                </c:pt>
                <c:pt idx="4">
                  <c:v>24.7</c:v>
                </c:pt>
                <c:pt idx="5">
                  <c:v>32.1</c:v>
                </c:pt>
                <c:pt idx="6">
                  <c:v>31.7</c:v>
                </c:pt>
                <c:pt idx="7">
                  <c:v>29.8</c:v>
                </c:pt>
                <c:pt idx="8">
                  <c:v>28</c:v>
                </c:pt>
                <c:pt idx="9">
                  <c:v>27</c:v>
                </c:pt>
                <c:pt idx="10">
                  <c:v>24.9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781184"/>
        <c:axId val="78781760"/>
      </c:scatterChart>
      <c:valAx>
        <c:axId val="78781184"/>
        <c:scaling>
          <c:orientation val="minMax"/>
          <c:max val="22"/>
          <c:min val="12"/>
        </c:scaling>
        <c:delete val="0"/>
        <c:axPos val="b"/>
        <c:numFmt formatCode="General" sourceLinked="1"/>
        <c:majorTickMark val="in"/>
        <c:minorTickMark val="none"/>
        <c:tickLblPos val="nextTo"/>
        <c:crossAx val="78781760"/>
        <c:crosses val="autoZero"/>
        <c:crossBetween val="midCat"/>
      </c:valAx>
      <c:valAx>
        <c:axId val="78781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8781184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3">
        <a:lumMod val="20000"/>
        <a:lumOff val="80000"/>
      </a:scheme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r>
              <a:rPr lang="en-US" sz="1600">
                <a:latin typeface="Calibri" pitchFamily="34" charset="0"/>
                <a:cs typeface="Calibri" pitchFamily="34" charset="0"/>
              </a:rPr>
              <a:t>% des adolescents fumant selon le dpt en IDF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0043963254593226E-2"/>
          <c:y val="0.19480351414406535"/>
          <c:w val="0.78013101487314085"/>
          <c:h val="0.654822105570137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Sheet1!$F$9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numRef>
              <c:f>Sheet1!$G$8:$N$8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Sheet1!$G$9:$N$9</c:f>
              <c:numCache>
                <c:formatCode>General</c:formatCode>
                <c:ptCount val="8"/>
                <c:pt idx="0">
                  <c:v>35</c:v>
                </c:pt>
                <c:pt idx="1">
                  <c:v>27</c:v>
                </c:pt>
                <c:pt idx="2">
                  <c:v>23</c:v>
                </c:pt>
                <c:pt idx="3">
                  <c:v>23</c:v>
                </c:pt>
                <c:pt idx="4">
                  <c:v>26</c:v>
                </c:pt>
                <c:pt idx="5">
                  <c:v>20</c:v>
                </c:pt>
                <c:pt idx="6">
                  <c:v>20</c:v>
                </c:pt>
                <c:pt idx="7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31168"/>
        <c:axId val="76198976"/>
      </c:barChart>
      <c:catAx>
        <c:axId val="394311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6198976"/>
        <c:crosses val="autoZero"/>
        <c:auto val="1"/>
        <c:lblAlgn val="ctr"/>
        <c:lblOffset val="100"/>
        <c:noMultiLvlLbl val="0"/>
      </c:catAx>
      <c:valAx>
        <c:axId val="761989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431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r>
              <a:rPr lang="en-US" sz="1600">
                <a:latin typeface="Calibri" pitchFamily="34" charset="0"/>
                <a:cs typeface="Calibri" pitchFamily="34" charset="0"/>
              </a:rPr>
              <a:t>% des adolescents buvant selon le dpt en IDF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1710629921259867E-2"/>
          <c:y val="0.19480351414406533"/>
          <c:w val="0.78013101487314085"/>
          <c:h val="0.654822105570137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Sheet1!$F$36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numRef>
              <c:f>Sheet1!$G$35:$N$35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Sheet1!$G$36:$N$36</c:f>
              <c:numCache>
                <c:formatCode>General</c:formatCode>
                <c:ptCount val="8"/>
                <c:pt idx="0">
                  <c:v>11</c:v>
                </c:pt>
                <c:pt idx="1">
                  <c:v>7</c:v>
                </c:pt>
                <c:pt idx="2">
                  <c:v>8</c:v>
                </c:pt>
                <c:pt idx="3">
                  <c:v>7</c:v>
                </c:pt>
                <c:pt idx="4">
                  <c:v>11</c:v>
                </c:pt>
                <c:pt idx="5">
                  <c:v>3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30144"/>
        <c:axId val="76200704"/>
      </c:barChart>
      <c:catAx>
        <c:axId val="39430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6200704"/>
        <c:crosses val="autoZero"/>
        <c:auto val="1"/>
        <c:lblAlgn val="ctr"/>
        <c:lblOffset val="100"/>
        <c:noMultiLvlLbl val="0"/>
      </c:catAx>
      <c:valAx>
        <c:axId val="762007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430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3">
        <a:lumMod val="20000"/>
        <a:lumOff val="80000"/>
      </a:schemeClr>
    </a:solidFill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r>
              <a:rPr lang="en-US" sz="1600">
                <a:latin typeface="Calibri" pitchFamily="34" charset="0"/>
                <a:cs typeface="Calibri" pitchFamily="34" charset="0"/>
              </a:rPr>
              <a:t>% des adolescents fumant du cannabis selon le dpt en IDF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Sheet1!$F$63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numRef>
              <c:f>Sheet1!$G$62:$N$62</c:f>
              <c:numCache>
                <c:formatCode>General</c:formatCode>
                <c:ptCount val="8"/>
                <c:pt idx="0">
                  <c:v>75</c:v>
                </c:pt>
                <c:pt idx="1">
                  <c:v>77</c:v>
                </c:pt>
                <c:pt idx="2">
                  <c:v>78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</c:numCache>
            </c:numRef>
          </c:cat>
          <c:val>
            <c:numRef>
              <c:f>Sheet1!$G$63:$N$63</c:f>
              <c:numCache>
                <c:formatCode>General</c:formatCode>
                <c:ptCount val="8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10</c:v>
                </c:pt>
                <c:pt idx="4">
                  <c:v>9</c:v>
                </c:pt>
                <c:pt idx="5">
                  <c:v>5</c:v>
                </c:pt>
                <c:pt idx="6">
                  <c:v>5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31680"/>
        <c:axId val="78774848"/>
      </c:barChart>
      <c:catAx>
        <c:axId val="39431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78774848"/>
        <c:crosses val="autoZero"/>
        <c:auto val="1"/>
        <c:lblAlgn val="ctr"/>
        <c:lblOffset val="100"/>
        <c:noMultiLvlLbl val="0"/>
      </c:catAx>
      <c:valAx>
        <c:axId val="787748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94316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4">
        <a:lumMod val="40000"/>
        <a:lumOff val="60000"/>
      </a:schemeClr>
    </a:solidFill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08566BC-74D4-476D-8295-0A27BF43BABB}" type="datetimeFigureOut">
              <a:rPr lang="fr-FR" smtClean="0"/>
              <a:t>16/05/2011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9851FFF-C2A8-40F9-BF6D-23E3C5DD0D0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23543" y="-315416"/>
            <a:ext cx="7772400" cy="1470025"/>
          </a:xfrm>
        </p:spPr>
        <p:txBody>
          <a:bodyPr/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TAI de statistiques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87624" y="5122734"/>
            <a:ext cx="6400800" cy="1752600"/>
          </a:xfrm>
        </p:spPr>
        <p:txBody>
          <a:bodyPr>
            <a:normAutofit/>
          </a:bodyPr>
          <a:lstStyle/>
          <a:p>
            <a:r>
              <a:rPr lang="fr-FR" sz="1800" dirty="0" smtClean="0">
                <a:latin typeface="Calibri" pitchFamily="34" charset="0"/>
                <a:cs typeface="Calibri" pitchFamily="34" charset="0"/>
              </a:rPr>
              <a:t>Fabre Maxime, </a:t>
            </a:r>
            <a:r>
              <a:rPr lang="fr-FR" sz="1800" dirty="0" err="1" smtClean="0">
                <a:latin typeface="Calibri" pitchFamily="34" charset="0"/>
                <a:cs typeface="Calibri" pitchFamily="34" charset="0"/>
              </a:rPr>
              <a:t>Lepot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 Florian, </a:t>
            </a:r>
            <a:r>
              <a:rPr lang="fr-FR" sz="1800" dirty="0" err="1" smtClean="0">
                <a:latin typeface="Calibri" pitchFamily="34" charset="0"/>
                <a:cs typeface="Calibri" pitchFamily="34" charset="0"/>
              </a:rPr>
              <a:t>Urbaneja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 Dorian </a:t>
            </a:r>
            <a:endParaRPr lang="fr-FR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71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Plan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00628"/>
            <a:ext cx="8568952" cy="4992668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Présentation de l’objet de l’étude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I - Les jeunes des consommateurs particuliers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II - Les risques liés à cette consommation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III - Analyse des résultats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52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Choix de l’étude</a:t>
            </a:r>
            <a:endParaRPr lang="fr-FR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Population des 12 – 25 ans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Population large et aux caractéristiques différentes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Etude nous concernant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Etude ciblée sur certains critères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Etude sur la consommation et les risques qu’elle entraîne en fonction des divers « classes »</a:t>
            </a:r>
          </a:p>
        </p:txBody>
      </p:sp>
    </p:spTree>
    <p:extLst>
      <p:ext uri="{BB962C8B-B14F-4D97-AF65-F5344CB8AC3E}">
        <p14:creationId xmlns:p14="http://schemas.microsoft.com/office/powerpoint/2010/main" val="5803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I – Les jeunes des consommateurs particuliers</a:t>
            </a:r>
            <a:endParaRPr lang="fr-FR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268760"/>
            <a:ext cx="7520940" cy="3579849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A) Une consommation différente suivant l’âge et le sexe du consommateur 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B) L’influence de l’environnement 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2852936"/>
            <a:ext cx="5053197" cy="379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52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20940" cy="548640"/>
          </a:xfrm>
        </p:spPr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A) Une consommation différente suivant l’âge et le sexe du consommateur </a:t>
            </a:r>
            <a:r>
              <a:rPr lang="fr-FR" dirty="0">
                <a:latin typeface="Calibri" pitchFamily="34" charset="0"/>
                <a:cs typeface="Calibri" pitchFamily="34" charset="0"/>
              </a:rPr>
              <a:t/>
            </a:r>
            <a:br>
              <a:rPr lang="fr-FR" dirty="0">
                <a:latin typeface="Calibri" pitchFamily="34" charset="0"/>
                <a:cs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3568" y="1100628"/>
            <a:ext cx="8064896" cy="4992668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Une consommation des substances </a:t>
            </a:r>
            <a:r>
              <a:rPr lang="fr-FR" sz="2400" dirty="0" err="1" smtClean="0">
                <a:latin typeface="Calibri" pitchFamily="34" charset="0"/>
                <a:cs typeface="Calibri" pitchFamily="34" charset="0"/>
              </a:rPr>
              <a:t>psycho-actives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fr-FR" i="1" dirty="0" smtClean="0">
                <a:latin typeface="Calibri" pitchFamily="34" charset="0"/>
                <a:cs typeface="Calibri" pitchFamily="34" charset="0"/>
              </a:rPr>
              <a:t>A gauche , un essai, à droite, une consommation régulière</a:t>
            </a: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Des différences suivant le sexe et l’âge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1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00" y="2060848"/>
            <a:ext cx="3736876" cy="2178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176" y="2132857"/>
            <a:ext cx="3743416" cy="2106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04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88640"/>
            <a:ext cx="8352928" cy="4896544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Autre problème récurrent des jeunes concerne la nutrition; à savoir essentiellement:</a:t>
            </a:r>
          </a:p>
          <a:p>
            <a:r>
              <a:rPr lang="fr-FR" sz="2400" dirty="0">
                <a:latin typeface="Calibri" pitchFamily="34" charset="0"/>
                <a:cs typeface="Calibri" pitchFamily="34" charset="0"/>
              </a:rPr>
              <a:t>	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La sous-nutrition voir l’anorexie </a:t>
            </a: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fr-FR" sz="1800" dirty="0" smtClean="0">
                <a:latin typeface="Calibri" pitchFamily="34" charset="0"/>
                <a:cs typeface="Calibri" pitchFamily="34" charset="0"/>
              </a:rPr>
              <a:t>La malnutrition, problème plus que récurrent chez les étudiants ayant des causes diverses</a:t>
            </a:r>
          </a:p>
          <a:p>
            <a:r>
              <a:rPr lang="fr-FR" sz="1400" i="1" dirty="0" smtClean="0">
                <a:latin typeface="Calibri" pitchFamily="34" charset="0"/>
                <a:cs typeface="Calibri" pitchFamily="34" charset="0"/>
              </a:rPr>
              <a:t>		Pourcentage de malnutrition suivant différentes tranches d’âge et suivant le sexe</a:t>
            </a:r>
            <a:endParaRPr lang="fr-FR" sz="1400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1" descr="C:\Users\deker\Desktop\loadimg.php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84784"/>
            <a:ext cx="4159359" cy="22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955322"/>
              </p:ext>
            </p:extLst>
          </p:nvPr>
        </p:nvGraphicFramePr>
        <p:xfrm>
          <a:off x="179512" y="5085184"/>
          <a:ext cx="6096002" cy="132080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  <a:gridCol w="55418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Age</a:t>
                      </a:r>
                    </a:p>
                    <a:p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14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16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19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22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%</a:t>
                      </a:r>
                      <a:r>
                        <a:rPr lang="fr-FR" sz="1600" baseline="0" dirty="0" smtClean="0">
                          <a:latin typeface="Calibri" pitchFamily="34" charset="0"/>
                          <a:cs typeface="Calibri" pitchFamily="34" charset="0"/>
                        </a:rPr>
                        <a:t> G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16,8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21,8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29,2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42,9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32,4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% F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14,7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16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19,8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24,7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32,1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31,7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29,8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28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Calibri" pitchFamily="34" charset="0"/>
                          <a:cs typeface="Calibri" pitchFamily="34" charset="0"/>
                        </a:rPr>
                        <a:t>24,9</a:t>
                      </a:r>
                      <a:endParaRPr lang="fr-FR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1"/>
          <p:cNvGraphicFramePr/>
          <p:nvPr>
            <p:extLst>
              <p:ext uri="{D42A27DB-BD31-4B8C-83A1-F6EECF244321}">
                <p14:modId xmlns:p14="http://schemas.microsoft.com/office/powerpoint/2010/main" val="2035053418"/>
              </p:ext>
            </p:extLst>
          </p:nvPr>
        </p:nvGraphicFramePr>
        <p:xfrm>
          <a:off x="6300192" y="5013176"/>
          <a:ext cx="2592288" cy="1734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316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60648"/>
            <a:ext cx="8208912" cy="4680520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Cette malnutrition alliée à d’autres éléments tels que le grignotage peut entraîné à de l’obésité</a:t>
            </a:r>
          </a:p>
          <a:p>
            <a:r>
              <a:rPr lang="fr-FR" i="1" dirty="0" smtClean="0">
                <a:latin typeface="Calibri" pitchFamily="34" charset="0"/>
                <a:cs typeface="Calibri" pitchFamily="34" charset="0"/>
              </a:rPr>
              <a:t>			Grignotage entre les repas suivant le sexe et l’âge</a:t>
            </a: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896457"/>
              </p:ext>
            </p:extLst>
          </p:nvPr>
        </p:nvGraphicFramePr>
        <p:xfrm>
          <a:off x="1475656" y="1628800"/>
          <a:ext cx="6062474" cy="906393"/>
        </p:xfrm>
        <a:graphic>
          <a:graphicData uri="http://schemas.openxmlformats.org/drawingml/2006/table">
            <a:tbl>
              <a:tblPr firstRow="1" firstCol="1" bandRow="1">
                <a:tableStyleId>{E929F9F4-4A8F-4326-A1B4-22849713DDAB}</a:tableStyleId>
              </a:tblPr>
              <a:tblGrid>
                <a:gridCol w="551134"/>
                <a:gridCol w="551134"/>
                <a:gridCol w="551134"/>
                <a:gridCol w="551134"/>
                <a:gridCol w="551134"/>
                <a:gridCol w="551134"/>
                <a:gridCol w="551134"/>
                <a:gridCol w="551134"/>
                <a:gridCol w="551134"/>
                <a:gridCol w="551134"/>
                <a:gridCol w="551134"/>
              </a:tblGrid>
              <a:tr h="299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âge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13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14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16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18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21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9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%h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27,9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41,7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43,8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53,2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57,4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43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76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%f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29,8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44,9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49,6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56,4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54,8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49,2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47,3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98291"/>
            <a:ext cx="5130744" cy="326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9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B) L’influence de l’environnement</a:t>
            </a:r>
            <a:endParaRPr lang="fr-FR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00628"/>
            <a:ext cx="8568952" cy="3912548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L’environnement dans lequel évoluent les jeunes a un Impact important sur leur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alimentation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En terme d’alimentation:</a:t>
            </a:r>
          </a:p>
          <a:p>
            <a:r>
              <a:rPr lang="fr-FR" i="1" dirty="0" smtClean="0">
                <a:latin typeface="Calibri" pitchFamily="34" charset="0"/>
                <a:cs typeface="Calibri" pitchFamily="34" charset="0"/>
              </a:rPr>
              <a:t>	Graphique de la proportion d’obèse en fonction du milieu</a:t>
            </a: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http://3.bp.blogspot.com/_s-XZo68n2Ng/TQIJmJMrhbI/AAAAAAAAAD0/CL_YNDf2Wfk/s400/obesite+statut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24944"/>
            <a:ext cx="3810000" cy="227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9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4608512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En terme de substances </a:t>
            </a:r>
            <a:r>
              <a:rPr lang="fr-FR" sz="2400" dirty="0" err="1" smtClean="0">
                <a:latin typeface="Calibri" pitchFamily="34" charset="0"/>
                <a:cs typeface="Calibri" pitchFamily="34" charset="0"/>
              </a:rPr>
              <a:t>psycho-actives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 le lieu joue également un rôle important comme le montre ces graphiques:</a:t>
            </a: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Chart 5"/>
          <p:cNvGraphicFramePr/>
          <p:nvPr>
            <p:extLst>
              <p:ext uri="{D42A27DB-BD31-4B8C-83A1-F6EECF244321}">
                <p14:modId xmlns:p14="http://schemas.microsoft.com/office/powerpoint/2010/main" val="4056278032"/>
              </p:ext>
            </p:extLst>
          </p:nvPr>
        </p:nvGraphicFramePr>
        <p:xfrm>
          <a:off x="14033" y="1196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6"/>
          <p:cNvGraphicFramePr/>
          <p:nvPr>
            <p:extLst>
              <p:ext uri="{D42A27DB-BD31-4B8C-83A1-F6EECF244321}">
                <p14:modId xmlns:p14="http://schemas.microsoft.com/office/powerpoint/2010/main" val="949854350"/>
              </p:ext>
            </p:extLst>
          </p:nvPr>
        </p:nvGraphicFramePr>
        <p:xfrm>
          <a:off x="4572000" y="119675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7"/>
          <p:cNvGraphicFramePr/>
          <p:nvPr>
            <p:extLst>
              <p:ext uri="{D42A27DB-BD31-4B8C-83A1-F6EECF244321}">
                <p14:modId xmlns:p14="http://schemas.microsoft.com/office/powerpoint/2010/main" val="3525274358"/>
              </p:ext>
            </p:extLst>
          </p:nvPr>
        </p:nvGraphicFramePr>
        <p:xfrm>
          <a:off x="2195736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485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II - Les risques liés à cette consommation</a:t>
            </a:r>
            <a:r>
              <a:rPr lang="fr-FR" dirty="0">
                <a:latin typeface="Calibri" pitchFamily="34" charset="0"/>
                <a:cs typeface="Calibri" pitchFamily="34" charset="0"/>
              </a:rPr>
              <a:t/>
            </a:r>
            <a:br>
              <a:rPr lang="fr-FR" dirty="0">
                <a:latin typeface="Calibri" pitchFamily="34" charset="0"/>
                <a:cs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764704"/>
            <a:ext cx="7920880" cy="4104456"/>
          </a:xfrm>
        </p:spPr>
        <p:txBody>
          <a:bodyPr/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A) Les risques de la malnutrition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B) Les risques de la drogue et des médicaments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C) Risques de l’alcool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48880"/>
            <a:ext cx="3771106" cy="394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7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A) Les risques de la malnutrition</a:t>
            </a:r>
            <a:r>
              <a:rPr lang="fr-FR" dirty="0">
                <a:latin typeface="Calibri" pitchFamily="34" charset="0"/>
                <a:cs typeface="Calibri" pitchFamily="34" charset="0"/>
              </a:rPr>
              <a:t/>
            </a:r>
            <a:br>
              <a:rPr lang="fr-FR" dirty="0">
                <a:latin typeface="Calibri" pitchFamily="34" charset="0"/>
                <a:cs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764704"/>
            <a:ext cx="8424936" cy="4896544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Surcharge pondérale à l’origine de 7,8%  des décès</a:t>
            </a:r>
          </a:p>
          <a:p>
            <a:r>
              <a:rPr lang="fr-FR" sz="2400" dirty="0"/>
              <a:t>D’après l’INSEE </a:t>
            </a:r>
            <a:r>
              <a:rPr lang="fr-FR" sz="2400" dirty="0" smtClean="0"/>
              <a:t>¼ </a:t>
            </a:r>
            <a:r>
              <a:rPr lang="fr-FR" sz="2400" dirty="0"/>
              <a:t>des décès lié à l’hypertension </a:t>
            </a:r>
            <a:r>
              <a:rPr lang="fr-FR" sz="2400" dirty="0" smtClean="0"/>
              <a:t>dû </a:t>
            </a:r>
            <a:r>
              <a:rPr lang="fr-FR" sz="2400" dirty="0"/>
              <a:t>à la malnutrition </a:t>
            </a:r>
            <a:r>
              <a:rPr lang="fr-FR" sz="2400" dirty="0" smtClean="0"/>
              <a:t>de même que les 65</a:t>
            </a:r>
            <a:r>
              <a:rPr lang="fr-FR" sz="2400" dirty="0"/>
              <a:t>% des décès </a:t>
            </a:r>
            <a:r>
              <a:rPr lang="fr-FR" sz="2400" dirty="0" smtClean="0"/>
              <a:t>liés </a:t>
            </a:r>
            <a:r>
              <a:rPr lang="fr-FR" sz="2400" dirty="0"/>
              <a:t>à </a:t>
            </a:r>
            <a:r>
              <a:rPr lang="fr-FR" sz="2400" dirty="0" smtClean="0"/>
              <a:t>l’hypercholestérolémie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1" descr="http://www.slcardio.lu/slc/var/corporate_site/storage/images/media/images/15_premiers_facteurs_de_risque__1/1446-1-fre-FR/15_premiers_facteurs_de_risqu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83" y="908720"/>
            <a:ext cx="5760720" cy="2884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7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520940" cy="548640"/>
          </a:xfrm>
        </p:spPr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B) Les risques de la drogue et des médicaments</a:t>
            </a:r>
            <a:r>
              <a:rPr lang="fr-FR" dirty="0">
                <a:latin typeface="Calibri" pitchFamily="34" charset="0"/>
                <a:cs typeface="Calibri" pitchFamily="34" charset="0"/>
              </a:rPr>
              <a:t/>
            </a:r>
            <a:br>
              <a:rPr lang="fr-FR" dirty="0">
                <a:latin typeface="Calibri" pitchFamily="34" charset="0"/>
                <a:cs typeface="Calibri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00628"/>
            <a:ext cx="8640960" cy="3768532"/>
          </a:xfrm>
        </p:spPr>
        <p:txBody>
          <a:bodyPr>
            <a:normAutofit/>
          </a:bodyPr>
          <a:lstStyle/>
          <a:p>
            <a:r>
              <a:rPr lang="fr-FR" sz="2400" u="sng" dirty="0" smtClean="0">
                <a:latin typeface="Calibri" pitchFamily="34" charset="0"/>
                <a:cs typeface="Calibri" pitchFamily="34" charset="0"/>
              </a:rPr>
              <a:t>Médicaments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Essentiellement des antipsychotiques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Deux enquêtes:</a:t>
            </a:r>
          </a:p>
          <a:p>
            <a:pPr lvl="0"/>
            <a:r>
              <a:rPr lang="fr-FR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Etude sur le poids menée sur les 3 premiers mois de prise </a:t>
            </a:r>
            <a:r>
              <a:rPr lang="fr-FR" i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lvl="0"/>
            <a:endParaRPr lang="fr-FR" i="1" dirty="0">
              <a:latin typeface="Calibri" pitchFamily="34" charset="0"/>
              <a:cs typeface="Calibri" pitchFamily="34" charset="0"/>
            </a:endParaRPr>
          </a:p>
          <a:p>
            <a:pPr lvl="0"/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pPr lvl="0"/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i="1" dirty="0" smtClean="0">
                <a:latin typeface="Calibri" pitchFamily="34" charset="0"/>
                <a:cs typeface="Calibri" pitchFamily="34" charset="0"/>
              </a:rPr>
              <a:t>Etude </a:t>
            </a:r>
            <a:r>
              <a:rPr lang="fr-FR" i="1" dirty="0">
                <a:latin typeface="Calibri" pitchFamily="34" charset="0"/>
                <a:cs typeface="Calibri" pitchFamily="34" charset="0"/>
              </a:rPr>
              <a:t>sur une dyskinésie tardive menée sur 4ans :</a:t>
            </a:r>
          </a:p>
          <a:p>
            <a:pPr lvl="0"/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pPr lvl="0"/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sz="2400" b="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21056"/>
              </p:ext>
            </p:extLst>
          </p:nvPr>
        </p:nvGraphicFramePr>
        <p:xfrm>
          <a:off x="755576" y="2996952"/>
          <a:ext cx="6209659" cy="87820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69437"/>
                <a:gridCol w="2070111"/>
                <a:gridCol w="2070111"/>
              </a:tblGrid>
              <a:tr h="446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Population ayant pris des antipsychotique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Nombre d’enfants ayant vu leur poids augmenter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Nombre d’enfants n’ayant eu quasiment aucun changement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5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272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169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103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58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En pourcentage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62%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38%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721465"/>
              </p:ext>
            </p:extLst>
          </p:nvPr>
        </p:nvGraphicFramePr>
        <p:xfrm>
          <a:off x="827584" y="4725144"/>
          <a:ext cx="6192687" cy="108012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63781"/>
                <a:gridCol w="2064453"/>
                <a:gridCol w="2064453"/>
              </a:tblGrid>
              <a:tr h="549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Population ayant pris des antipsychotique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Nombre d’enfants ayant été atteint de dyskinésie tardive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Nombre d’enfants n’ayant eu quasiment aucun changement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5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352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283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5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En pourcentage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19.7%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80.3%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8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496944" cy="4608512"/>
          </a:xfrm>
        </p:spPr>
        <p:txBody>
          <a:bodyPr>
            <a:normAutofit/>
          </a:bodyPr>
          <a:lstStyle/>
          <a:p>
            <a:r>
              <a:rPr lang="fr-FR" sz="2400" u="sng" dirty="0" smtClean="0"/>
              <a:t>Potentiel destructeur des drogues:</a:t>
            </a:r>
          </a:p>
          <a:p>
            <a:endParaRPr lang="fr-FR" sz="2400" u="sng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14854"/>
              </p:ext>
            </p:extLst>
          </p:nvPr>
        </p:nvGraphicFramePr>
        <p:xfrm>
          <a:off x="1198563" y="885825"/>
          <a:ext cx="6769419" cy="206425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707767"/>
                <a:gridCol w="1015413"/>
                <a:gridCol w="1015413"/>
                <a:gridCol w="1015413"/>
                <a:gridCol w="101541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Somatique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Psychique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Social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Maternel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Alcool (si abus)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Tabac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Cannabis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Cocaïne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Héroïne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Produits dopants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???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Ecstasy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???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Hallucinogènes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???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***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***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54999" y="5175284"/>
            <a:ext cx="39727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zh-TW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Légende :   * faible,    ** moyen,    *** fort,    ??? peu étudié</a:t>
            </a:r>
            <a:endParaRPr kumimoji="0" lang="fr-FR" altLang="zh-TW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612153"/>
              </p:ext>
            </p:extLst>
          </p:nvPr>
        </p:nvGraphicFramePr>
        <p:xfrm>
          <a:off x="1187290" y="2924944"/>
          <a:ext cx="6769419" cy="204520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92354"/>
                <a:gridCol w="1015413"/>
                <a:gridCol w="1015413"/>
                <a:gridCol w="1015413"/>
                <a:gridCol w="1015413"/>
                <a:gridCol w="101541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Poumons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Foie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Coeur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Cerveau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Digestif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Alcool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Tabac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Cannabis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Cocaïne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Héroïne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br>
                        <a:rPr lang="fr-FR" sz="1200">
                          <a:effectLst/>
                        </a:rPr>
                      </a:br>
                      <a:r>
                        <a:rPr lang="fr-FR" sz="1200">
                          <a:effectLst/>
                        </a:rPr>
                        <a:t>(dents) 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Ecstasy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***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Hallucinogènes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???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69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04664"/>
            <a:ext cx="8352928" cy="4392488"/>
          </a:xfrm>
        </p:spPr>
        <p:txBody>
          <a:bodyPr/>
          <a:lstStyle/>
          <a:p>
            <a:r>
              <a:rPr lang="fr-FR" i="1" dirty="0">
                <a:latin typeface="Calibri" pitchFamily="34" charset="0"/>
                <a:cs typeface="Calibri" pitchFamily="34" charset="0"/>
              </a:rPr>
              <a:t>L’offre thérapeutique résidentielle fait l’objet d’une </a:t>
            </a:r>
            <a:r>
              <a:rPr lang="fr-FR" i="1" dirty="0" smtClean="0">
                <a:latin typeface="Calibri" pitchFamily="34" charset="0"/>
                <a:cs typeface="Calibri" pitchFamily="34" charset="0"/>
              </a:rPr>
              <a:t>statistique dont voici les résultats:</a:t>
            </a:r>
            <a:endParaRPr lang="fr-FR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Image 3" descr="C:\Users\Dodou\Pictures\F_DI_H9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r="8758"/>
          <a:stretch/>
        </p:blipFill>
        <p:spPr bwMode="auto">
          <a:xfrm>
            <a:off x="1547664" y="836712"/>
            <a:ext cx="5904656" cy="41044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976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C) Risques de l’alcool</a:t>
            </a:r>
            <a:br>
              <a:rPr lang="fr-FR" b="1" dirty="0">
                <a:latin typeface="Calibri" pitchFamily="34" charset="0"/>
                <a:cs typeface="Calibri" pitchFamily="34" charset="0"/>
              </a:rPr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836712"/>
            <a:ext cx="8784976" cy="4032448"/>
          </a:xfrm>
        </p:spPr>
        <p:txBody>
          <a:bodyPr>
            <a:normAutofit/>
          </a:bodyPr>
          <a:lstStyle/>
          <a:p>
            <a:r>
              <a:rPr lang="fr-FR" i="1" dirty="0">
                <a:latin typeface="Calibri" pitchFamily="34" charset="0"/>
                <a:cs typeface="Calibri" pitchFamily="34" charset="0"/>
              </a:rPr>
              <a:t>Evolution des taux de décès chez les hommes pour les 3 causes directement liées à l’alcool depuis 1981</a:t>
            </a:r>
          </a:p>
          <a:p>
            <a:r>
              <a:rPr lang="fr-FR" i="1" dirty="0">
                <a:latin typeface="Calibri" pitchFamily="34" charset="0"/>
                <a:cs typeface="Calibri" pitchFamily="34" charset="0"/>
              </a:rPr>
              <a:t> </a:t>
            </a:r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r>
              <a:rPr lang="fr-FR" i="1" dirty="0" smtClean="0">
                <a:latin typeface="Calibri" pitchFamily="34" charset="0"/>
                <a:cs typeface="Calibri" pitchFamily="34" charset="0"/>
              </a:rPr>
              <a:t>Evolution </a:t>
            </a:r>
            <a:r>
              <a:rPr lang="fr-FR" i="1" dirty="0">
                <a:latin typeface="Calibri" pitchFamily="34" charset="0"/>
                <a:cs typeface="Calibri" pitchFamily="34" charset="0"/>
              </a:rPr>
              <a:t>des taux de décès chez les femmes pour les 3 causes directement liées à l’alcool depuis 1981</a:t>
            </a: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4" descr="http://www.ofdt.fr/BDD_len/seristat/img/graph16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96752"/>
            <a:ext cx="5328632" cy="261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 descr="http://www.ofdt.fr/BDD_len/seristat/img/graph16b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293096"/>
            <a:ext cx="5328632" cy="2444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47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4536504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Problème liés à l’alcool apparaissent beaucoup plus tard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Risque immédiat </a:t>
            </a:r>
            <a:r>
              <a:rPr lang="fr-FR" sz="2400" dirty="0" smtClean="0">
                <a:latin typeface="Calibri" pitchFamily="34" charset="0"/>
                <a:cs typeface="Calibri" pitchFamily="34" charset="0"/>
                <a:sym typeface="Wingdings" pitchFamily="2" charset="2"/>
              </a:rPr>
              <a:t> coma éthylique 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524" y="1617669"/>
            <a:ext cx="4353272" cy="326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02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Iii – Analyse des résultats</a:t>
            </a:r>
            <a:endParaRPr lang="fr-FR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A) Phénomène de société et rite d’initiation sociale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B) Condition de vie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C) Vie active future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  <a:p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4657700" cy="309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49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Calibri" pitchFamily="34" charset="0"/>
                <a:cs typeface="Calibri" pitchFamily="34" charset="0"/>
              </a:rPr>
              <a:t>A) Phénomène de société et rite d’initiation sociale</a:t>
            </a:r>
            <a:endParaRPr lang="fr-FR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00628"/>
            <a:ext cx="8496944" cy="3768532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Consommation d’alcool a diminué tandis que celle des drogues a augmenté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Phénomène social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Plus l’âge est avancé, plus il y a de consommation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Expérience nouvelle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58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latin typeface="Calibri" pitchFamily="34" charset="0"/>
                <a:cs typeface="Calibri" pitchFamily="34" charset="0"/>
              </a:rPr>
              <a:t>B) </a:t>
            </a:r>
            <a:r>
              <a:rPr lang="fr-FR" b="1" dirty="0" smtClean="0">
                <a:latin typeface="Calibri" pitchFamily="34" charset="0"/>
                <a:cs typeface="Calibri" pitchFamily="34" charset="0"/>
              </a:rPr>
              <a:t>Conditions </a:t>
            </a:r>
            <a:r>
              <a:rPr lang="fr-FR" b="1" dirty="0">
                <a:latin typeface="Calibri" pitchFamily="34" charset="0"/>
                <a:cs typeface="Calibri" pitchFamily="34" charset="0"/>
              </a:rPr>
              <a:t>de vie</a:t>
            </a:r>
            <a:br>
              <a:rPr lang="fr-FR" b="1" dirty="0">
                <a:latin typeface="Calibri" pitchFamily="34" charset="0"/>
                <a:cs typeface="Calibri" pitchFamily="34" charset="0"/>
              </a:rPr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00628"/>
            <a:ext cx="8424936" cy="3696524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Conditions de vie influencent alimentation</a:t>
            </a: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Difficile d’établir des relations entre environnement familial et consommations de substances </a:t>
            </a:r>
            <a:r>
              <a:rPr lang="fr-FR" sz="2400" dirty="0" err="1" smtClean="0">
                <a:latin typeface="Calibri" pitchFamily="34" charset="0"/>
                <a:cs typeface="Calibri" pitchFamily="34" charset="0"/>
              </a:rPr>
              <a:t>psycho-actives</a:t>
            </a:r>
            <a:endParaRPr lang="fr-FR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 smtClean="0">
                <a:latin typeface="Calibri" pitchFamily="34" charset="0"/>
                <a:cs typeface="Calibri" pitchFamily="34" charset="0"/>
              </a:rPr>
              <a:t>Stress examens entraîne consommation de neuroleptiques</a:t>
            </a:r>
            <a:endParaRPr lang="fr-FR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44091"/>
            <a:ext cx="445269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70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C) Vie active future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892480" cy="4104456"/>
          </a:xfrm>
        </p:spPr>
        <p:txBody>
          <a:bodyPr>
            <a:normAutofit fontScale="92500" lnSpcReduction="10000"/>
          </a:bodyPr>
          <a:lstStyle/>
          <a:p>
            <a:r>
              <a:rPr lang="fr-FR" i="1" dirty="0" smtClean="0">
                <a:latin typeface="Calibri" pitchFamily="34" charset="0"/>
                <a:cs typeface="Calibri" pitchFamily="34" charset="0"/>
              </a:rPr>
              <a:t>En reprenant  </a:t>
            </a:r>
            <a:r>
              <a:rPr lang="fr-FR" i="1" dirty="0">
                <a:latin typeface="Calibri" pitchFamily="34" charset="0"/>
                <a:cs typeface="Calibri" pitchFamily="34" charset="0"/>
              </a:rPr>
              <a:t>l’étude précédente sur la drogue, on constate que la part de population dans les centres de prise en charge est essentiellement constituée d’individus ayant un âge </a:t>
            </a:r>
            <a:r>
              <a:rPr lang="fr-FR" i="1" dirty="0" smtClean="0">
                <a:latin typeface="Calibri" pitchFamily="34" charset="0"/>
                <a:cs typeface="Calibri" pitchFamily="34" charset="0"/>
              </a:rPr>
              <a:t>supérieur </a:t>
            </a:r>
            <a:r>
              <a:rPr lang="fr-FR" i="1" dirty="0">
                <a:latin typeface="Calibri" pitchFamily="34" charset="0"/>
                <a:cs typeface="Calibri" pitchFamily="34" charset="0"/>
              </a:rPr>
              <a:t>à 30 ans </a:t>
            </a:r>
            <a:r>
              <a:rPr lang="fr-FR" i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endParaRPr lang="fr-FR" i="1" dirty="0" smtClean="0">
              <a:latin typeface="Calibri" pitchFamily="34" charset="0"/>
              <a:cs typeface="Calibri" pitchFamily="34" charset="0"/>
            </a:endParaRP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  <a:p>
            <a:r>
              <a:rPr lang="fr-FR" sz="2400" dirty="0">
                <a:latin typeface="Calibri" pitchFamily="34" charset="0"/>
                <a:cs typeface="Calibri" pitchFamily="34" charset="0"/>
              </a:rPr>
              <a:t>Plus les individus consomment tôt plus ils seront enclins à poursuivre dans cette voie à l’âge adulte.</a:t>
            </a:r>
          </a:p>
          <a:p>
            <a:endParaRPr lang="fr-FR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Image 3" descr="E:\C\F_DI_H9-smal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4873535" cy="2727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442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313</TotalTime>
  <Words>694</Words>
  <Application>Microsoft Office PowerPoint</Application>
  <PresentationFormat>Affichage à l'écran (4:3)</PresentationFormat>
  <Paragraphs>292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Angles</vt:lpstr>
      <vt:lpstr>TAI de statistiques</vt:lpstr>
      <vt:lpstr>Plan </vt:lpstr>
      <vt:lpstr>Choix de l’étude</vt:lpstr>
      <vt:lpstr>I – Les jeunes des consommateurs particuliers</vt:lpstr>
      <vt:lpstr>A) Une consommation différente suivant l’âge et le sexe du consommateur  </vt:lpstr>
      <vt:lpstr>Présentation PowerPoint</vt:lpstr>
      <vt:lpstr>Présentation PowerPoint</vt:lpstr>
      <vt:lpstr>B) L’influence de l’environnement</vt:lpstr>
      <vt:lpstr>Présentation PowerPoint</vt:lpstr>
      <vt:lpstr>II - Les risques liés à cette consommation </vt:lpstr>
      <vt:lpstr>A) Les risques de la malnutrition </vt:lpstr>
      <vt:lpstr>B) Les risques de la drogue et des médicaments </vt:lpstr>
      <vt:lpstr>Présentation PowerPoint</vt:lpstr>
      <vt:lpstr>Présentation PowerPoint</vt:lpstr>
      <vt:lpstr>C) Risques de l’alcool </vt:lpstr>
      <vt:lpstr>Présentation PowerPoint</vt:lpstr>
      <vt:lpstr>Iii – Analyse des résultats</vt:lpstr>
      <vt:lpstr>A) Phénomène de société et rite d’initiation sociale</vt:lpstr>
      <vt:lpstr>B) Conditions de vie </vt:lpstr>
      <vt:lpstr>C) Vie active future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de statistiques</dc:title>
  <dc:creator>Dodou</dc:creator>
  <cp:lastModifiedBy>Florian</cp:lastModifiedBy>
  <cp:revision>19</cp:revision>
  <dcterms:created xsi:type="dcterms:W3CDTF">2011-05-14T15:04:51Z</dcterms:created>
  <dcterms:modified xsi:type="dcterms:W3CDTF">2011-05-16T11:43:12Z</dcterms:modified>
</cp:coreProperties>
</file>