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6" r:id="rId10"/>
    <p:sldId id="263" r:id="rId11"/>
    <p:sldId id="269" r:id="rId12"/>
    <p:sldId id="270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D6DE1-42CA-4811-8370-89D7BEF590D7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AF22A1-D819-4EE6-A5F8-C93A18095ED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7831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8B1BF-053D-4C20-B578-22C6A5AF28D8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364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3FE6C-46AA-4877-AAAF-B5E4C16D9EF5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875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EA70E-8F4A-4718-8251-FCC90326299A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0746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BC65-B412-4A15-8315-7633DBAD07C1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4901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143AA-DDF4-437A-A12F-DE671D5D2E0C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877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FB82-348D-4BDD-941F-574532AB61C1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269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6361-08EA-48B7-8E57-815044301F73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6018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30C57-D4AD-433C-82E0-F1026960A079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1599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4D92-6AEC-4123-9CF8-BAC317F8BA0F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5061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A7E39-100E-4812-AFDC-989022A65638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6728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E2D58-D86B-4A6B-9D50-4910611096CB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6254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39017-8359-4969-9612-A899530908B5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33059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30A9E-D22E-4B69-95E9-39C3EEE42356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7949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28A03-0D66-4436-9138-BE562FFFAA70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5289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1179-83EB-4C60-8097-ED0039AD67FC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7207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E02EA-8784-4141-BA0E-DB5D048470AC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43407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9D71A969-E12E-4EB1-8739-36DDBAEBA1A0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6503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 cstate="print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2BC90-5BC0-4BEA-AAEB-983C7EA89894}" type="datetime1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AE567-C266-46BB-9BE0-F17FAF54196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7796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01648" y="2481161"/>
            <a:ext cx="8144134" cy="1373070"/>
          </a:xfrm>
        </p:spPr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Aide à la décision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777695"/>
            <a:ext cx="9144000" cy="1655762"/>
          </a:xfrm>
        </p:spPr>
        <p:txBody>
          <a:bodyPr>
            <a:norm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M. Barbot – 09/03/2016 – EFREI</a:t>
            </a:r>
          </a:p>
          <a:p>
            <a:endParaRPr lang="fr-F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Margaux Dang – Karen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Hayoun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Martin Prieur de la Comble – Abel Derderian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725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Réalisation du projet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0321" y="2415250"/>
            <a:ext cx="9613861" cy="3599316"/>
          </a:xfrm>
        </p:spPr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Présentation de l’objectif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Première étape : résolution de problème (méthode naïve)</a:t>
            </a:r>
            <a:b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Deuxième étape : réduction de domaine</a:t>
            </a:r>
            <a:b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Troisième étape :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069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Présentation de l’objectif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d’analyse de fichier</a:t>
            </a:r>
          </a:p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Stockage en mémoire</a:t>
            </a:r>
          </a:p>
          <a:p>
            <a:endParaRPr lang="fr-F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Mise en forme en mémoire</a:t>
            </a:r>
          </a:p>
          <a:p>
            <a:endParaRPr lang="fr-F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de résolution du problème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827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61" cy="1080938"/>
          </a:xfrm>
        </p:spPr>
        <p:txBody>
          <a:bodyPr>
            <a:norm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 du fichier et mise en mémoire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65595"/>
          </a:xfrm>
        </p:spPr>
        <p:txBody>
          <a:bodyPr>
            <a:normAutofit/>
          </a:bodyPr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 du fichier : saisie du fichier texte</a:t>
            </a:r>
            <a:b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Stockage du</a:t>
            </a:r>
          </a:p>
          <a:p>
            <a:pPr lvl="1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Nombre de variables</a:t>
            </a:r>
          </a:p>
          <a:p>
            <a:pPr lvl="1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Dimensions</a:t>
            </a:r>
          </a:p>
          <a:p>
            <a:pPr lvl="1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Définitions des dimensions</a:t>
            </a:r>
          </a:p>
          <a:p>
            <a:pPr lvl="1"/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Utilisation d’objet</a:t>
            </a:r>
          </a:p>
          <a:p>
            <a:pPr lvl="1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Problème</a:t>
            </a:r>
          </a:p>
          <a:p>
            <a:pPr lvl="1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23550" y="2241078"/>
            <a:ext cx="859062" cy="43613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05153" y="4075505"/>
            <a:ext cx="4587638" cy="11735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8422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 de stockage des valeurs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0355" y="3152503"/>
            <a:ext cx="5424601" cy="1904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65322" y="3152503"/>
            <a:ext cx="5265124" cy="19322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26005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Choix des étapes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Choix des étapes :</a:t>
            </a:r>
          </a:p>
          <a:p>
            <a:endParaRPr lang="fr-F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Résolution par méthode naïve /triviale</a:t>
            </a:r>
            <a:b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Réduction de domaine</a:t>
            </a:r>
            <a:b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Amélioration de l’étape 2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65018" y="3259637"/>
            <a:ext cx="2964437" cy="2080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6566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Résolution naïve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Génération des possibilités pour les valeurs des variables</a:t>
            </a:r>
            <a:b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Scan du 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fichier : recherche de 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</a:t>
            </a:r>
            <a:b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 et comparaison des contraintes pour la résolution</a:t>
            </a:r>
            <a:r>
              <a:rPr lang="fr-FR" sz="2800" dirty="0" smtClean="0"/>
              <a:t/>
            </a:r>
            <a:br>
              <a:rPr lang="fr-FR" sz="2800" dirty="0" smtClean="0"/>
            </a:br>
            <a:endParaRPr lang="fr-FR" sz="2800" dirty="0" smtClean="0"/>
          </a:p>
          <a:p>
            <a:endParaRPr lang="fr-FR" sz="28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791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Résolution naïve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065" y="2798414"/>
            <a:ext cx="7476488" cy="3312368"/>
          </a:xfrm>
          <a:prstGeom prst="rect">
            <a:avLst/>
          </a:prstGeom>
          <a:noFill/>
        </p:spPr>
      </p:pic>
      <p:sp>
        <p:nvSpPr>
          <p:cNvPr id="7" name="Flèche vers le haut 6"/>
          <p:cNvSpPr/>
          <p:nvPr/>
        </p:nvSpPr>
        <p:spPr>
          <a:xfrm>
            <a:off x="1834073" y="6071593"/>
            <a:ext cx="216024" cy="5040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91479" y="2143972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Vérification des contraintes feuilles après feuilles</a:t>
            </a:r>
            <a:endParaRPr lang="fr-FR" dirty="0"/>
          </a:p>
        </p:txBody>
      </p:sp>
      <p:sp>
        <p:nvSpPr>
          <p:cNvPr id="9" name="Flèche vers le haut 8"/>
          <p:cNvSpPr/>
          <p:nvPr/>
        </p:nvSpPr>
        <p:spPr>
          <a:xfrm>
            <a:off x="2338129" y="6071593"/>
            <a:ext cx="216024" cy="5040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haut 9"/>
          <p:cNvSpPr/>
          <p:nvPr/>
        </p:nvSpPr>
        <p:spPr>
          <a:xfrm>
            <a:off x="2770177" y="6071593"/>
            <a:ext cx="216024" cy="5040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Multiplier 10"/>
          <p:cNvSpPr/>
          <p:nvPr/>
        </p:nvSpPr>
        <p:spPr>
          <a:xfrm>
            <a:off x="1762065" y="6215609"/>
            <a:ext cx="360040" cy="36004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Multiplier 11"/>
          <p:cNvSpPr/>
          <p:nvPr/>
        </p:nvSpPr>
        <p:spPr>
          <a:xfrm>
            <a:off x="2266121" y="6215609"/>
            <a:ext cx="360040" cy="36004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6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8169" y="6143601"/>
            <a:ext cx="432842" cy="4328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7791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en sortie : solution</a:t>
            </a:r>
            <a:endParaRPr lang="en-US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90409" y="2510971"/>
            <a:ext cx="3687943" cy="35988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ZoneTexte 5"/>
          <p:cNvSpPr txBox="1"/>
          <p:nvPr/>
        </p:nvSpPr>
        <p:spPr>
          <a:xfrm>
            <a:off x="775063" y="3525572"/>
            <a:ext cx="47121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Affichage d’une solution en sortie pour la méthode triviale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447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Réduction de domaine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 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la première case libre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Réduction de domaine associé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Vérification de contraintes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10</a:t>
            </a:fld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83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Réduction de domaines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23" name="Tableau 22"/>
          <p:cNvGraphicFramePr>
            <a:graphicFrameLocks noGrp="1"/>
          </p:cNvGraphicFramePr>
          <p:nvPr/>
        </p:nvGraphicFramePr>
        <p:xfrm>
          <a:off x="2401496" y="2505309"/>
          <a:ext cx="1193800" cy="952500"/>
        </p:xfrm>
        <a:graphic>
          <a:graphicData uri="http://schemas.openxmlformats.org/drawingml/2006/table">
            <a:tbl>
              <a:tblPr/>
              <a:tblGrid>
                <a:gridCol w="291325"/>
                <a:gridCol w="278659"/>
                <a:gridCol w="329324"/>
                <a:gridCol w="29449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4" name="Tableau 23"/>
          <p:cNvGraphicFramePr>
            <a:graphicFrameLocks noGrp="1"/>
          </p:cNvGraphicFramePr>
          <p:nvPr/>
        </p:nvGraphicFramePr>
        <p:xfrm>
          <a:off x="4417720" y="2577317"/>
          <a:ext cx="1181101" cy="876300"/>
        </p:xfrm>
        <a:graphic>
          <a:graphicData uri="http://schemas.openxmlformats.org/drawingml/2006/table">
            <a:tbl>
              <a:tblPr/>
              <a:tblGrid>
                <a:gridCol w="292913"/>
                <a:gridCol w="292913"/>
                <a:gridCol w="302362"/>
                <a:gridCol w="292913"/>
              </a:tblGrid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Tableau 24"/>
          <p:cNvGraphicFramePr>
            <a:graphicFrameLocks noGrp="1"/>
          </p:cNvGraphicFramePr>
          <p:nvPr/>
        </p:nvGraphicFramePr>
        <p:xfrm>
          <a:off x="6505952" y="2577317"/>
          <a:ext cx="1181101" cy="876300"/>
        </p:xfrm>
        <a:graphic>
          <a:graphicData uri="http://schemas.openxmlformats.org/drawingml/2006/table">
            <a:tbl>
              <a:tblPr/>
              <a:tblGrid>
                <a:gridCol w="292913"/>
                <a:gridCol w="292913"/>
                <a:gridCol w="302362"/>
                <a:gridCol w="292913"/>
              </a:tblGrid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Tableau 25"/>
          <p:cNvGraphicFramePr>
            <a:graphicFrameLocks noGrp="1"/>
          </p:cNvGraphicFramePr>
          <p:nvPr/>
        </p:nvGraphicFramePr>
        <p:xfrm>
          <a:off x="8594184" y="2577317"/>
          <a:ext cx="1181101" cy="876300"/>
        </p:xfrm>
        <a:graphic>
          <a:graphicData uri="http://schemas.openxmlformats.org/drawingml/2006/table">
            <a:tbl>
              <a:tblPr/>
              <a:tblGrid>
                <a:gridCol w="292913"/>
                <a:gridCol w="292913"/>
                <a:gridCol w="302362"/>
                <a:gridCol w="292913"/>
              </a:tblGrid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</a:tbl>
          </a:graphicData>
        </a:graphic>
      </p:graphicFrame>
      <p:sp>
        <p:nvSpPr>
          <p:cNvPr id="27" name="ZoneTexte 26"/>
          <p:cNvSpPr txBox="1"/>
          <p:nvPr/>
        </p:nvSpPr>
        <p:spPr>
          <a:xfrm>
            <a:off x="8050131" y="3513421"/>
            <a:ext cx="2739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Vérification des contraintes</a:t>
            </a:r>
            <a:endParaRPr lang="fr-FR" dirty="0"/>
          </a:p>
        </p:txBody>
      </p:sp>
      <p:graphicFrame>
        <p:nvGraphicFramePr>
          <p:cNvPr id="28" name="Tableau 27"/>
          <p:cNvGraphicFramePr>
            <a:graphicFrameLocks noGrp="1"/>
          </p:cNvGraphicFramePr>
          <p:nvPr/>
        </p:nvGraphicFramePr>
        <p:xfrm>
          <a:off x="2473504" y="5241613"/>
          <a:ext cx="1193800" cy="952500"/>
        </p:xfrm>
        <a:graphic>
          <a:graphicData uri="http://schemas.openxmlformats.org/drawingml/2006/table">
            <a:tbl>
              <a:tblPr/>
              <a:tblGrid>
                <a:gridCol w="291325"/>
                <a:gridCol w="278659"/>
                <a:gridCol w="329324"/>
                <a:gridCol w="29449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29" name="Connecteur droit avec flèche 28"/>
          <p:cNvCxnSpPr/>
          <p:nvPr/>
        </p:nvCxnSpPr>
        <p:spPr>
          <a:xfrm flipH="1">
            <a:off x="8450168" y="3873461"/>
            <a:ext cx="43204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>
            <a:off x="9314264" y="3873461"/>
            <a:ext cx="495672" cy="5676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6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74304" y="4377517"/>
            <a:ext cx="432842" cy="432842"/>
          </a:xfrm>
          <a:prstGeom prst="rect">
            <a:avLst/>
          </a:prstGeom>
          <a:noFill/>
        </p:spPr>
      </p:pic>
      <p:sp>
        <p:nvSpPr>
          <p:cNvPr id="32" name="Multiplier 31"/>
          <p:cNvSpPr/>
          <p:nvPr/>
        </p:nvSpPr>
        <p:spPr>
          <a:xfrm>
            <a:off x="8162136" y="4521533"/>
            <a:ext cx="360040" cy="36004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3" name="Connecteur droit 32"/>
          <p:cNvCxnSpPr/>
          <p:nvPr/>
        </p:nvCxnSpPr>
        <p:spPr>
          <a:xfrm flipH="1">
            <a:off x="3121576" y="4665549"/>
            <a:ext cx="49685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3121576" y="4665549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lèche droite 34"/>
          <p:cNvSpPr/>
          <p:nvPr/>
        </p:nvSpPr>
        <p:spPr>
          <a:xfrm>
            <a:off x="5857880" y="2937357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lèche droite 35"/>
          <p:cNvSpPr/>
          <p:nvPr/>
        </p:nvSpPr>
        <p:spPr>
          <a:xfrm>
            <a:off x="3769648" y="2937357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Flèche droite 36"/>
          <p:cNvSpPr/>
          <p:nvPr/>
        </p:nvSpPr>
        <p:spPr>
          <a:xfrm>
            <a:off x="7946112" y="3009365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8" name="Connecteur droit avec flèche 37"/>
          <p:cNvCxnSpPr/>
          <p:nvPr/>
        </p:nvCxnSpPr>
        <p:spPr>
          <a:xfrm>
            <a:off x="4561736" y="2289285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Tableau 38"/>
          <p:cNvGraphicFramePr>
            <a:graphicFrameLocks noGrp="1"/>
          </p:cNvGraphicFramePr>
          <p:nvPr/>
        </p:nvGraphicFramePr>
        <p:xfrm>
          <a:off x="4345712" y="5241613"/>
          <a:ext cx="1181101" cy="876300"/>
        </p:xfrm>
        <a:graphic>
          <a:graphicData uri="http://schemas.openxmlformats.org/drawingml/2006/table">
            <a:tbl>
              <a:tblPr/>
              <a:tblGrid>
                <a:gridCol w="292913"/>
                <a:gridCol w="292913"/>
                <a:gridCol w="302362"/>
                <a:gridCol w="292913"/>
              </a:tblGrid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" name="Flèche droite 39"/>
          <p:cNvSpPr/>
          <p:nvPr/>
        </p:nvSpPr>
        <p:spPr>
          <a:xfrm>
            <a:off x="3769648" y="5601653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1" name="Connecteur droit avec flèche 40"/>
          <p:cNvCxnSpPr/>
          <p:nvPr/>
        </p:nvCxnSpPr>
        <p:spPr>
          <a:xfrm>
            <a:off x="4777760" y="4953581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 animBg="1"/>
      <p:bldP spid="35" grpId="0" animBg="1"/>
      <p:bldP spid="37" grpId="0" animBg="1"/>
      <p:bldP spid="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Amélioration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2" name="ZoneTexte 11"/>
          <p:cNvSpPr txBox="1"/>
          <p:nvPr/>
        </p:nvSpPr>
        <p:spPr>
          <a:xfrm>
            <a:off x="1231558" y="2403929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Stratégie de choisir la variable avec le plus grand domaine de définition</a:t>
            </a:r>
            <a:endParaRPr lang="fr-FR" dirty="0"/>
          </a:p>
        </p:txBody>
      </p:sp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1663606" y="3493341"/>
          <a:ext cx="1193800" cy="952500"/>
        </p:xfrm>
        <a:graphic>
          <a:graphicData uri="http://schemas.openxmlformats.org/drawingml/2006/table">
            <a:tbl>
              <a:tblPr/>
              <a:tblGrid>
                <a:gridCol w="291325"/>
                <a:gridCol w="278659"/>
                <a:gridCol w="329324"/>
                <a:gridCol w="29449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1375574" y="4573461"/>
            <a:ext cx="1967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Analyse du tableau</a:t>
            </a:r>
            <a:endParaRPr lang="fr-FR" dirty="0"/>
          </a:p>
        </p:txBody>
      </p:sp>
      <p:sp>
        <p:nvSpPr>
          <p:cNvPr id="15" name="Flèche droite 14"/>
          <p:cNvSpPr/>
          <p:nvPr/>
        </p:nvSpPr>
        <p:spPr>
          <a:xfrm>
            <a:off x="3175774" y="3853381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3751839" y="3637357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On retourne l’indice du tableau dans lequel il y a le plus grand domaine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7280230" y="3637357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On affecte à la case, la plus grande valeur du domaine de définition</a:t>
            </a:r>
          </a:p>
        </p:txBody>
      </p:sp>
      <p:sp>
        <p:nvSpPr>
          <p:cNvPr id="18" name="Flèche droite 17"/>
          <p:cNvSpPr/>
          <p:nvPr/>
        </p:nvSpPr>
        <p:spPr>
          <a:xfrm>
            <a:off x="6632158" y="3925389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fr-F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Merci de nous avoir écouté.</a:t>
            </a:r>
            <a:b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FR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fr-F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vous avez des questions, n’hésitez pas.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AE567-C266-46BB-9BE0-F17FAF54196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94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286</TotalTime>
  <Words>186</Words>
  <Application>Microsoft Office PowerPoint</Application>
  <PresentationFormat>Personnalisé</PresentationFormat>
  <Paragraphs>194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Berlin</vt:lpstr>
      <vt:lpstr>Aide à la décision </vt:lpstr>
      <vt:lpstr>Réalisation du projet</vt:lpstr>
      <vt:lpstr>Présentation de l’objectif</vt:lpstr>
      <vt:lpstr>Analyse du fichier et mise en mémoire</vt:lpstr>
      <vt:lpstr>Structure de stockage des valeurs</vt:lpstr>
      <vt:lpstr>Choix des étapes</vt:lpstr>
      <vt:lpstr>Résolution naïve</vt:lpstr>
      <vt:lpstr>Résolution naïve</vt:lpstr>
      <vt:lpstr>Résultats en sortie : solution</vt:lpstr>
      <vt:lpstr>Réduction de domaine</vt:lpstr>
      <vt:lpstr>Réduction de domaines</vt:lpstr>
      <vt:lpstr>Amélioration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Aide à la décision</dc:title>
  <dc:creator>Abel Derderian</dc:creator>
  <cp:lastModifiedBy>Margaux</cp:lastModifiedBy>
  <cp:revision>17</cp:revision>
  <dcterms:created xsi:type="dcterms:W3CDTF">2016-03-08T15:17:29Z</dcterms:created>
  <dcterms:modified xsi:type="dcterms:W3CDTF">2016-03-08T21:08:13Z</dcterms:modified>
</cp:coreProperties>
</file>