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6" r:id="rId3"/>
    <p:sldId id="258" r:id="rId4"/>
    <p:sldId id="265" r:id="rId5"/>
    <p:sldId id="259" r:id="rId6"/>
    <p:sldId id="260" r:id="rId7"/>
    <p:sldId id="262" r:id="rId8"/>
    <p:sldId id="263" r:id="rId9"/>
    <p:sldId id="264" r:id="rId10"/>
    <p:sldId id="261" r:id="rId1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149" autoAdjust="0"/>
    <p:restoredTop sz="94622" autoAdjust="0"/>
  </p:normalViewPr>
  <p:slideViewPr>
    <p:cSldViewPr>
      <p:cViewPr>
        <p:scale>
          <a:sx n="80" d="100"/>
          <a:sy n="80" d="100"/>
        </p:scale>
        <p:origin x="-510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Shareholders</c:v>
                </c:pt>
              </c:strCache>
            </c:strRef>
          </c:tx>
          <c:explosion val="25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Feuil1!$A$2:$A$5</c:f>
              <c:strCache>
                <c:ptCount val="4"/>
                <c:pt idx="0">
                  <c:v>Caisse des dépots</c:v>
                </c:pt>
                <c:pt idx="1">
                  <c:v>Sopassure</c:v>
                </c:pt>
                <c:pt idx="2">
                  <c:v>Public</c:v>
                </c:pt>
                <c:pt idx="3">
                  <c:v>French state</c:v>
                </c:pt>
              </c:strCache>
            </c:strRef>
          </c:cat>
          <c:val>
            <c:numRef>
              <c:f>Feuil1!$B$2:$B$5</c:f>
              <c:numCache>
                <c:formatCode>0.00%</c:formatCode>
                <c:ptCount val="4"/>
                <c:pt idx="0" formatCode="0%">
                  <c:v>0.4</c:v>
                </c:pt>
                <c:pt idx="1">
                  <c:v>0.3548</c:v>
                </c:pt>
                <c:pt idx="2">
                  <c:v>0.23430000000000001</c:v>
                </c:pt>
                <c:pt idx="3">
                  <c:v>1.09E-2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756237773281583E-2"/>
          <c:y val="2.7226132087361098E-2"/>
          <c:w val="0.54717556087222508"/>
          <c:h val="0.90145542805819212"/>
        </c:manualLayout>
      </c:layout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explosion val="7"/>
          </c:dPt>
          <c:dLbls>
            <c:dLbl>
              <c:idx val="0"/>
              <c:layout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</c:dLbl>
            <c:dLbl>
              <c:idx val="1"/>
              <c:layout>
                <c:manualLayout>
                  <c:x val="-0.15433856601232013"/>
                  <c:y val="1.57722003901648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056464337021308"/>
                  <c:y val="-6.93117190757557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10360354569829196"/>
                  <c:y val="-0.138531434517194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%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Feuil1!$A$2:$A$7</c:f>
              <c:strCache>
                <c:ptCount val="6"/>
                <c:pt idx="0">
                  <c:v>CNP Assurances</c:v>
                </c:pt>
                <c:pt idx="1">
                  <c:v>Generali France</c:v>
                </c:pt>
                <c:pt idx="2">
                  <c:v>BNP Paribas Assurance</c:v>
                </c:pt>
                <c:pt idx="3">
                  <c:v>Axa</c:v>
                </c:pt>
                <c:pt idx="4">
                  <c:v>Predical Pacifica</c:v>
                </c:pt>
                <c:pt idx="5">
                  <c:v>Autres</c:v>
                </c:pt>
              </c:strCache>
            </c:strRef>
          </c:cat>
          <c:val>
            <c:numRef>
              <c:f>Feuil1!$B$2:$B$7</c:f>
              <c:numCache>
                <c:formatCode>0.00%</c:formatCode>
                <c:ptCount val="6"/>
                <c:pt idx="0">
                  <c:v>0.20399999999999999</c:v>
                </c:pt>
                <c:pt idx="1">
                  <c:v>8.2000000000000003E-2</c:v>
                </c:pt>
                <c:pt idx="2">
                  <c:v>8.5999999999999993E-2</c:v>
                </c:pt>
                <c:pt idx="3">
                  <c:v>0.11600000000000001</c:v>
                </c:pt>
                <c:pt idx="4">
                  <c:v>0.17499999999999999</c:v>
                </c:pt>
                <c:pt idx="5">
                  <c:v>0.33700000000000002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1400"/>
            </a:pPr>
            <a:endParaRPr lang="fr-FR"/>
          </a:p>
        </c:txPr>
      </c:legendEntry>
      <c:legendEntry>
        <c:idx val="1"/>
        <c:txPr>
          <a:bodyPr/>
          <a:lstStyle/>
          <a:p>
            <a:pPr>
              <a:defRPr sz="1200"/>
            </a:pPr>
            <a:endParaRPr lang="fr-FR"/>
          </a:p>
        </c:txPr>
      </c:legendEntry>
      <c:legendEntry>
        <c:idx val="2"/>
        <c:txPr>
          <a:bodyPr/>
          <a:lstStyle/>
          <a:p>
            <a:pPr>
              <a:defRPr sz="1200"/>
            </a:pPr>
            <a:endParaRPr lang="fr-FR"/>
          </a:p>
        </c:txPr>
      </c:legendEntry>
      <c:legendEntry>
        <c:idx val="3"/>
        <c:txPr>
          <a:bodyPr/>
          <a:lstStyle/>
          <a:p>
            <a:pPr>
              <a:defRPr sz="1200"/>
            </a:pPr>
            <a:endParaRPr lang="fr-FR"/>
          </a:p>
        </c:txPr>
      </c:legendEntry>
      <c:legendEntry>
        <c:idx val="4"/>
        <c:txPr>
          <a:bodyPr/>
          <a:lstStyle/>
          <a:p>
            <a:pPr>
              <a:defRPr sz="1200"/>
            </a:pPr>
            <a:endParaRPr lang="fr-FR"/>
          </a:p>
        </c:txPr>
      </c:legendEntry>
      <c:legendEntry>
        <c:idx val="5"/>
        <c:txPr>
          <a:bodyPr/>
          <a:lstStyle/>
          <a:p>
            <a:pPr>
              <a:defRPr sz="1200"/>
            </a:pPr>
            <a:endParaRPr lang="fr-FR"/>
          </a:p>
        </c:txPr>
      </c:legendEntry>
      <c:layout>
        <c:manualLayout>
          <c:xMode val="edge"/>
          <c:yMode val="edge"/>
          <c:x val="0.63913165247807124"/>
          <c:y val="9.8838983571622741E-2"/>
          <c:w val="0.33678106684947429"/>
          <c:h val="0.819958608780063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024542901205175E-2"/>
          <c:y val="0.10259535890081889"/>
          <c:w val="0.46260545059924513"/>
          <c:h val="0.77698912268688713"/>
        </c:manualLayout>
      </c:layout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explosion val="13"/>
          </c:dPt>
          <c:dLbls>
            <c:dLbl>
              <c:idx val="0"/>
              <c:layout>
                <c:manualLayout>
                  <c:x val="-8.8717799551196214E-2"/>
                  <c:y val="0.1093652229034525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</c:dLbl>
            <c:dLbl>
              <c:idx val="5"/>
              <c:layout>
                <c:manualLayout>
                  <c:x val="0.10619585944003473"/>
                  <c:y val="0.152725969707789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%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Feuil1!$A$2:$A$7</c:f>
              <c:strCache>
                <c:ptCount val="6"/>
                <c:pt idx="0">
                  <c:v>CNP Assurances</c:v>
                </c:pt>
                <c:pt idx="1">
                  <c:v>Generali France</c:v>
                </c:pt>
                <c:pt idx="2">
                  <c:v>BNP Paribas Assurance</c:v>
                </c:pt>
                <c:pt idx="3">
                  <c:v>Axa</c:v>
                </c:pt>
                <c:pt idx="4">
                  <c:v>Predical Pacifica</c:v>
                </c:pt>
                <c:pt idx="5">
                  <c:v>Autres</c:v>
                </c:pt>
              </c:strCache>
            </c:strRef>
          </c:cat>
          <c:val>
            <c:numRef>
              <c:f>Feuil1!$B$2:$B$7</c:f>
              <c:numCache>
                <c:formatCode>0.00%</c:formatCode>
                <c:ptCount val="6"/>
                <c:pt idx="0">
                  <c:v>0.11550000000000001</c:v>
                </c:pt>
                <c:pt idx="1">
                  <c:v>5.6800000000000003E-2</c:v>
                </c:pt>
                <c:pt idx="2">
                  <c:v>6.59E-2</c:v>
                </c:pt>
                <c:pt idx="3">
                  <c:v>0.34310000000000002</c:v>
                </c:pt>
                <c:pt idx="4">
                  <c:v>0.29430000000000001</c:v>
                </c:pt>
                <c:pt idx="5">
                  <c:v>0.1244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1400"/>
            </a:pPr>
            <a:endParaRPr lang="fr-FR"/>
          </a:p>
        </c:txPr>
      </c:legendEntry>
      <c:legendEntry>
        <c:idx val="1"/>
        <c:txPr>
          <a:bodyPr/>
          <a:lstStyle/>
          <a:p>
            <a:pPr>
              <a:defRPr sz="1200"/>
            </a:pPr>
            <a:endParaRPr lang="fr-FR"/>
          </a:p>
        </c:txPr>
      </c:legendEntry>
      <c:legendEntry>
        <c:idx val="2"/>
        <c:txPr>
          <a:bodyPr/>
          <a:lstStyle/>
          <a:p>
            <a:pPr>
              <a:defRPr sz="1200"/>
            </a:pPr>
            <a:endParaRPr lang="fr-FR"/>
          </a:p>
        </c:txPr>
      </c:legendEntry>
      <c:legendEntry>
        <c:idx val="3"/>
        <c:txPr>
          <a:bodyPr/>
          <a:lstStyle/>
          <a:p>
            <a:pPr>
              <a:defRPr sz="1200"/>
            </a:pPr>
            <a:endParaRPr lang="fr-FR"/>
          </a:p>
        </c:txPr>
      </c:legendEntry>
      <c:legendEntry>
        <c:idx val="4"/>
        <c:txPr>
          <a:bodyPr/>
          <a:lstStyle/>
          <a:p>
            <a:pPr>
              <a:defRPr sz="1200"/>
            </a:pPr>
            <a:endParaRPr lang="fr-FR"/>
          </a:p>
        </c:txPr>
      </c:legendEntry>
      <c:legendEntry>
        <c:idx val="5"/>
        <c:txPr>
          <a:bodyPr/>
          <a:lstStyle/>
          <a:p>
            <a:pPr>
              <a:defRPr sz="1200"/>
            </a:pPr>
            <a:endParaRPr lang="fr-FR"/>
          </a:p>
        </c:txPr>
      </c:legendEntry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DA533-A931-4183-96F1-66FC9338A3E5}" type="datetimeFigureOut">
              <a:rPr lang="fr-FR" smtClean="0"/>
              <a:t>20/03/2011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lips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9E141D2-C1C6-4DE5-BD6A-FD6E52C98809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DA533-A931-4183-96F1-66FC9338A3E5}" type="datetimeFigureOut">
              <a:rPr lang="fr-FR" smtClean="0"/>
              <a:t>20/03/2011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09E141D2-C1C6-4DE5-BD6A-FD6E52C98809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DA533-A931-4183-96F1-66FC9338A3E5}" type="datetimeFigureOut">
              <a:rPr lang="fr-FR" smtClean="0"/>
              <a:t>20/03/2011</a:t>
            </a:fld>
            <a:endParaRPr lang="fr-FR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9E141D2-C1C6-4DE5-BD6A-FD6E52C98809}" type="slidenum">
              <a:rPr lang="fr-FR" smtClean="0"/>
              <a:t>‹N°›</a:t>
            </a:fld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0ADA533-A931-4183-96F1-66FC9338A3E5}" type="datetimeFigureOut">
              <a:rPr lang="fr-FR" smtClean="0"/>
              <a:t>20/03/2011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41D2-C1C6-4DE5-BD6A-FD6E52C98809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space réservé du contenu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2" name="Espace réservé du contenu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cteur droit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DA533-A931-4183-96F1-66FC9338A3E5}" type="datetimeFigureOut">
              <a:rPr lang="fr-FR" smtClean="0"/>
              <a:t>20/03/2011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fr-FR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Espace réservé du contenu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6" name="Espace réservé du contenu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5" name="Ellips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lips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09E141D2-C1C6-4DE5-BD6A-FD6E52C98809}" type="slidenum">
              <a:rPr lang="fr-FR" smtClean="0"/>
              <a:t>‹N°›</a:t>
            </a:fld>
            <a:endParaRPr lang="fr-FR"/>
          </a:p>
        </p:txBody>
      </p:sp>
      <p:sp>
        <p:nvSpPr>
          <p:cNvPr id="23" name="Titr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DA533-A931-4183-96F1-66FC9338A3E5}" type="datetimeFigureOut">
              <a:rPr lang="fr-FR" smtClean="0"/>
              <a:t>20/03/2011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09E141D2-C1C6-4DE5-BD6A-FD6E52C9880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DA533-A931-4183-96F1-66FC9338A3E5}" type="datetimeFigureOut">
              <a:rPr lang="fr-FR" smtClean="0"/>
              <a:t>20/03/2011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9E141D2-C1C6-4DE5-BD6A-FD6E52C98809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Espace réservé du contenu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9E141D2-C1C6-4DE5-BD6A-FD6E52C98809}" type="slidenum">
              <a:rPr lang="fr-FR" smtClean="0"/>
              <a:t>‹N°›</a:t>
            </a:fld>
            <a:endParaRPr lang="fr-FR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DA533-A931-4183-96F1-66FC9338A3E5}" type="datetimeFigureOut">
              <a:rPr lang="fr-FR" smtClean="0"/>
              <a:t>20/03/2011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necteur droit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lips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09E141D2-C1C6-4DE5-BD6A-FD6E52C98809}" type="slidenum">
              <a:rPr lang="fr-FR" smtClean="0"/>
              <a:t>‹N°›</a:t>
            </a:fld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0ADA533-A931-4183-96F1-66FC9338A3E5}" type="datetimeFigureOut">
              <a:rPr lang="fr-FR" smtClean="0"/>
              <a:t>20/03/2011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DA533-A931-4183-96F1-66FC9338A3E5}" type="datetimeFigureOut">
              <a:rPr lang="fr-FR" smtClean="0"/>
              <a:t>20/03/2011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41D2-C1C6-4DE5-BD6A-FD6E52C98809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09E141D2-C1C6-4DE5-BD6A-FD6E52C98809}" type="slidenum">
              <a:rPr lang="fr-FR" smtClean="0"/>
              <a:t>‹N°›</a:t>
            </a:fld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DA533-A931-4183-96F1-66FC9338A3E5}" type="datetimeFigureOut">
              <a:rPr lang="fr-FR" smtClean="0"/>
              <a:t>20/03/2011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0ADA533-A931-4183-96F1-66FC9338A3E5}" type="datetimeFigureOut">
              <a:rPr lang="fr-FR" smtClean="0"/>
              <a:t>20/03/2011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9E141D2-C1C6-4DE5-BD6A-FD6E52C98809}" type="slidenum">
              <a:rPr lang="fr-FR" smtClean="0"/>
              <a:t>‹N°›</a:t>
            </a:fld>
            <a:endParaRPr lang="fr-FR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94614"/>
            <a:ext cx="2585014" cy="18490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318236" y="260648"/>
            <a:ext cx="814931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 Bold" pitchFamily="18" charset="0"/>
              </a:rPr>
              <a:t>English </a:t>
            </a:r>
            <a:r>
              <a:rPr lang="fr-FR" sz="3600" dirty="0" err="1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 Bold" pitchFamily="18" charset="0"/>
              </a:rPr>
              <a:t>Presentation</a:t>
            </a:r>
            <a:endParaRPr lang="fr-FR" sz="36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dobe Caslon Pro Bold" pitchFamily="18" charset="0"/>
            </a:endParaRPr>
          </a:p>
          <a:p>
            <a:r>
              <a:rPr lang="fr-FR" sz="20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 Bold" pitchFamily="18" charset="0"/>
              </a:rPr>
              <a:t>	</a:t>
            </a:r>
          </a:p>
          <a:p>
            <a:r>
              <a:rPr lang="fr-FR" sz="2000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 Bold" pitchFamily="18" charset="0"/>
              </a:rPr>
              <a:t>	</a:t>
            </a:r>
            <a:r>
              <a:rPr lang="fr-FR" sz="20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 Bold" pitchFamily="18" charset="0"/>
              </a:rPr>
              <a:t>Alexis Yvin</a:t>
            </a:r>
          </a:p>
          <a:p>
            <a:r>
              <a:rPr lang="fr-FR" sz="20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 Bold" pitchFamily="18" charset="0"/>
              </a:rPr>
              <a:t>	Alexandre Southakakoumal</a:t>
            </a:r>
          </a:p>
          <a:p>
            <a:r>
              <a:rPr lang="fr-FR" sz="2000" i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 Bold" pitchFamily="18" charset="0"/>
              </a:rPr>
              <a:t>	</a:t>
            </a:r>
            <a:r>
              <a:rPr lang="fr-FR" sz="20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 Bold" pitchFamily="18" charset="0"/>
              </a:rPr>
              <a:t>L3 group 3</a:t>
            </a:r>
            <a:endParaRPr lang="fr-FR" sz="2000" i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dobe Caslon Pro Bold" pitchFamily="18" charset="0"/>
            </a:endParaRPr>
          </a:p>
          <a:p>
            <a:endParaRPr lang="fr-FR" sz="2800" dirty="0" smtClean="0">
              <a:latin typeface="Adobe Caslon Pro Bold" pitchFamily="18" charset="0"/>
            </a:endParaRPr>
          </a:p>
          <a:p>
            <a:endParaRPr lang="fr-FR" sz="2800" dirty="0" smtClean="0">
              <a:latin typeface="Adobe Caslon Pro Bold" pitchFamily="18" charset="0"/>
            </a:endParaRPr>
          </a:p>
          <a:p>
            <a:r>
              <a:rPr lang="fr-FR" sz="2800" i="1" dirty="0" smtClean="0">
                <a:latin typeface="Adobe Caslon Pro Bold" pitchFamily="18" charset="0"/>
              </a:rPr>
              <a:t>				</a:t>
            </a:r>
            <a:endParaRPr lang="fr-FR" sz="2800" dirty="0">
              <a:latin typeface="Adobe Caslon Pro Bold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9512" y="3645024"/>
            <a:ext cx="8784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5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 Bold" pitchFamily="18" charset="0"/>
              </a:rPr>
              <a:t>CNP and  the </a:t>
            </a:r>
            <a:r>
              <a:rPr lang="fr-FR" sz="5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 Bold" pitchFamily="18" charset="0"/>
              </a:rPr>
              <a:t>financial</a:t>
            </a:r>
            <a:r>
              <a:rPr lang="fr-FR" sz="5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 Bold" pitchFamily="18" charset="0"/>
              </a:rPr>
              <a:t> </a:t>
            </a:r>
            <a:r>
              <a:rPr lang="fr-FR" sz="5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 Bold" pitchFamily="18" charset="0"/>
              </a:rPr>
              <a:t>crisis</a:t>
            </a:r>
            <a:endParaRPr lang="fr-FR" sz="54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dobe Caslon Pro Bol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978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9512" y="365755"/>
            <a:ext cx="69127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Caslon Pro Bold" pitchFamily="18" charset="0"/>
              </a:rPr>
              <a:t>To </a:t>
            </a:r>
            <a:r>
              <a:rPr lang="fr-FR" sz="48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Caslon Pro Bold" pitchFamily="18" charset="0"/>
              </a:rPr>
              <a:t>begin</a:t>
            </a:r>
            <a:r>
              <a:rPr lang="fr-FR" sz="4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Caslon Pro Bold" pitchFamily="18" charset="0"/>
              </a:rPr>
              <a:t>…</a:t>
            </a:r>
            <a:endParaRPr lang="fr-FR" sz="48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dobe Caslon Pro Bold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79512" y="6165304"/>
            <a:ext cx="3096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 Bold" pitchFamily="18" charset="0"/>
              </a:rPr>
              <a:t>Alexis Yvin</a:t>
            </a:r>
          </a:p>
          <a:p>
            <a:r>
              <a:rPr lang="fr-FR" sz="16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 Bold" pitchFamily="18" charset="0"/>
              </a:rPr>
              <a:t>Alexandre Southakakoumal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7797793" y="6413091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 Bold" pitchFamily="18" charset="0"/>
              </a:rPr>
              <a:t>L3 Group 3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968" y="2996952"/>
            <a:ext cx="4343776" cy="27148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820" y="1628800"/>
            <a:ext cx="3032175" cy="21688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0361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6773" y="692696"/>
            <a:ext cx="3528392" cy="25238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79512" y="3645024"/>
            <a:ext cx="8784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5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 Bold" pitchFamily="18" charset="0"/>
              </a:rPr>
              <a:t>What</a:t>
            </a:r>
            <a:r>
              <a:rPr lang="fr-FR" sz="5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 Bold" pitchFamily="18" charset="0"/>
              </a:rPr>
              <a:t> </a:t>
            </a:r>
            <a:r>
              <a:rPr lang="fr-FR" sz="5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 Bold" pitchFamily="18" charset="0"/>
              </a:rPr>
              <a:t>is</a:t>
            </a:r>
            <a:r>
              <a:rPr lang="fr-FR" sz="5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 Bold" pitchFamily="18" charset="0"/>
              </a:rPr>
              <a:t> CNP ?</a:t>
            </a:r>
            <a:endParaRPr lang="fr-FR" sz="54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dobe Caslon Pro Bold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79512" y="6165304"/>
            <a:ext cx="3096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 Bold" pitchFamily="18" charset="0"/>
              </a:rPr>
              <a:t>Alexis Yvin</a:t>
            </a:r>
          </a:p>
          <a:p>
            <a:r>
              <a:rPr lang="fr-FR" sz="16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 Bold" pitchFamily="18" charset="0"/>
              </a:rPr>
              <a:t>Alexandre Southakakoumal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7797793" y="6413091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 Bold" pitchFamily="18" charset="0"/>
              </a:rPr>
              <a:t>L3 Group 3</a:t>
            </a:r>
          </a:p>
        </p:txBody>
      </p:sp>
    </p:spTree>
    <p:extLst>
      <p:ext uri="{BB962C8B-B14F-4D97-AF65-F5344CB8AC3E}">
        <p14:creationId xmlns:p14="http://schemas.microsoft.com/office/powerpoint/2010/main" val="206473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332656"/>
            <a:ext cx="1015951" cy="7267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7504" y="365755"/>
            <a:ext cx="39604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8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Caslon Pro Bold" pitchFamily="18" charset="0"/>
              </a:rPr>
              <a:t>What</a:t>
            </a:r>
            <a:r>
              <a:rPr lang="fr-FR" sz="4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Caslon Pro Bold" pitchFamily="18" charset="0"/>
              </a:rPr>
              <a:t> </a:t>
            </a:r>
            <a:r>
              <a:rPr lang="fr-FR" sz="48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Caslon Pro Bold" pitchFamily="18" charset="0"/>
              </a:rPr>
              <a:t>is</a:t>
            </a:r>
            <a:r>
              <a:rPr lang="fr-FR" sz="4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Caslon Pro Bold" pitchFamily="18" charset="0"/>
              </a:rPr>
              <a:t> CNP ?</a:t>
            </a:r>
            <a:endParaRPr lang="fr-FR" sz="48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dobe Caslon Pro Bold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79512" y="6165304"/>
            <a:ext cx="3096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 Bold" pitchFamily="18" charset="0"/>
              </a:rPr>
              <a:t>Alexis Yvin</a:t>
            </a:r>
          </a:p>
          <a:p>
            <a:r>
              <a:rPr lang="fr-FR" sz="16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 Bold" pitchFamily="18" charset="0"/>
              </a:rPr>
              <a:t>Alexandre Southakakoumal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7797793" y="6413091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 Bold" pitchFamily="18" charset="0"/>
              </a:rPr>
              <a:t>L3 Group 3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51520" y="1484784"/>
            <a:ext cx="8640960" cy="1158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Wingdings" charset="2"/>
              <a:buChar char="Ø"/>
            </a:pPr>
            <a:r>
              <a:rPr lang="en-GB" dirty="0" smtClean="0">
                <a:latin typeface="Cambria"/>
                <a:cs typeface="Cambria"/>
              </a:rPr>
              <a:t>France's leading personal insurance company since 1991</a:t>
            </a:r>
          </a:p>
          <a:p>
            <a:pPr marL="285750" indent="-285750">
              <a:lnSpc>
                <a:spcPct val="130000"/>
              </a:lnSpc>
              <a:buFont typeface="Wingdings" charset="2"/>
              <a:buChar char="Ø"/>
            </a:pPr>
            <a:r>
              <a:rPr lang="en-GB" dirty="0" smtClean="0">
                <a:latin typeface="Cambria"/>
                <a:cs typeface="Cambria"/>
              </a:rPr>
              <a:t>Insure 22 million of people</a:t>
            </a:r>
          </a:p>
          <a:p>
            <a:pPr marL="285750" indent="-285750">
              <a:lnSpc>
                <a:spcPct val="130000"/>
              </a:lnSpc>
              <a:buFont typeface="Wingdings" charset="2"/>
              <a:buChar char="Ø"/>
            </a:pPr>
            <a:r>
              <a:rPr lang="en-GB" dirty="0">
                <a:latin typeface="Cambria"/>
                <a:cs typeface="Cambria"/>
              </a:rPr>
              <a:t>Owned by 4 major shareholders</a:t>
            </a:r>
            <a:endParaRPr lang="en-GB" dirty="0" smtClean="0">
              <a:latin typeface="Cambria"/>
              <a:cs typeface="Cambria"/>
            </a:endParaRPr>
          </a:p>
        </p:txBody>
      </p:sp>
      <p:graphicFrame>
        <p:nvGraphicFramePr>
          <p:cNvPr id="3" name="Graphique 2"/>
          <p:cNvGraphicFramePr/>
          <p:nvPr>
            <p:extLst>
              <p:ext uri="{D42A27DB-BD31-4B8C-83A1-F6EECF244321}">
                <p14:modId xmlns:p14="http://schemas.microsoft.com/office/powerpoint/2010/main" val="2467452271"/>
              </p:ext>
            </p:extLst>
          </p:nvPr>
        </p:nvGraphicFramePr>
        <p:xfrm>
          <a:off x="1259632" y="1844824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ZoneTexte 7"/>
          <p:cNvSpPr txBox="1"/>
          <p:nvPr/>
        </p:nvSpPr>
        <p:spPr>
          <a:xfrm>
            <a:off x="251520" y="4653136"/>
            <a:ext cx="8640960" cy="1518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Wingdings" charset="2"/>
              <a:buChar char="Ø"/>
            </a:pPr>
            <a:r>
              <a:rPr lang="en-GB" dirty="0" smtClean="0"/>
              <a:t>Involved in three main segments of the personal insurance market:</a:t>
            </a:r>
          </a:p>
          <a:p>
            <a:pPr marL="742950" lvl="1" indent="-285750">
              <a:lnSpc>
                <a:spcPct val="130000"/>
              </a:lnSpc>
              <a:buFont typeface="Wingdings" charset="2"/>
              <a:buChar char="²"/>
            </a:pPr>
            <a:r>
              <a:rPr lang="en-GB" dirty="0" smtClean="0"/>
              <a:t>Savings</a:t>
            </a:r>
          </a:p>
          <a:p>
            <a:pPr marL="742950" lvl="1" indent="-285750">
              <a:lnSpc>
                <a:spcPct val="130000"/>
              </a:lnSpc>
              <a:buFont typeface="Wingdings" charset="2"/>
              <a:buChar char="²"/>
            </a:pPr>
            <a:r>
              <a:rPr lang="en-GB" dirty="0" smtClean="0"/>
              <a:t>Pensions</a:t>
            </a:r>
          </a:p>
          <a:p>
            <a:pPr marL="742950" lvl="1" indent="-285750">
              <a:lnSpc>
                <a:spcPct val="130000"/>
              </a:lnSpc>
              <a:buFont typeface="Wingdings" charset="2"/>
              <a:buChar char="²"/>
            </a:pPr>
            <a:r>
              <a:rPr lang="en-GB" dirty="0" smtClean="0"/>
              <a:t>Personal risk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643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6773" y="692696"/>
            <a:ext cx="3528392" cy="25238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79512" y="3645024"/>
            <a:ext cx="87849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5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 Bold" pitchFamily="18" charset="0"/>
              </a:rPr>
              <a:t>How </a:t>
            </a:r>
            <a:r>
              <a:rPr lang="fr-FR" sz="5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 Bold" pitchFamily="18" charset="0"/>
              </a:rPr>
              <a:t>did</a:t>
            </a:r>
            <a:r>
              <a:rPr lang="fr-FR" sz="5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 Bold" pitchFamily="18" charset="0"/>
              </a:rPr>
              <a:t> </a:t>
            </a:r>
            <a:r>
              <a:rPr lang="fr-FR" sz="5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 Bold" pitchFamily="18" charset="0"/>
              </a:rPr>
              <a:t>it</a:t>
            </a:r>
            <a:r>
              <a:rPr lang="fr-FR" sz="5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 Bold" pitchFamily="18" charset="0"/>
              </a:rPr>
              <a:t> </a:t>
            </a:r>
            <a:r>
              <a:rPr lang="fr-FR" sz="5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 Bold" pitchFamily="18" charset="0"/>
              </a:rPr>
              <a:t>cope</a:t>
            </a:r>
            <a:r>
              <a:rPr lang="fr-FR" sz="5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 Bold" pitchFamily="18" charset="0"/>
              </a:rPr>
              <a:t> </a:t>
            </a:r>
            <a:r>
              <a:rPr lang="fr-FR" sz="5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 Bold" pitchFamily="18" charset="0"/>
              </a:rPr>
              <a:t>with</a:t>
            </a:r>
            <a:r>
              <a:rPr lang="fr-FR" sz="5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 Bold" pitchFamily="18" charset="0"/>
              </a:rPr>
              <a:t> </a:t>
            </a:r>
          </a:p>
          <a:p>
            <a:pPr algn="ctr"/>
            <a:r>
              <a:rPr lang="fr-FR" sz="5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 Bold" pitchFamily="18" charset="0"/>
              </a:rPr>
              <a:t>the </a:t>
            </a:r>
            <a:r>
              <a:rPr lang="fr-FR" sz="5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 Bold" pitchFamily="18" charset="0"/>
              </a:rPr>
              <a:t>crisis</a:t>
            </a:r>
            <a:r>
              <a:rPr lang="fr-FR" sz="5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 Bold" pitchFamily="18" charset="0"/>
              </a:rPr>
              <a:t> of 2007 ?</a:t>
            </a:r>
            <a:endParaRPr lang="fr-FR" sz="54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dobe Caslon Pro Bold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79512" y="6165304"/>
            <a:ext cx="3096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 Bold" pitchFamily="18" charset="0"/>
              </a:rPr>
              <a:t>Alexis Yvin</a:t>
            </a:r>
          </a:p>
          <a:p>
            <a:r>
              <a:rPr lang="fr-FR" sz="16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 Bold" pitchFamily="18" charset="0"/>
              </a:rPr>
              <a:t>Alexandre Southakakoumal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7797793" y="6413091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 Bold" pitchFamily="18" charset="0"/>
              </a:rPr>
              <a:t>L3 Group 3</a:t>
            </a:r>
          </a:p>
        </p:txBody>
      </p:sp>
    </p:spTree>
    <p:extLst>
      <p:ext uri="{BB962C8B-B14F-4D97-AF65-F5344CB8AC3E}">
        <p14:creationId xmlns:p14="http://schemas.microsoft.com/office/powerpoint/2010/main" val="2543785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332656"/>
            <a:ext cx="1015951" cy="7267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7504" y="365755"/>
            <a:ext cx="69127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Caslon Pro Bold" pitchFamily="18" charset="0"/>
              </a:rPr>
              <a:t> How </a:t>
            </a:r>
            <a:r>
              <a:rPr lang="fr-FR" sz="48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Caslon Pro Bold" pitchFamily="18" charset="0"/>
              </a:rPr>
              <a:t>did</a:t>
            </a:r>
            <a:r>
              <a:rPr lang="fr-FR" sz="4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Caslon Pro Bold" pitchFamily="18" charset="0"/>
              </a:rPr>
              <a:t> </a:t>
            </a:r>
            <a:r>
              <a:rPr lang="fr-FR" sz="48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Caslon Pro Bold" pitchFamily="18" charset="0"/>
              </a:rPr>
              <a:t>it</a:t>
            </a:r>
            <a:r>
              <a:rPr lang="fr-FR" sz="4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Caslon Pro Bold" pitchFamily="18" charset="0"/>
              </a:rPr>
              <a:t> </a:t>
            </a:r>
            <a:r>
              <a:rPr lang="fr-FR" sz="48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Caslon Pro Bold" pitchFamily="18" charset="0"/>
              </a:rPr>
              <a:t>pass</a:t>
            </a:r>
            <a:r>
              <a:rPr lang="fr-FR" sz="4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Caslon Pro Bold" pitchFamily="18" charset="0"/>
              </a:rPr>
              <a:t> the </a:t>
            </a:r>
            <a:r>
              <a:rPr lang="fr-FR" sz="48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Caslon Pro Bold" pitchFamily="18" charset="0"/>
              </a:rPr>
              <a:t>crisis</a:t>
            </a:r>
            <a:r>
              <a:rPr lang="fr-FR" sz="4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Caslon Pro Bold" pitchFamily="18" charset="0"/>
              </a:rPr>
              <a:t> ?</a:t>
            </a:r>
            <a:endParaRPr lang="fr-FR" sz="48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dobe Caslon Pro Bold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79512" y="6165304"/>
            <a:ext cx="3096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 Bold" pitchFamily="18" charset="0"/>
              </a:rPr>
              <a:t>Alexis Yvin</a:t>
            </a:r>
          </a:p>
          <a:p>
            <a:r>
              <a:rPr lang="fr-FR" sz="16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 Bold" pitchFamily="18" charset="0"/>
              </a:rPr>
              <a:t>Alexandre Southakakoumal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7797793" y="6413091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 Bold" pitchFamily="18" charset="0"/>
              </a:rPr>
              <a:t>L3 Group 3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179513" y="1556792"/>
            <a:ext cx="8770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0"/>
              </a:rPr>
              <a:t>Sales for the last </a:t>
            </a:r>
            <a:r>
              <a:rPr lang="fr-FR" sz="2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0"/>
              </a:rPr>
              <a:t>past</a:t>
            </a:r>
            <a:r>
              <a:rPr lang="fr-FR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0"/>
              </a:rPr>
              <a:t> </a:t>
            </a:r>
            <a:r>
              <a:rPr lang="fr-FR" sz="2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0"/>
              </a:rPr>
              <a:t>years</a:t>
            </a:r>
            <a:r>
              <a:rPr lang="fr-FR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0"/>
              </a:rPr>
              <a:t> (in billions euros)</a:t>
            </a:r>
            <a:endParaRPr lang="fr-FR" sz="24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dobe Caslon Pro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79513" y="5058909"/>
            <a:ext cx="877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i="1" dirty="0" err="1" smtClean="0">
                <a:latin typeface="Adobe Caslon Pro" pitchFamily="18" charset="0"/>
              </a:rPr>
              <a:t>Today</a:t>
            </a:r>
            <a:r>
              <a:rPr lang="fr-FR" b="1" i="1" dirty="0" smtClean="0">
                <a:latin typeface="Adobe Caslon Pro" pitchFamily="18" charset="0"/>
              </a:rPr>
              <a:t>, the </a:t>
            </a:r>
            <a:r>
              <a:rPr lang="fr-FR" b="1" i="1" dirty="0" err="1" smtClean="0">
                <a:latin typeface="Adobe Caslon Pro" pitchFamily="18" charset="0"/>
              </a:rPr>
              <a:t>CNP’s</a:t>
            </a:r>
            <a:r>
              <a:rPr lang="fr-FR" b="1" i="1" dirty="0" smtClean="0">
                <a:latin typeface="Adobe Caslon Pro" pitchFamily="18" charset="0"/>
              </a:rPr>
              <a:t> sales </a:t>
            </a:r>
            <a:r>
              <a:rPr lang="fr-FR" b="1" i="1" dirty="0" err="1" smtClean="0">
                <a:latin typeface="Adobe Caslon Pro" pitchFamily="18" charset="0"/>
              </a:rPr>
              <a:t>is</a:t>
            </a:r>
            <a:r>
              <a:rPr lang="fr-FR" b="1" i="1" dirty="0" smtClean="0">
                <a:latin typeface="Adobe Caslon Pro" pitchFamily="18" charset="0"/>
              </a:rPr>
              <a:t> about 32, 3 billions euros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2440479" y="5759678"/>
            <a:ext cx="42484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i="1" dirty="0" smtClean="0">
                <a:latin typeface="Adobe Caslon Pro" pitchFamily="18" charset="0"/>
              </a:rPr>
              <a:t>Sources: cnp.fr</a:t>
            </a:r>
            <a:endParaRPr lang="fr-FR" sz="1100" i="1" dirty="0">
              <a:latin typeface="Adobe Caslon Pro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056" y="2084546"/>
            <a:ext cx="5667722" cy="28673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58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332656"/>
            <a:ext cx="1015951" cy="7267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7504" y="365755"/>
            <a:ext cx="69127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Caslon Pro Bold" pitchFamily="18" charset="0"/>
              </a:rPr>
              <a:t> How </a:t>
            </a:r>
            <a:r>
              <a:rPr lang="fr-FR" sz="48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Caslon Pro Bold" pitchFamily="18" charset="0"/>
              </a:rPr>
              <a:t>did</a:t>
            </a:r>
            <a:r>
              <a:rPr lang="fr-FR" sz="4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Caslon Pro Bold" pitchFamily="18" charset="0"/>
              </a:rPr>
              <a:t> </a:t>
            </a:r>
            <a:r>
              <a:rPr lang="fr-FR" sz="48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Caslon Pro Bold" pitchFamily="18" charset="0"/>
              </a:rPr>
              <a:t>it</a:t>
            </a:r>
            <a:r>
              <a:rPr lang="fr-FR" sz="4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Caslon Pro Bold" pitchFamily="18" charset="0"/>
              </a:rPr>
              <a:t> </a:t>
            </a:r>
            <a:r>
              <a:rPr lang="fr-FR" sz="48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Caslon Pro Bold" pitchFamily="18" charset="0"/>
              </a:rPr>
              <a:t>pass</a:t>
            </a:r>
            <a:r>
              <a:rPr lang="fr-FR" sz="4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Caslon Pro Bold" pitchFamily="18" charset="0"/>
              </a:rPr>
              <a:t> the </a:t>
            </a:r>
            <a:r>
              <a:rPr lang="fr-FR" sz="48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Caslon Pro Bold" pitchFamily="18" charset="0"/>
              </a:rPr>
              <a:t>crisis</a:t>
            </a:r>
            <a:r>
              <a:rPr lang="fr-FR" sz="4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Caslon Pro Bold" pitchFamily="18" charset="0"/>
              </a:rPr>
              <a:t> ?</a:t>
            </a:r>
            <a:endParaRPr lang="fr-FR" sz="48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dobe Caslon Pro Bold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79512" y="6165304"/>
            <a:ext cx="3096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 Bold" pitchFamily="18" charset="0"/>
              </a:rPr>
              <a:t>Alexis Yvin</a:t>
            </a:r>
          </a:p>
          <a:p>
            <a:r>
              <a:rPr lang="fr-FR" sz="16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 Bold" pitchFamily="18" charset="0"/>
              </a:rPr>
              <a:t>Alexandre Southakakoumal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7797793" y="6413091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 Bold" pitchFamily="18" charset="0"/>
              </a:rPr>
              <a:t>L3 Group 3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179511" y="1628800"/>
            <a:ext cx="87704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0"/>
              </a:rPr>
              <a:t>Market</a:t>
            </a:r>
            <a:r>
              <a:rPr lang="fr-FR" sz="24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0"/>
              </a:rPr>
              <a:t> trends in </a:t>
            </a:r>
            <a:r>
              <a:rPr lang="fr-FR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0"/>
              </a:rPr>
              <a:t>stock </a:t>
            </a:r>
            <a:r>
              <a:rPr lang="fr-FR" sz="24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0"/>
              </a:rPr>
              <a:t>exchanges for the </a:t>
            </a:r>
            <a:r>
              <a:rPr lang="fr-FR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0"/>
              </a:rPr>
              <a:t>last </a:t>
            </a:r>
            <a:r>
              <a:rPr lang="fr-FR" sz="2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0"/>
              </a:rPr>
              <a:t>past</a:t>
            </a:r>
            <a:r>
              <a:rPr lang="fr-FR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0"/>
              </a:rPr>
              <a:t> </a:t>
            </a:r>
            <a:r>
              <a:rPr lang="fr-FR" sz="2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0"/>
              </a:rPr>
              <a:t>years</a:t>
            </a:r>
            <a:endParaRPr lang="fr-FR" sz="24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dobe Caslon Pro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292766"/>
            <a:ext cx="4256627" cy="35798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92766"/>
            <a:ext cx="4248472" cy="35798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290010" y="5872607"/>
            <a:ext cx="42484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i="1" dirty="0">
                <a:latin typeface="Adobe Caslon Pro" pitchFamily="18" charset="0"/>
              </a:rPr>
              <a:t>AXA </a:t>
            </a:r>
            <a:r>
              <a:rPr lang="fr-FR" sz="1400" b="1" i="1" dirty="0" err="1">
                <a:latin typeface="Adobe Caslon Pro" pitchFamily="18" charset="0"/>
              </a:rPr>
              <a:t>Insurance</a:t>
            </a:r>
            <a:r>
              <a:rPr lang="fr-FR" sz="1400" b="1" i="1" dirty="0">
                <a:latin typeface="Adobe Caslon Pro" pitchFamily="18" charset="0"/>
              </a:rPr>
              <a:t> 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4788024" y="5890846"/>
            <a:ext cx="42484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i="1" dirty="0" smtClean="0">
                <a:latin typeface="Adobe Caslon Pro" pitchFamily="18" charset="0"/>
              </a:rPr>
              <a:t>CNP </a:t>
            </a:r>
            <a:r>
              <a:rPr lang="fr-FR" sz="1400" b="1" i="1" dirty="0" err="1" smtClean="0">
                <a:latin typeface="Adobe Caslon Pro" pitchFamily="18" charset="0"/>
              </a:rPr>
              <a:t>Insurance</a:t>
            </a:r>
            <a:endParaRPr lang="fr-FR" sz="1400" b="1" i="1" dirty="0">
              <a:latin typeface="Adobe Caslon Pro" pitchFamily="18" charset="0"/>
            </a:endParaRPr>
          </a:p>
        </p:txBody>
      </p:sp>
      <p:sp>
        <p:nvSpPr>
          <p:cNvPr id="8" name="Ellipse 7"/>
          <p:cNvSpPr/>
          <p:nvPr/>
        </p:nvSpPr>
        <p:spPr>
          <a:xfrm>
            <a:off x="1907288" y="4011327"/>
            <a:ext cx="936935" cy="93693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/>
          <p:cNvSpPr/>
          <p:nvPr/>
        </p:nvSpPr>
        <p:spPr>
          <a:xfrm>
            <a:off x="6228184" y="4011326"/>
            <a:ext cx="936935" cy="93693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2440479" y="6101788"/>
            <a:ext cx="42484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i="1" dirty="0" smtClean="0">
                <a:latin typeface="Adobe Caslon Pro" pitchFamily="18" charset="0"/>
              </a:rPr>
              <a:t>Sources: Daily-bourse.fr</a:t>
            </a:r>
            <a:endParaRPr lang="fr-FR" sz="1100" i="1" dirty="0">
              <a:latin typeface="Adobe Caslon Pro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92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332656"/>
            <a:ext cx="1015951" cy="7267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07504" y="365755"/>
            <a:ext cx="69127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Caslon Pro Bold" pitchFamily="18" charset="0"/>
              </a:rPr>
              <a:t> How </a:t>
            </a:r>
            <a:r>
              <a:rPr lang="fr-FR" sz="48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Caslon Pro Bold" pitchFamily="18" charset="0"/>
              </a:rPr>
              <a:t>did</a:t>
            </a:r>
            <a:r>
              <a:rPr lang="fr-FR" sz="4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Caslon Pro Bold" pitchFamily="18" charset="0"/>
              </a:rPr>
              <a:t> </a:t>
            </a:r>
            <a:r>
              <a:rPr lang="fr-FR" sz="48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Caslon Pro Bold" pitchFamily="18" charset="0"/>
              </a:rPr>
              <a:t>it</a:t>
            </a:r>
            <a:r>
              <a:rPr lang="fr-FR" sz="4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Caslon Pro Bold" pitchFamily="18" charset="0"/>
              </a:rPr>
              <a:t> </a:t>
            </a:r>
            <a:r>
              <a:rPr lang="fr-FR" sz="48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Caslon Pro Bold" pitchFamily="18" charset="0"/>
              </a:rPr>
              <a:t>pass</a:t>
            </a:r>
            <a:r>
              <a:rPr lang="fr-FR" sz="4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Caslon Pro Bold" pitchFamily="18" charset="0"/>
              </a:rPr>
              <a:t> the </a:t>
            </a:r>
            <a:r>
              <a:rPr lang="fr-FR" sz="48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Caslon Pro Bold" pitchFamily="18" charset="0"/>
              </a:rPr>
              <a:t>crisis</a:t>
            </a:r>
            <a:r>
              <a:rPr lang="fr-FR" sz="4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Caslon Pro Bold" pitchFamily="18" charset="0"/>
              </a:rPr>
              <a:t> ?</a:t>
            </a:r>
            <a:endParaRPr lang="fr-FR" sz="48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dobe Caslon Pro Bold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79512" y="6165304"/>
            <a:ext cx="3096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 Bold" pitchFamily="18" charset="0"/>
              </a:rPr>
              <a:t>Alexis Yvin</a:t>
            </a:r>
          </a:p>
          <a:p>
            <a:r>
              <a:rPr lang="fr-FR" sz="16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 Bold" pitchFamily="18" charset="0"/>
              </a:rPr>
              <a:t>Alexandre Southakakoumal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7797793" y="6413091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 Bold" pitchFamily="18" charset="0"/>
              </a:rPr>
              <a:t>L3 Group 3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179511" y="1700808"/>
            <a:ext cx="87704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0"/>
              </a:rPr>
              <a:t>Market</a:t>
            </a:r>
            <a:r>
              <a:rPr lang="fr-FR" sz="24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0"/>
              </a:rPr>
              <a:t> </a:t>
            </a:r>
            <a:r>
              <a:rPr lang="fr-FR" sz="2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0"/>
              </a:rPr>
              <a:t>share</a:t>
            </a:r>
            <a:r>
              <a:rPr lang="fr-FR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0"/>
              </a:rPr>
              <a:t> of </a:t>
            </a:r>
            <a:r>
              <a:rPr lang="fr-FR" sz="24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0"/>
              </a:rPr>
              <a:t>i</a:t>
            </a:r>
            <a:r>
              <a:rPr lang="fr-FR" sz="2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0"/>
              </a:rPr>
              <a:t>nsurances</a:t>
            </a:r>
            <a:r>
              <a:rPr lang="fr-FR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0"/>
              </a:rPr>
              <a:t> for </a:t>
            </a:r>
            <a:r>
              <a:rPr lang="fr-FR" sz="24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0"/>
              </a:rPr>
              <a:t>the </a:t>
            </a:r>
            <a:r>
              <a:rPr lang="fr-FR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0"/>
              </a:rPr>
              <a:t>last </a:t>
            </a:r>
            <a:r>
              <a:rPr lang="fr-FR" sz="2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0"/>
              </a:rPr>
              <a:t>past</a:t>
            </a:r>
            <a:r>
              <a:rPr lang="fr-FR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0"/>
              </a:rPr>
              <a:t> </a:t>
            </a:r>
            <a:r>
              <a:rPr lang="fr-FR" sz="2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0"/>
              </a:rPr>
              <a:t>years</a:t>
            </a:r>
            <a:endParaRPr lang="fr-FR" sz="24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dobe Caslon Pro" pitchFamily="18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0" y="5498104"/>
            <a:ext cx="42484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i="1" dirty="0" smtClean="0">
                <a:latin typeface="Adobe Caslon Pro" pitchFamily="18" charset="0"/>
              </a:rPr>
              <a:t>2007</a:t>
            </a:r>
            <a:endParaRPr lang="fr-FR" sz="1400" b="1" i="1" dirty="0">
              <a:latin typeface="Adobe Caslon Pro" pitchFamily="18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4701449" y="5498104"/>
            <a:ext cx="42484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i="1" dirty="0" smtClean="0">
                <a:latin typeface="Adobe Caslon Pro" pitchFamily="18" charset="0"/>
              </a:rPr>
              <a:t>2011</a:t>
            </a:r>
          </a:p>
        </p:txBody>
      </p:sp>
      <p:graphicFrame>
        <p:nvGraphicFramePr>
          <p:cNvPr id="14" name="Espace réservé du conten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5272907"/>
              </p:ext>
            </p:extLst>
          </p:nvPr>
        </p:nvGraphicFramePr>
        <p:xfrm>
          <a:off x="-180528" y="2420887"/>
          <a:ext cx="4745243" cy="35283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Espace réservé du contenu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5267212"/>
              </p:ext>
            </p:extLst>
          </p:nvPr>
        </p:nvGraphicFramePr>
        <p:xfrm>
          <a:off x="4490124" y="2245109"/>
          <a:ext cx="4579284" cy="3920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ZoneTexte 17"/>
          <p:cNvSpPr txBox="1"/>
          <p:nvPr/>
        </p:nvSpPr>
        <p:spPr>
          <a:xfrm>
            <a:off x="2440479" y="6101788"/>
            <a:ext cx="42484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i="1" dirty="0" smtClean="0">
                <a:latin typeface="Adobe Caslon Pro" pitchFamily="18" charset="0"/>
              </a:rPr>
              <a:t>Sources: cnp.fr</a:t>
            </a:r>
            <a:endParaRPr lang="fr-FR" sz="1100" i="1" dirty="0">
              <a:latin typeface="Adobe Caslon Pro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398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Sub>
          <a:bldChart bld="category"/>
        </p:bldSub>
      </p:bldGraphic>
      <p:bldGraphic spid="16" grpId="0">
        <p:bldSub>
          <a:bldChart bld="category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9512" y="365755"/>
            <a:ext cx="69127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48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Caslon Pro Bold" pitchFamily="18" charset="0"/>
              </a:rPr>
              <a:t>Finally</a:t>
            </a:r>
            <a:r>
              <a:rPr lang="fr-FR" sz="48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dobe Caslon Pro Bold" pitchFamily="18" charset="0"/>
              </a:rPr>
              <a:t>…</a:t>
            </a:r>
            <a:endParaRPr lang="fr-FR" sz="48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dobe Caslon Pro Bold" pitchFamily="18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79512" y="6165304"/>
            <a:ext cx="3096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 Bold" pitchFamily="18" charset="0"/>
              </a:rPr>
              <a:t>Alexis Yvin</a:t>
            </a:r>
          </a:p>
          <a:p>
            <a:r>
              <a:rPr lang="fr-FR" sz="16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 Bold" pitchFamily="18" charset="0"/>
              </a:rPr>
              <a:t>Alexandre Southakakoumal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7797793" y="6413091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 Bold" pitchFamily="18" charset="0"/>
              </a:rPr>
              <a:t>L3 Group 3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996952"/>
            <a:ext cx="3499688" cy="29478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772816"/>
            <a:ext cx="3032175" cy="21688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0411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6773" y="692696"/>
            <a:ext cx="3528392" cy="25238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79512" y="3645024"/>
            <a:ext cx="8784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5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 Bold" pitchFamily="18" charset="0"/>
              </a:rPr>
              <a:t>Thank</a:t>
            </a:r>
            <a:r>
              <a:rPr lang="fr-FR" sz="5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 Bold" pitchFamily="18" charset="0"/>
              </a:rPr>
              <a:t> </a:t>
            </a:r>
            <a:r>
              <a:rPr lang="fr-FR" sz="5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 Bold" pitchFamily="18" charset="0"/>
              </a:rPr>
              <a:t>you</a:t>
            </a:r>
            <a:r>
              <a:rPr lang="fr-FR" sz="5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 Bold" pitchFamily="18" charset="0"/>
              </a:rPr>
              <a:t> for </a:t>
            </a:r>
            <a:r>
              <a:rPr lang="fr-FR" sz="5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 Bold" pitchFamily="18" charset="0"/>
              </a:rPr>
              <a:t>your</a:t>
            </a:r>
            <a:r>
              <a:rPr lang="fr-FR" sz="5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 Bold" pitchFamily="18" charset="0"/>
              </a:rPr>
              <a:t> attention</a:t>
            </a:r>
            <a:endParaRPr lang="fr-FR" sz="54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dobe Caslon Pro Bold" pitchFamily="18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79512" y="6165304"/>
            <a:ext cx="3096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 Bold" pitchFamily="18" charset="0"/>
              </a:rPr>
              <a:t>Alexis Yvin</a:t>
            </a:r>
          </a:p>
          <a:p>
            <a:r>
              <a:rPr lang="fr-FR" sz="16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 Bold" pitchFamily="18" charset="0"/>
              </a:rPr>
              <a:t>Alexandre Southakakoumal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7797793" y="6413091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i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dobe Caslon Pro Bold" pitchFamily="18" charset="0"/>
              </a:rPr>
              <a:t>L3 Group 3</a:t>
            </a:r>
          </a:p>
        </p:txBody>
      </p:sp>
    </p:spTree>
    <p:extLst>
      <p:ext uri="{BB962C8B-B14F-4D97-AF65-F5344CB8AC3E}">
        <p14:creationId xmlns:p14="http://schemas.microsoft.com/office/powerpoint/2010/main" val="2109705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l">
  <a:themeElements>
    <a:clrScheme name="Civi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273</TotalTime>
  <Words>223</Words>
  <Application>Microsoft Office PowerPoint</Application>
  <PresentationFormat>Affichage à l'écran (4:3)</PresentationFormat>
  <Paragraphs>70</Paragraphs>
  <Slides>10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1" baseType="lpstr">
      <vt:lpstr>Civil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Sayaa</dc:creator>
  <cp:lastModifiedBy>Sayaa</cp:lastModifiedBy>
  <cp:revision>16</cp:revision>
  <dcterms:created xsi:type="dcterms:W3CDTF">2011-03-18T22:55:28Z</dcterms:created>
  <dcterms:modified xsi:type="dcterms:W3CDTF">2011-03-20T22:27:32Z</dcterms:modified>
</cp:coreProperties>
</file>