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0" r:id="rId4"/>
    <p:sldId id="271" r:id="rId5"/>
    <p:sldId id="272" r:id="rId6"/>
    <p:sldId id="273" r:id="rId7"/>
    <p:sldId id="274" r:id="rId8"/>
    <p:sldId id="269" r:id="rId9"/>
    <p:sldId id="260" r:id="rId10"/>
    <p:sldId id="263" r:id="rId11"/>
    <p:sldId id="265" r:id="rId12"/>
    <p:sldId id="275" r:id="rId13"/>
    <p:sldId id="276" r:id="rId14"/>
    <p:sldId id="258" r:id="rId15"/>
    <p:sldId id="268" r:id="rId16"/>
    <p:sldId id="267" r:id="rId17"/>
    <p:sldId id="278" r:id="rId18"/>
    <p:sldId id="277" r:id="rId19"/>
    <p:sldId id="279" r:id="rId20"/>
    <p:sldId id="280" r:id="rId21"/>
    <p:sldId id="281" r:id="rId22"/>
    <p:sldId id="283" r:id="rId23"/>
    <p:sldId id="284" r:id="rId24"/>
    <p:sldId id="285" r:id="rId25"/>
    <p:sldId id="286" r:id="rId26"/>
    <p:sldId id="287" r:id="rId27"/>
    <p:sldId id="288" r:id="rId28"/>
    <p:sldId id="259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fr-FR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Cliquez sur l'icône pour ajouter une image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686AE0-E473-4D20-8802-F6E60932F4C0}" type="datetimeFigureOut">
              <a:rPr lang="en-US" smtClean="0"/>
              <a:t>10/13/2010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C9BC8A5-16C2-4467-B5A0-AADAD4948A67}" type="slidenum">
              <a:rPr lang="en-US" smtClean="0"/>
              <a:t>‹N°›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5589240"/>
            <a:ext cx="6400800" cy="1752600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By Bruno GABRIEL, Loan MARCIN and David MESNILDREY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gblucky\Desktop\cours\S5\entrepreneurship\entr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175" y="27456"/>
            <a:ext cx="8352928" cy="6699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07504" y="6453336"/>
            <a:ext cx="8928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By Bruno GABRIEL, Michael GALLEGO, Loan MARCIN and David MESNILDREY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13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24" y="1052736"/>
            <a:ext cx="8568952" cy="1944216"/>
          </a:xfr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Start a new venture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3429000"/>
            <a:ext cx="2857500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81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Start a new venture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i="1" dirty="0"/>
              <a:t>“Start-up's success is 1% your invention, 99% your business skills.”</a:t>
            </a:r>
            <a:endParaRPr lang="fr-FR" dirty="0"/>
          </a:p>
          <a:p>
            <a:endParaRPr lang="fr-FR" dirty="0"/>
          </a:p>
          <a:p>
            <a:r>
              <a:rPr lang="en-US" dirty="0"/>
              <a:t>Creativity</a:t>
            </a:r>
          </a:p>
          <a:p>
            <a:endParaRPr lang="fr-FR" dirty="0"/>
          </a:p>
          <a:p>
            <a:r>
              <a:rPr lang="fr-FR" dirty="0"/>
              <a:t>Information 			Key of </a:t>
            </a:r>
            <a:r>
              <a:rPr lang="fr-FR" dirty="0" err="1"/>
              <a:t>success</a:t>
            </a:r>
            <a:endParaRPr lang="fr-FR" dirty="0"/>
          </a:p>
          <a:p>
            <a:endParaRPr lang="en-US" dirty="0"/>
          </a:p>
        </p:txBody>
      </p:sp>
      <p:sp>
        <p:nvSpPr>
          <p:cNvPr id="4" name="Flèche vers la droite 3"/>
          <p:cNvSpPr/>
          <p:nvPr/>
        </p:nvSpPr>
        <p:spPr>
          <a:xfrm>
            <a:off x="3810299" y="4149080"/>
            <a:ext cx="627915" cy="29964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4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Information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fr-FR" dirty="0"/>
              <a:t>Product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Which market niche ?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 Price range / Quality / Demographics </a:t>
            </a:r>
          </a:p>
          <a:p>
            <a:pPr>
              <a:lnSpc>
                <a:spcPct val="150000"/>
              </a:lnSpc>
            </a:pPr>
            <a:r>
              <a:rPr lang="en-US" dirty="0"/>
              <a:t>Competition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How to differentiate from them 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00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Information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Customer base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Who is your target ?</a:t>
            </a:r>
          </a:p>
          <a:p>
            <a:pPr>
              <a:lnSpc>
                <a:spcPct val="150000"/>
              </a:lnSpc>
            </a:pPr>
            <a:r>
              <a:rPr lang="en-US" dirty="0"/>
              <a:t>Location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Financial and administrative aspects</a:t>
            </a:r>
          </a:p>
          <a:p>
            <a:pPr>
              <a:lnSpc>
                <a:spcPct val="150000"/>
              </a:lnSpc>
            </a:pPr>
            <a:r>
              <a:rPr lang="en-US" dirty="0"/>
              <a:t>Finance</a:t>
            </a:r>
          </a:p>
          <a:p>
            <a:pPr lvl="1"/>
            <a:r>
              <a:rPr lang="en-US" dirty="0"/>
              <a:t>Alone or not 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4806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Conditions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Knowledge</a:t>
            </a:r>
          </a:p>
          <a:p>
            <a:pPr lvl="1"/>
            <a:r>
              <a:rPr lang="en-US" dirty="0"/>
              <a:t>Intense R&amp;D</a:t>
            </a:r>
          </a:p>
          <a:p>
            <a:r>
              <a:rPr lang="en-US" dirty="0"/>
              <a:t>Demand</a:t>
            </a:r>
          </a:p>
          <a:p>
            <a:pPr lvl="1"/>
            <a:r>
              <a:rPr lang="en-US" dirty="0"/>
              <a:t>Large and quickly growing market</a:t>
            </a:r>
          </a:p>
          <a:p>
            <a:r>
              <a:rPr lang="en-US" dirty="0"/>
              <a:t>Industry lifecycle</a:t>
            </a:r>
          </a:p>
          <a:p>
            <a:pPr lvl="1"/>
            <a:r>
              <a:rPr lang="fr-FR" dirty="0"/>
              <a:t>Y</a:t>
            </a:r>
            <a:r>
              <a:rPr lang="en-US" dirty="0" err="1"/>
              <a:t>oung</a:t>
            </a:r>
            <a:r>
              <a:rPr lang="en-US" dirty="0"/>
              <a:t> industries</a:t>
            </a:r>
          </a:p>
          <a:p>
            <a:r>
              <a:rPr lang="en-US" dirty="0"/>
              <a:t>Industry structure</a:t>
            </a:r>
          </a:p>
          <a:p>
            <a:pPr lvl="1"/>
            <a:r>
              <a:rPr lang="en-US" dirty="0"/>
              <a:t>Avoid intensive </a:t>
            </a:r>
            <a:r>
              <a:rPr lang="en-US" dirty="0" smtClean="0"/>
              <a:t>industries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16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132856"/>
            <a:ext cx="8435280" cy="5256624"/>
          </a:xfrm>
        </p:spPr>
        <p:txBody>
          <a:bodyPr/>
          <a:lstStyle/>
          <a:p>
            <a:pPr marL="0" indent="0">
              <a:buNone/>
            </a:pPr>
            <a:r>
              <a:rPr lang="en-US" i="1" dirty="0"/>
              <a:t>“A venture is most prone to failure during its first three years of operation - the so-called 'valley of death'. A key to getting through these early years is to avoid the obvious mistakes." </a:t>
            </a:r>
            <a:r>
              <a:rPr lang="en-US" dirty="0"/>
              <a:t> </a:t>
            </a:r>
          </a:p>
          <a:p>
            <a:pPr marL="0" indent="0" algn="r">
              <a:buNone/>
            </a:pPr>
            <a:endParaRPr lang="en-US" sz="2000" i="1" dirty="0"/>
          </a:p>
          <a:p>
            <a:pPr marL="0" indent="0" algn="r">
              <a:buNone/>
            </a:pPr>
            <a:r>
              <a:rPr lang="en-US" sz="2000" dirty="0"/>
              <a:t>– from 'Devising Venture Strategies', Invest-Tech Ltd.	</a:t>
            </a:r>
          </a:p>
        </p:txBody>
      </p:sp>
    </p:spTree>
    <p:extLst>
      <p:ext uri="{BB962C8B-B14F-4D97-AF65-F5344CB8AC3E}">
        <p14:creationId xmlns:p14="http://schemas.microsoft.com/office/powerpoint/2010/main" val="3007790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7523" y="1196752"/>
            <a:ext cx="8568952" cy="1944216"/>
          </a:xfrm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Common pitfalls of new-ventures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 descr="C:\Users\gblucky\Desktop\cours\S5\entrepreneurship\Pitfall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87" y="4005064"/>
            <a:ext cx="2181225" cy="2600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929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Pitfalls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r>
              <a:rPr lang="en-US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Buying a job rather than a business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Being a great plumber but having no idea how to run a business that sells </a:t>
            </a:r>
            <a: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plumbing</a:t>
            </a:r>
          </a:p>
          <a:p>
            <a:endParaRPr lang="en-US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en-US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Taking on a business partner</a:t>
            </a:r>
            <a:endParaRPr lang="en-US" dirty="0"/>
          </a:p>
          <a:p>
            <a:endParaRPr lang="en-US" dirty="0" smtClean="0"/>
          </a:p>
          <a:p>
            <a:r>
              <a:rPr lang="en-US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Starting a business from scratch</a:t>
            </a:r>
            <a:endParaRPr lang="en-US" dirty="0"/>
          </a:p>
          <a:p>
            <a:pPr marL="137160" indent="0"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93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Pitfalls</a:t>
            </a:r>
            <a:endParaRPr lang="en-US" dirty="0"/>
          </a:p>
        </p:txBody>
      </p:sp>
      <p:sp>
        <p:nvSpPr>
          <p:cNvPr id="4" name="Titre 1"/>
          <p:cNvSpPr txBox="1">
            <a:spLocks/>
          </p:cNvSpPr>
          <p:nvPr/>
        </p:nvSpPr>
        <p:spPr>
          <a:xfrm>
            <a:off x="395536" y="4077072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100" b="1" kern="1200" cap="none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n-US" sz="37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423618" y="1844824"/>
            <a:ext cx="8387493" cy="4752528"/>
          </a:xfrm>
          <a:prstGeom prst="rect">
            <a:avLst/>
          </a:prstGeom>
        </p:spPr>
        <p:txBody>
          <a:bodyPr vert="horz">
            <a:normAutofit/>
          </a:bodyPr>
          <a:lstStyle>
            <a:lvl1pPr marL="548640" indent="-411480" algn="l" rtl="0" eaLnBrk="1" latinLnBrk="0" hangingPunct="1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68680" indent="-283464" algn="l" rtl="0" eaLnBrk="1" latinLnBrk="0" hangingPunct="1">
              <a:spcBef>
                <a:spcPct val="20000"/>
              </a:spcBef>
              <a:buClr>
                <a:schemeClr val="tx1"/>
              </a:buClr>
              <a:buSzPct val="80000"/>
              <a:buFont typeface="Wingdings 2"/>
              <a:buChar char="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33856" indent="-228600" algn="l" rtl="0" eaLnBrk="1" latinLnBrk="0" hangingPunct="1">
              <a:spcBef>
                <a:spcPct val="20000"/>
              </a:spcBef>
              <a:buClr>
                <a:schemeClr val="tx1"/>
              </a:buClr>
              <a:buSzPct val="95000"/>
              <a:buFont typeface="Wingdings"/>
              <a:buChar char="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5331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SzPct val="100000"/>
              <a:buFont typeface="Wingdings 3"/>
              <a:buChar char="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533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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64792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3"/>
              <a:buChar char="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7128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68296" indent="-182880" algn="l" rtl="0" eaLnBrk="1" latinLnBrk="0" hangingPunct="1">
              <a:spcBef>
                <a:spcPct val="20000"/>
              </a:spcBef>
              <a:buClr>
                <a:schemeClr val="tx1"/>
              </a:buClr>
              <a:buFont typeface="Wingdings 2"/>
              <a:buChar char="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Thinking the business </a:t>
            </a:r>
            <a:r>
              <a:rPr lang="en-US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idee</a:t>
            </a:r>
            <a: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will make the company</a:t>
            </a:r>
            <a:endParaRPr lang="en-US" dirty="0" smtClean="0"/>
          </a:p>
          <a:p>
            <a:endParaRPr lang="en-US" dirty="0" smtClean="0"/>
          </a:p>
          <a:p>
            <a:r>
              <a:rPr lang="fr-FR" dirty="0" err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Thinking</a:t>
            </a:r>
            <a:r>
              <a:rPr lang="fr-FR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too</a:t>
            </a:r>
            <a:r>
              <a:rPr lang="fr-FR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small</a:t>
            </a:r>
            <a:endParaRPr lang="fr-FR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endParaRPr lang="fr-FR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r>
              <a:rPr lang="en-US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Competing on price and price alone</a:t>
            </a:r>
          </a:p>
          <a:p>
            <a:endParaRPr lang="fr-FR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Trying to cost-cut your way to success</a:t>
            </a:r>
            <a:endParaRPr lang="en-US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endParaRPr lang="fr-FR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982198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Pitfalls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Hiring</a:t>
            </a:r>
            <a:r>
              <a:rPr lang="fr-FR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cheap </a:t>
            </a:r>
            <a:r>
              <a:rPr lang="fr-FR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employees</a:t>
            </a:r>
            <a:r>
              <a:rPr lang="en-US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</a:p>
          <a:p>
            <a:pPr marL="585216" lvl="1" indent="0">
              <a:buNone/>
            </a:pPr>
            <a:endParaRPr lang="en-US" sz="28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Focusing </a:t>
            </a: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on only one area of your </a:t>
            </a:r>
            <a:r>
              <a:rPr lang="en-US" sz="2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business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Not testing or measuring </a:t>
            </a:r>
            <a:r>
              <a:rPr lang="en-US" sz="28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anything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r>
              <a:rPr lang="en-US" sz="28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Doing the work once and getting paid once</a:t>
            </a: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800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548640" lvl="1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8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marL="813816" lvl="2" indent="-411480">
              <a:buClr>
                <a:schemeClr val="tx1">
                  <a:shade val="95000"/>
                </a:schemeClr>
              </a:buClr>
              <a:buSzPct val="65000"/>
              <a:buFont typeface="Wingdings 2"/>
              <a:buChar char=""/>
            </a:pPr>
            <a:endParaRPr lang="en-US" sz="22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32050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412776"/>
            <a:ext cx="8892480" cy="1143000"/>
          </a:xfrm>
        </p:spPr>
        <p:txBody>
          <a:bodyPr>
            <a:noAutofit/>
          </a:bodyPr>
          <a:lstStyle/>
          <a:p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Critical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factors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involved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in the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development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035" y="3356992"/>
            <a:ext cx="4048125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440817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Critical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factors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involved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in the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development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09160"/>
          </a:xfrm>
        </p:spPr>
        <p:txBody>
          <a:bodyPr/>
          <a:lstStyle/>
          <a:p>
            <a:r>
              <a:rPr lang="fr-FR" dirty="0"/>
              <a:t>Focus on </a:t>
            </a:r>
            <a:r>
              <a:rPr lang="fr-FR" dirty="0" err="1"/>
              <a:t>market</a:t>
            </a:r>
            <a:endParaRPr lang="fr-FR" dirty="0"/>
          </a:p>
          <a:p>
            <a:r>
              <a:rPr lang="fr-FR" dirty="0" err="1"/>
              <a:t>Make</a:t>
            </a:r>
            <a:r>
              <a:rPr lang="fr-FR" dirty="0"/>
              <a:t> a </a:t>
            </a:r>
            <a:r>
              <a:rPr lang="fr-FR" dirty="0" err="1"/>
              <a:t>financial</a:t>
            </a:r>
            <a:r>
              <a:rPr lang="fr-FR" dirty="0"/>
              <a:t> </a:t>
            </a:r>
            <a:r>
              <a:rPr lang="fr-FR" dirty="0" err="1"/>
              <a:t>foresight</a:t>
            </a:r>
            <a:endParaRPr lang="fr-FR" dirty="0"/>
          </a:p>
          <a:p>
            <a:r>
              <a:rPr lang="fr-FR" dirty="0" err="1"/>
              <a:t>Build</a:t>
            </a:r>
            <a:r>
              <a:rPr lang="fr-FR" dirty="0"/>
              <a:t> top management team </a:t>
            </a:r>
            <a:r>
              <a:rPr lang="fr-FR" dirty="0" err="1"/>
              <a:t>before</a:t>
            </a:r>
            <a:r>
              <a:rPr lang="fr-FR" dirty="0"/>
              <a:t> </a:t>
            </a:r>
            <a:r>
              <a:rPr lang="fr-FR" dirty="0" err="1"/>
              <a:t>starting</a:t>
            </a:r>
            <a:r>
              <a:rPr lang="fr-FR" dirty="0"/>
              <a:t> the venture</a:t>
            </a:r>
          </a:p>
          <a:p>
            <a:r>
              <a:rPr lang="fr-FR" dirty="0" err="1"/>
              <a:t>Make</a:t>
            </a:r>
            <a:r>
              <a:rPr lang="fr-FR" dirty="0"/>
              <a:t> the right </a:t>
            </a:r>
            <a:r>
              <a:rPr lang="fr-FR" dirty="0" err="1"/>
              <a:t>decision</a:t>
            </a:r>
            <a:endParaRPr lang="fr-FR" dirty="0"/>
          </a:p>
          <a:p>
            <a:r>
              <a:rPr lang="fr-FR" dirty="0"/>
              <a:t>In-</a:t>
            </a:r>
            <a:r>
              <a:rPr lang="fr-FR" dirty="0" err="1"/>
              <a:t>companies</a:t>
            </a:r>
            <a:r>
              <a:rPr lang="fr-FR" dirty="0"/>
              <a:t> case: </a:t>
            </a:r>
            <a:r>
              <a:rPr lang="fr-FR" dirty="0" err="1"/>
              <a:t>Insulate</a:t>
            </a:r>
            <a:r>
              <a:rPr lang="fr-FR" dirty="0"/>
              <a:t> the new venture </a:t>
            </a:r>
            <a:r>
              <a:rPr lang="fr-FR" dirty="0" err="1"/>
              <a:t>from</a:t>
            </a:r>
            <a:r>
              <a:rPr lang="fr-FR" dirty="0"/>
              <a:t> main business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736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98652" y="764704"/>
            <a:ext cx="8424936" cy="2448272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Why new venture </a:t>
            </a:r>
            <a: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/>
            </a:r>
            <a:b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fail </a:t>
            </a:r>
            <a:r>
              <a:rPr lang="en-US" sz="8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?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7995" y="3573016"/>
            <a:ext cx="4286250" cy="280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06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Why new venture </a:t>
            </a:r>
            <a:r>
              <a:rPr lang="en-US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fail </a:t>
            </a:r>
            <a: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3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Development risk: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Can the product or service actually be created? </a:t>
            </a:r>
            <a:endParaRPr lang="en-US" dirty="0" smtClean="0"/>
          </a:p>
          <a:p>
            <a:pPr lvl="1"/>
            <a:endParaRPr lang="fr-FR" dirty="0"/>
          </a:p>
          <a:p>
            <a:r>
              <a:rPr lang="en-US" sz="33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Manufacturing risk: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 </a:t>
            </a:r>
            <a:r>
              <a:rPr lang="en-US" dirty="0"/>
              <a:t>If the product can be developed, can it actually be produced in appropriate volume</a:t>
            </a:r>
            <a:r>
              <a:rPr lang="en-US" dirty="0" smtClean="0"/>
              <a:t>?</a:t>
            </a:r>
          </a:p>
          <a:p>
            <a:pPr lvl="1"/>
            <a:endParaRPr lang="fr-FR" dirty="0"/>
          </a:p>
          <a:p>
            <a:r>
              <a:rPr lang="en-US" sz="33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Marketing risk: </a:t>
            </a:r>
            <a:endParaRPr lang="en-US" sz="33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lvl="1"/>
            <a:r>
              <a:rPr lang="en-US" sz="29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/>
              <a:t>If the product can be made, can it be sold effectively? 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367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Why new venture </a:t>
            </a:r>
            <a:r>
              <a:rPr lang="en-US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fail </a:t>
            </a:r>
            <a:r>
              <a:rPr lang="en-US" sz="60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3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Financial risk: </a:t>
            </a:r>
            <a:endParaRPr lang="en-US" sz="33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lvl="1"/>
            <a:r>
              <a:rPr lang="en-US" sz="290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en-US" dirty="0"/>
              <a:t>If the product can be sold effectively, will the resulting company be profitable </a:t>
            </a:r>
            <a:r>
              <a:rPr lang="en-US" i="1" dirty="0"/>
              <a:t>and </a:t>
            </a:r>
            <a:r>
              <a:rPr lang="en-US" dirty="0"/>
              <a:t>can the profits actually be realized in a form that allows investors to receive cash? </a:t>
            </a:r>
            <a:endParaRPr lang="fr-FR" dirty="0"/>
          </a:p>
          <a:p>
            <a:r>
              <a:rPr lang="en-US" sz="340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Growth risk:  </a:t>
            </a:r>
            <a:endParaRPr lang="en-US" sz="3400" dirty="0" smtClean="0"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  <a:p>
            <a:pPr lvl="1"/>
            <a:r>
              <a:rPr lang="en-US" dirty="0" smtClean="0"/>
              <a:t>If </a:t>
            </a:r>
            <a:r>
              <a:rPr lang="en-US" dirty="0"/>
              <a:t>the company can achieve operating profitability at one level, can profitability be maintain as the company evolves?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380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1340768"/>
            <a:ext cx="9144000" cy="1143000"/>
          </a:xfrm>
        </p:spPr>
        <p:txBody>
          <a:bodyPr>
            <a:noAutofit/>
          </a:bodyPr>
          <a:lstStyle/>
          <a:p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Elements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that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underlines</a:t>
            </a:r>
            <a:r>
              <a:rPr lang="fr-FR" sz="60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Venture </a:t>
            </a:r>
            <a:r>
              <a:rPr lang="fr-FR" sz="60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success</a:t>
            </a:r>
            <a:endParaRPr lang="en-US" sz="60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429000"/>
            <a:ext cx="3321720" cy="2488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726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Elements</a:t>
            </a:r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that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underlines</a:t>
            </a:r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Venture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success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An Effective management team</a:t>
            </a:r>
          </a:p>
          <a:p>
            <a:r>
              <a:rPr lang="fr-FR" dirty="0"/>
              <a:t>Venture </a:t>
            </a:r>
            <a:r>
              <a:rPr lang="fr-FR" dirty="0" err="1"/>
              <a:t>financing</a:t>
            </a:r>
            <a:endParaRPr lang="fr-FR" dirty="0"/>
          </a:p>
          <a:p>
            <a:r>
              <a:rPr lang="fr-FR" dirty="0" err="1"/>
              <a:t>Decisions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a </a:t>
            </a:r>
            <a:r>
              <a:rPr lang="fr-FR" dirty="0" err="1"/>
              <a:t>clear</a:t>
            </a:r>
            <a:r>
              <a:rPr lang="fr-FR" dirty="0"/>
              <a:t> </a:t>
            </a:r>
            <a:r>
              <a:rPr lang="fr-FR" dirty="0" err="1"/>
              <a:t>understanding</a:t>
            </a:r>
            <a:r>
              <a:rPr lang="fr-FR" dirty="0"/>
              <a:t> of the </a:t>
            </a:r>
            <a:r>
              <a:rPr lang="fr-FR" dirty="0" err="1"/>
              <a:t>market</a:t>
            </a:r>
            <a:endParaRPr lang="fr-FR" dirty="0"/>
          </a:p>
          <a:p>
            <a:r>
              <a:rPr lang="fr-FR" dirty="0"/>
              <a:t>Be open-</a:t>
            </a:r>
            <a:r>
              <a:rPr lang="fr-FR" dirty="0" err="1"/>
              <a:t>minded</a:t>
            </a:r>
            <a:endParaRPr lang="fr-FR" dirty="0"/>
          </a:p>
          <a:p>
            <a:r>
              <a:rPr lang="fr-FR" dirty="0"/>
              <a:t>A </a:t>
            </a:r>
            <a:r>
              <a:rPr lang="fr-FR" dirty="0" err="1"/>
              <a:t>well-researched</a:t>
            </a:r>
            <a:r>
              <a:rPr lang="fr-FR" dirty="0"/>
              <a:t> business plan</a:t>
            </a:r>
          </a:p>
          <a:p>
            <a:r>
              <a:rPr lang="fr-FR" dirty="0"/>
              <a:t>Be a good money manager and </a:t>
            </a:r>
            <a:r>
              <a:rPr lang="fr-FR" dirty="0" err="1"/>
              <a:t>remain</a:t>
            </a:r>
            <a:r>
              <a:rPr lang="fr-FR" dirty="0"/>
              <a:t> in control of </a:t>
            </a:r>
            <a:r>
              <a:rPr lang="fr-FR" dirty="0" err="1"/>
              <a:t>venture’s</a:t>
            </a:r>
            <a:r>
              <a:rPr lang="fr-FR" dirty="0"/>
              <a:t> books</a:t>
            </a:r>
          </a:p>
          <a:p>
            <a:r>
              <a:rPr lang="fr-FR" dirty="0" err="1"/>
              <a:t>Passionate</a:t>
            </a:r>
            <a:r>
              <a:rPr lang="fr-FR" dirty="0"/>
              <a:t> entrepreneur about </a:t>
            </a:r>
            <a:r>
              <a:rPr lang="fr-FR" dirty="0" err="1"/>
              <a:t>his</a:t>
            </a:r>
            <a:r>
              <a:rPr lang="fr-FR" dirty="0"/>
              <a:t> new venture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642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7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Management Team</a:t>
            </a:r>
            <a:endParaRPr lang="en-US" sz="37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234"/>
          <a:stretch/>
        </p:blipFill>
        <p:spPr bwMode="auto">
          <a:xfrm>
            <a:off x="1259632" y="1700808"/>
            <a:ext cx="6840760" cy="446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365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300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Understanding</a:t>
            </a:r>
            <a:r>
              <a:rPr lang="fr-FR" sz="33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of the </a:t>
            </a:r>
            <a:r>
              <a:rPr lang="fr-FR" sz="3300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market</a:t>
            </a:r>
            <a:endParaRPr lang="en-US" sz="33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03"/>
          <a:stretch/>
        </p:blipFill>
        <p:spPr bwMode="auto">
          <a:xfrm>
            <a:off x="1121116" y="1772816"/>
            <a:ext cx="7051284" cy="4427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409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7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Business </a:t>
            </a:r>
            <a:r>
              <a:rPr lang="fr-FR" sz="3700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plan</a:t>
            </a:r>
            <a:endParaRPr lang="en-US" sz="37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21"/>
          <a:stretch/>
        </p:blipFill>
        <p:spPr bwMode="auto">
          <a:xfrm>
            <a:off x="1121713" y="1628800"/>
            <a:ext cx="6984775" cy="45390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6992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340768"/>
            <a:ext cx="8229600" cy="1143000"/>
          </a:xfrm>
        </p:spPr>
        <p:txBody>
          <a:bodyPr>
            <a:normAutofit/>
          </a:bodyPr>
          <a:lstStyle/>
          <a:p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Example</a:t>
            </a:r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of </a:t>
            </a:r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success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2636912"/>
            <a:ext cx="6013073" cy="401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29404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Petronas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err="1"/>
              <a:t>Malaysian</a:t>
            </a:r>
            <a:r>
              <a:rPr lang="fr-FR" dirty="0"/>
              <a:t> </a:t>
            </a:r>
            <a:r>
              <a:rPr lang="fr-FR" dirty="0" err="1"/>
              <a:t>owned</a:t>
            </a:r>
            <a:r>
              <a:rPr lang="fr-FR" dirty="0"/>
              <a:t> </a:t>
            </a:r>
            <a:r>
              <a:rPr lang="fr-FR" dirty="0" err="1" smtClean="0"/>
              <a:t>company</a:t>
            </a:r>
            <a:endParaRPr lang="fr-FR" dirty="0" smtClean="0"/>
          </a:p>
          <a:p>
            <a:endParaRPr lang="fr-FR" dirty="0"/>
          </a:p>
          <a:p>
            <a:r>
              <a:rPr lang="fr-FR" dirty="0" err="1"/>
              <a:t>Founded</a:t>
            </a:r>
            <a:r>
              <a:rPr lang="fr-FR" dirty="0"/>
              <a:t> in </a:t>
            </a:r>
            <a:r>
              <a:rPr lang="fr-FR" dirty="0" smtClean="0"/>
              <a:t>1974</a:t>
            </a:r>
          </a:p>
          <a:p>
            <a:endParaRPr lang="fr-FR" dirty="0"/>
          </a:p>
          <a:p>
            <a:r>
              <a:rPr lang="fr-FR" dirty="0" err="1"/>
              <a:t>Biggest</a:t>
            </a:r>
            <a:r>
              <a:rPr lang="fr-FR" dirty="0"/>
              <a:t> </a:t>
            </a:r>
            <a:r>
              <a:rPr lang="fr-FR" dirty="0" err="1"/>
              <a:t>company</a:t>
            </a:r>
            <a:r>
              <a:rPr lang="fr-FR" dirty="0"/>
              <a:t> in </a:t>
            </a:r>
            <a:r>
              <a:rPr lang="fr-FR" dirty="0" err="1"/>
              <a:t>Asia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54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Historical</a:t>
            </a:r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aspects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60"/>
          </a:xfrm>
        </p:spPr>
        <p:txBody>
          <a:bodyPr>
            <a:normAutofit/>
          </a:bodyPr>
          <a:lstStyle/>
          <a:p>
            <a:r>
              <a:rPr lang="fr-FR" dirty="0" err="1"/>
              <a:t>Let’s</a:t>
            </a:r>
            <a:r>
              <a:rPr lang="fr-FR" dirty="0"/>
              <a:t> go back to the </a:t>
            </a:r>
            <a:r>
              <a:rPr lang="fr-FR" dirty="0" err="1"/>
              <a:t>beginning</a:t>
            </a:r>
            <a:r>
              <a:rPr lang="fr-FR" dirty="0"/>
              <a:t> of the 70’</a:t>
            </a:r>
          </a:p>
          <a:p>
            <a:pPr lvl="1"/>
            <a:r>
              <a:rPr lang="fr-FR" dirty="0"/>
              <a:t>More and more </a:t>
            </a:r>
            <a:r>
              <a:rPr lang="fr-FR" dirty="0" err="1"/>
              <a:t>request</a:t>
            </a:r>
            <a:r>
              <a:rPr lang="fr-FR" dirty="0"/>
              <a:t> of </a:t>
            </a:r>
            <a:r>
              <a:rPr lang="fr-FR" dirty="0" err="1"/>
              <a:t>oil</a:t>
            </a:r>
            <a:r>
              <a:rPr lang="fr-FR" dirty="0"/>
              <a:t> and </a:t>
            </a:r>
            <a:r>
              <a:rPr lang="fr-FR" dirty="0" err="1"/>
              <a:t>gas</a:t>
            </a:r>
            <a:endParaRPr lang="fr-FR" dirty="0"/>
          </a:p>
          <a:p>
            <a:pPr lvl="1"/>
            <a:r>
              <a:rPr lang="fr-FR" dirty="0"/>
              <a:t>Major </a:t>
            </a:r>
            <a:r>
              <a:rPr lang="fr-FR" dirty="0" err="1"/>
              <a:t>companies</a:t>
            </a:r>
            <a:r>
              <a:rPr lang="fr-FR" dirty="0"/>
              <a:t> </a:t>
            </a:r>
            <a:r>
              <a:rPr lang="fr-FR" dirty="0" err="1"/>
              <a:t>become</a:t>
            </a:r>
            <a:r>
              <a:rPr lang="fr-FR" dirty="0"/>
              <a:t> </a:t>
            </a:r>
            <a:r>
              <a:rPr lang="fr-FR" dirty="0" err="1"/>
              <a:t>less</a:t>
            </a:r>
            <a:r>
              <a:rPr lang="fr-FR" dirty="0"/>
              <a:t> </a:t>
            </a:r>
            <a:r>
              <a:rPr lang="fr-FR" dirty="0" err="1"/>
              <a:t>influential</a:t>
            </a:r>
            <a:endParaRPr lang="fr-FR" dirty="0"/>
          </a:p>
          <a:p>
            <a:endParaRPr lang="fr-FR" dirty="0"/>
          </a:p>
          <a:p>
            <a:r>
              <a:rPr lang="fr-FR" dirty="0"/>
              <a:t>Malaysia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dependant</a:t>
            </a:r>
            <a:r>
              <a:rPr lang="fr-FR" dirty="0"/>
              <a:t> of Esso, Shell…</a:t>
            </a:r>
          </a:p>
          <a:p>
            <a:pPr lvl="1"/>
            <a:r>
              <a:rPr lang="fr-FR" dirty="0"/>
              <a:t>The </a:t>
            </a:r>
            <a:r>
              <a:rPr lang="fr-FR" dirty="0" err="1"/>
              <a:t>government</a:t>
            </a:r>
            <a:r>
              <a:rPr lang="fr-FR" dirty="0"/>
              <a:t> </a:t>
            </a:r>
            <a:r>
              <a:rPr lang="fr-FR" dirty="0" err="1"/>
              <a:t>wanted</a:t>
            </a:r>
            <a:r>
              <a:rPr lang="fr-FR" dirty="0"/>
              <a:t> to </a:t>
            </a:r>
            <a:r>
              <a:rPr lang="fr-FR" dirty="0" err="1"/>
              <a:t>remove</a:t>
            </a:r>
            <a:r>
              <a:rPr lang="fr-FR" dirty="0"/>
              <a:t> </a:t>
            </a:r>
            <a:r>
              <a:rPr lang="fr-FR" dirty="0" err="1"/>
              <a:t>this</a:t>
            </a:r>
            <a:r>
              <a:rPr lang="fr-FR" dirty="0"/>
              <a:t> </a:t>
            </a:r>
            <a:r>
              <a:rPr lang="fr-FR" dirty="0" err="1"/>
              <a:t>dependancy</a:t>
            </a:r>
            <a:r>
              <a:rPr lang="fr-FR" dirty="0"/>
              <a:t> 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17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Favorable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factors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and innovation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60"/>
          </a:xfrm>
        </p:spPr>
        <p:txBody>
          <a:bodyPr>
            <a:normAutofit/>
          </a:bodyPr>
          <a:lstStyle/>
          <a:p>
            <a:r>
              <a:rPr lang="fr-FR" dirty="0"/>
              <a:t>Lot of </a:t>
            </a:r>
            <a:r>
              <a:rPr lang="fr-FR" dirty="0" err="1"/>
              <a:t>research</a:t>
            </a:r>
            <a:r>
              <a:rPr lang="fr-FR" dirty="0"/>
              <a:t> about extensive exploration and </a:t>
            </a:r>
            <a:r>
              <a:rPr lang="fr-FR" dirty="0" err="1"/>
              <a:t>drilling</a:t>
            </a:r>
            <a:r>
              <a:rPr lang="fr-FR" dirty="0"/>
              <a:t> offshore</a:t>
            </a:r>
          </a:p>
          <a:p>
            <a:pPr lvl="1"/>
            <a:r>
              <a:rPr lang="fr-FR" dirty="0"/>
              <a:t>It </a:t>
            </a:r>
            <a:r>
              <a:rPr lang="fr-FR" dirty="0" err="1"/>
              <a:t>helps</a:t>
            </a:r>
            <a:r>
              <a:rPr lang="fr-FR" dirty="0"/>
              <a:t> </a:t>
            </a:r>
            <a:r>
              <a:rPr lang="fr-FR" dirty="0" err="1"/>
              <a:t>Petronas</a:t>
            </a:r>
            <a:r>
              <a:rPr lang="fr-FR" dirty="0"/>
              <a:t> to </a:t>
            </a:r>
            <a:r>
              <a:rPr lang="fr-FR" dirty="0" err="1"/>
              <a:t>develop</a:t>
            </a:r>
            <a:r>
              <a:rPr lang="fr-FR" dirty="0"/>
              <a:t> </a:t>
            </a:r>
            <a:r>
              <a:rPr lang="fr-FR" dirty="0" err="1"/>
              <a:t>faster</a:t>
            </a:r>
            <a:endParaRPr lang="fr-FR" dirty="0"/>
          </a:p>
          <a:p>
            <a:pPr lvl="1"/>
            <a:r>
              <a:rPr lang="fr-FR" dirty="0"/>
              <a:t>The country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situated</a:t>
            </a:r>
            <a:r>
              <a:rPr lang="fr-FR" dirty="0"/>
              <a:t> </a:t>
            </a:r>
            <a:r>
              <a:rPr lang="fr-FR" dirty="0" err="1"/>
              <a:t>near</a:t>
            </a:r>
            <a:r>
              <a:rPr lang="fr-FR" dirty="0"/>
              <a:t> the </a:t>
            </a:r>
            <a:r>
              <a:rPr lang="fr-FR" dirty="0" err="1"/>
              <a:t>Bunka</a:t>
            </a:r>
            <a:r>
              <a:rPr lang="fr-FR" dirty="0"/>
              <a:t> </a:t>
            </a:r>
            <a:r>
              <a:rPr lang="fr-FR" dirty="0" err="1"/>
              <a:t>Shelf</a:t>
            </a:r>
            <a:endParaRPr lang="fr-FR" dirty="0"/>
          </a:p>
          <a:p>
            <a:pPr lvl="1"/>
            <a:endParaRPr lang="fr-FR" dirty="0"/>
          </a:p>
          <a:p>
            <a:r>
              <a:rPr lang="fr-FR" dirty="0"/>
              <a:t>It </a:t>
            </a:r>
            <a:r>
              <a:rPr lang="fr-FR" dirty="0" err="1"/>
              <a:t>decided</a:t>
            </a:r>
            <a:r>
              <a:rPr lang="fr-FR" dirty="0"/>
              <a:t> in the 80’ to </a:t>
            </a:r>
            <a:r>
              <a:rPr lang="fr-FR" dirty="0" err="1"/>
              <a:t>develop</a:t>
            </a:r>
            <a:r>
              <a:rPr lang="fr-FR" dirty="0"/>
              <a:t> </a:t>
            </a:r>
            <a:r>
              <a:rPr lang="fr-FR" dirty="0" err="1"/>
              <a:t>natural</a:t>
            </a:r>
            <a:r>
              <a:rPr lang="fr-FR" dirty="0"/>
              <a:t>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also</a:t>
            </a:r>
            <a:endParaRPr lang="fr-FR" dirty="0"/>
          </a:p>
          <a:p>
            <a:pPr lvl="1"/>
            <a:r>
              <a:rPr lang="fr-FR" dirty="0" err="1"/>
              <a:t>Malaysian’s</a:t>
            </a:r>
            <a:r>
              <a:rPr lang="fr-FR" dirty="0"/>
              <a:t> </a:t>
            </a:r>
            <a:r>
              <a:rPr lang="fr-FR" dirty="0" err="1"/>
              <a:t>natural</a:t>
            </a:r>
            <a:r>
              <a:rPr lang="fr-FR" dirty="0"/>
              <a:t> </a:t>
            </a:r>
            <a:r>
              <a:rPr lang="fr-FR" dirty="0" err="1"/>
              <a:t>gas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exported</a:t>
            </a:r>
            <a:r>
              <a:rPr lang="fr-FR" dirty="0"/>
              <a:t> </a:t>
            </a:r>
            <a:r>
              <a:rPr lang="fr-FR" dirty="0" err="1"/>
              <a:t>worldwide</a:t>
            </a:r>
            <a:endParaRPr lang="fr-F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66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Others</a:t>
            </a:r>
            <a:r>
              <a:rPr lang="fr-FR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favorable aspects</a:t>
            </a:r>
            <a:endParaRPr lang="en-US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709160"/>
          </a:xfrm>
        </p:spPr>
        <p:txBody>
          <a:bodyPr>
            <a:normAutofit/>
          </a:bodyPr>
          <a:lstStyle/>
          <a:p>
            <a:r>
              <a:rPr lang="fr-FR" dirty="0"/>
              <a:t>Cultural aspects</a:t>
            </a:r>
          </a:p>
          <a:p>
            <a:pPr lvl="1"/>
            <a:r>
              <a:rPr lang="fr-FR" dirty="0" err="1"/>
              <a:t>Petronas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a </a:t>
            </a:r>
            <a:r>
              <a:rPr lang="fr-FR" dirty="0" err="1"/>
              <a:t>company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</a:t>
            </a:r>
            <a:r>
              <a:rPr lang="fr-FR" dirty="0" err="1"/>
              <a:t>Asia</a:t>
            </a:r>
            <a:r>
              <a:rPr lang="fr-FR" dirty="0"/>
              <a:t>, not a </a:t>
            </a:r>
            <a:r>
              <a:rPr lang="fr-FR" dirty="0" err="1"/>
              <a:t>European</a:t>
            </a:r>
            <a:r>
              <a:rPr lang="fr-FR" dirty="0"/>
              <a:t> or American one</a:t>
            </a:r>
          </a:p>
          <a:p>
            <a:pPr lvl="1"/>
            <a:r>
              <a:rPr lang="fr-FR" dirty="0"/>
              <a:t>A lot of </a:t>
            </a:r>
            <a:r>
              <a:rPr lang="fr-FR" dirty="0" err="1"/>
              <a:t>contracts</a:t>
            </a:r>
            <a:r>
              <a:rPr lang="fr-FR" dirty="0"/>
              <a:t> </a:t>
            </a:r>
            <a:r>
              <a:rPr lang="fr-FR" dirty="0" err="1"/>
              <a:t>were</a:t>
            </a:r>
            <a:r>
              <a:rPr lang="fr-FR" dirty="0"/>
              <a:t> made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asiatic</a:t>
            </a:r>
            <a:r>
              <a:rPr lang="fr-FR" dirty="0"/>
              <a:t> country (Myanmar, Vietnam, </a:t>
            </a:r>
            <a:r>
              <a:rPr lang="fr-FR" dirty="0" err="1"/>
              <a:t>Japan</a:t>
            </a:r>
            <a:r>
              <a:rPr lang="fr-FR" dirty="0"/>
              <a:t>…)</a:t>
            </a:r>
          </a:p>
          <a:p>
            <a:pPr lvl="1"/>
            <a:endParaRPr lang="fr-FR" dirty="0"/>
          </a:p>
          <a:p>
            <a:r>
              <a:rPr lang="fr-FR" dirty="0"/>
              <a:t>The </a:t>
            </a:r>
            <a:r>
              <a:rPr lang="fr-FR" dirty="0" err="1"/>
              <a:t>company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known</a:t>
            </a:r>
            <a:r>
              <a:rPr lang="fr-FR" dirty="0"/>
              <a:t> all over the world</a:t>
            </a:r>
          </a:p>
          <a:p>
            <a:pPr lvl="1"/>
            <a:r>
              <a:rPr lang="fr-FR" dirty="0" err="1"/>
              <a:t>Motorsport</a:t>
            </a:r>
            <a:r>
              <a:rPr lang="fr-FR" dirty="0"/>
              <a:t> (main sponsor of BMW)</a:t>
            </a:r>
          </a:p>
          <a:p>
            <a:pPr lvl="1"/>
            <a:r>
              <a:rPr lang="fr-FR" dirty="0"/>
              <a:t>Education (« </a:t>
            </a:r>
            <a:r>
              <a:rPr lang="fr-FR" dirty="0" err="1"/>
              <a:t>universiti</a:t>
            </a:r>
            <a:r>
              <a:rPr lang="fr-FR" dirty="0"/>
              <a:t> </a:t>
            </a:r>
            <a:r>
              <a:rPr lang="fr-FR" dirty="0" err="1"/>
              <a:t>Teknologi</a:t>
            </a:r>
            <a:r>
              <a:rPr lang="fr-FR" dirty="0"/>
              <a:t> </a:t>
            </a:r>
            <a:r>
              <a:rPr lang="fr-FR" dirty="0" err="1"/>
              <a:t>Petronas</a:t>
            </a:r>
            <a:r>
              <a:rPr lang="fr-FR" dirty="0"/>
              <a:t> »)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783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1143000"/>
          </a:xfrm>
        </p:spPr>
        <p:txBody>
          <a:bodyPr>
            <a:noAutofit/>
          </a:bodyPr>
          <a:lstStyle/>
          <a:p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What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are the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keys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to the </a:t>
            </a:r>
            <a:r>
              <a:rPr lang="fr-FR" dirty="0" err="1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success</a:t>
            </a:r>
            <a:r>
              <a:rPr lang="fr-FR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 </a:t>
            </a:r>
            <a:r>
              <a:rPr lang="fr-FR" sz="4800" dirty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114300" dist="101600" dir="2700000" algn="tl" rotWithShape="0">
                    <a:srgbClr val="000000">
                      <a:alpha val="40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haroni" pitchFamily="2" charset="-79"/>
                <a:cs typeface="Aharoni" pitchFamily="2" charset="-79"/>
              </a:rPr>
              <a:t>?</a:t>
            </a:r>
            <a:endParaRPr lang="en-US" sz="4800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14300" dist="101600" dir="2700000" algn="tl" rotWithShape="0">
                  <a:srgbClr val="000000">
                    <a:alpha val="40000"/>
                  </a:srgbClr>
                </a:outerShdw>
                <a:reflection blurRad="6350" stA="60000" endA="900" endPos="58000" dir="5400000" sy="-100000" algn="bl" rotWithShape="0"/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 rot="20943308">
            <a:off x="395536" y="5024057"/>
            <a:ext cx="3610744" cy="74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dirty="0" smtClean="0">
                <a:solidFill>
                  <a:srgbClr val="F117E1"/>
                </a:solidFill>
              </a:rPr>
              <a:t>Future prospects</a:t>
            </a:r>
            <a:endParaRPr lang="fr-FR" dirty="0">
              <a:solidFill>
                <a:srgbClr val="F117E1"/>
              </a:solidFill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 rot="19484892">
            <a:off x="1475656" y="2680321"/>
            <a:ext cx="3610744" cy="74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dirty="0" smtClean="0">
                <a:solidFill>
                  <a:srgbClr val="92D050"/>
                </a:solidFill>
              </a:rPr>
              <a:t>Cultural aspects</a:t>
            </a:r>
            <a:endParaRPr lang="fr-FR" dirty="0">
              <a:solidFill>
                <a:srgbClr val="92D050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4971395" y="2305981"/>
            <a:ext cx="3610744" cy="748679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>
                <a:solidFill>
                  <a:srgbClr val="FF0000"/>
                </a:solidFill>
              </a:rPr>
              <a:t>Good </a:t>
            </a:r>
            <a:r>
              <a:rPr lang="fr-FR" dirty="0" err="1" smtClean="0">
                <a:solidFill>
                  <a:srgbClr val="FF0000"/>
                </a:solidFill>
              </a:rPr>
              <a:t>opportunities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 rot="2762395">
            <a:off x="5225402" y="4398036"/>
            <a:ext cx="3610744" cy="74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Diversification</a:t>
            </a:r>
            <a:endParaRPr lang="fr-FR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 rot="1194436">
            <a:off x="3702731" y="5024056"/>
            <a:ext cx="3610744" cy="748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fr-FR" dirty="0" smtClean="0">
                <a:solidFill>
                  <a:schemeClr val="accent1">
                    <a:lumMod val="50000"/>
                  </a:schemeClr>
                </a:solidFill>
              </a:rPr>
              <a:t>Financial power</a:t>
            </a:r>
            <a:endParaRPr lang="fr-FR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342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7" name="Picture 3" descr="C:\Users\gblucky\Desktop\cours\S5\entrepreneurship\Business_and_internet_concep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4800" y="-228600"/>
            <a:ext cx="9753600" cy="731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1199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Exécutif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xécutif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384</TotalTime>
  <Words>588</Words>
  <Application>Microsoft Office PowerPoint</Application>
  <PresentationFormat>Affichage à l'écran (4:3)</PresentationFormat>
  <Paragraphs>133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Apex</vt:lpstr>
      <vt:lpstr>Présentation PowerPoint</vt:lpstr>
      <vt:lpstr>Start a new venture</vt:lpstr>
      <vt:lpstr>Start a new venture</vt:lpstr>
      <vt:lpstr>Information</vt:lpstr>
      <vt:lpstr>Information</vt:lpstr>
      <vt:lpstr>Conditions</vt:lpstr>
      <vt:lpstr>Présentation PowerPoint</vt:lpstr>
      <vt:lpstr>Common pitfalls of new-ventures</vt:lpstr>
      <vt:lpstr>Pitfalls</vt:lpstr>
      <vt:lpstr>Pitfalls</vt:lpstr>
      <vt:lpstr>Pitfalls</vt:lpstr>
      <vt:lpstr>Critical factors involved in the development</vt:lpstr>
      <vt:lpstr>Critical factors involved in the development</vt:lpstr>
      <vt:lpstr>Why new venture  fail ?</vt:lpstr>
      <vt:lpstr>Why new venture fail ?</vt:lpstr>
      <vt:lpstr>Why new venture fail ?</vt:lpstr>
      <vt:lpstr>Elements that underlines Venture success</vt:lpstr>
      <vt:lpstr>Elements that underlines Venture success</vt:lpstr>
      <vt:lpstr>Management Team</vt:lpstr>
      <vt:lpstr>Understanding of the market</vt:lpstr>
      <vt:lpstr>Business plan</vt:lpstr>
      <vt:lpstr>Example of success</vt:lpstr>
      <vt:lpstr>Petronas</vt:lpstr>
      <vt:lpstr>Historical aspects</vt:lpstr>
      <vt:lpstr>Favorable factors and innovation</vt:lpstr>
      <vt:lpstr>Others favorable aspects</vt:lpstr>
      <vt:lpstr>What are the keys to the success ?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gblucky</dc:creator>
  <cp:lastModifiedBy>gblucky</cp:lastModifiedBy>
  <cp:revision>34</cp:revision>
  <dcterms:created xsi:type="dcterms:W3CDTF">2010-10-09T06:50:47Z</dcterms:created>
  <dcterms:modified xsi:type="dcterms:W3CDTF">2010-10-13T08:30:09Z</dcterms:modified>
</cp:coreProperties>
</file>