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diagrams/layout1.xml" ContentType="application/vnd.openxmlformats-officedocument.drawingml.diagramLayout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57" r:id="rId3"/>
    <p:sldId id="296" r:id="rId4"/>
    <p:sldId id="297" r:id="rId5"/>
    <p:sldId id="300" r:id="rId6"/>
    <p:sldId id="306" r:id="rId7"/>
    <p:sldId id="298" r:id="rId8"/>
    <p:sldId id="310" r:id="rId9"/>
    <p:sldId id="311" r:id="rId10"/>
    <p:sldId id="312" r:id="rId11"/>
    <p:sldId id="299" r:id="rId12"/>
    <p:sldId id="305" r:id="rId13"/>
    <p:sldId id="302" r:id="rId14"/>
    <p:sldId id="307" r:id="rId15"/>
    <p:sldId id="303" r:id="rId16"/>
    <p:sldId id="304" r:id="rId17"/>
    <p:sldId id="308" r:id="rId18"/>
    <p:sldId id="309" r:id="rId19"/>
    <p:sldId id="291" r:id="rId20"/>
  </p:sldIdLst>
  <p:sldSz cx="9144000" cy="6858000" type="screen4x3"/>
  <p:notesSz cx="7102475" cy="89916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2E2A6"/>
    <a:srgbClr val="008A00"/>
    <a:srgbClr val="009900"/>
    <a:srgbClr val="006699"/>
    <a:srgbClr val="F9BF8B"/>
    <a:srgbClr val="F14343"/>
    <a:srgbClr val="DDDD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62" d="100"/>
          <a:sy n="62" d="100"/>
        </p:scale>
        <p:origin x="-647" y="-8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in\Desktop\BP\BPla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tonin\Desktop\BP\BPla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style val="18"/>
  <c:chart>
    <c:title>
      <c:layout/>
    </c:title>
    <c:view3D>
      <c:rotX val="42"/>
      <c:rotY val="35"/>
      <c:perspective val="30"/>
    </c:view3D>
    <c:plotArea>
      <c:layout/>
      <c:pie3DChart>
        <c:varyColors val="1"/>
        <c:ser>
          <c:idx val="0"/>
          <c:order val="0"/>
          <c:tx>
            <c:v>First Year</c:v>
          </c:tx>
          <c:val>
            <c:numRef>
              <c:f>Feuil1!$B$3:$B$4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/>
          <a:lstStyle/>
          <a:p>
            <a:pPr>
              <a:defRPr/>
            </a:pPr>
            <a:r>
              <a:rPr lang="fr-FR"/>
              <a:t>Income statements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'Pro forma income statements'!$A$3</c:f>
              <c:strCache>
                <c:ptCount val="1"/>
                <c:pt idx="0">
                  <c:v>Sales</c:v>
                </c:pt>
              </c:strCache>
            </c:strRef>
          </c:tx>
          <c:marker>
            <c:symbol val="none"/>
          </c:marker>
          <c:cat>
            <c:strRef>
              <c:f>'Pro forma income statements'!$B$2:$O$2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</c:strCache>
            </c:strRef>
          </c:cat>
          <c:val>
            <c:numRef>
              <c:f>'Pro forma income statements'!$B$5:$O$5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5145</c:v>
                </c:pt>
                <c:pt idx="3">
                  <c:v>15435</c:v>
                </c:pt>
                <c:pt idx="4">
                  <c:v>25725</c:v>
                </c:pt>
                <c:pt idx="5">
                  <c:v>27440</c:v>
                </c:pt>
                <c:pt idx="6">
                  <c:v>29155</c:v>
                </c:pt>
                <c:pt idx="7">
                  <c:v>30870</c:v>
                </c:pt>
                <c:pt idx="8">
                  <c:v>41160</c:v>
                </c:pt>
                <c:pt idx="9">
                  <c:v>37730</c:v>
                </c:pt>
                <c:pt idx="10">
                  <c:v>48020</c:v>
                </c:pt>
                <c:pt idx="11">
                  <c:v>61740</c:v>
                </c:pt>
                <c:pt idx="12">
                  <c:v>61740</c:v>
                </c:pt>
                <c:pt idx="13">
                  <c:v>58310</c:v>
                </c:pt>
              </c:numCache>
            </c:numRef>
          </c:val>
        </c:ser>
        <c:ser>
          <c:idx val="1"/>
          <c:order val="1"/>
          <c:tx>
            <c:strRef>
              <c:f>'Pro forma income statements'!$A$15</c:f>
              <c:strCache>
                <c:ptCount val="1"/>
                <c:pt idx="0">
                  <c:v>Total operating expenses</c:v>
                </c:pt>
              </c:strCache>
            </c:strRef>
          </c:tx>
          <c:marker>
            <c:symbol val="none"/>
          </c:marker>
          <c:cat>
            <c:strRef>
              <c:f>'Pro forma income statements'!$B$2:$O$2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</c:strCache>
            </c:strRef>
          </c:cat>
          <c:val>
            <c:numRef>
              <c:f>'Pro forma income statements'!$B$15:$O$15</c:f>
              <c:numCache>
                <c:formatCode>General</c:formatCode>
                <c:ptCount val="14"/>
                <c:pt idx="0">
                  <c:v>29000</c:v>
                </c:pt>
                <c:pt idx="1">
                  <c:v>25190</c:v>
                </c:pt>
                <c:pt idx="2">
                  <c:v>25190</c:v>
                </c:pt>
                <c:pt idx="3">
                  <c:v>25190</c:v>
                </c:pt>
                <c:pt idx="4">
                  <c:v>20790</c:v>
                </c:pt>
                <c:pt idx="5">
                  <c:v>20790</c:v>
                </c:pt>
                <c:pt idx="6">
                  <c:v>20790</c:v>
                </c:pt>
                <c:pt idx="7">
                  <c:v>22190</c:v>
                </c:pt>
                <c:pt idx="8">
                  <c:v>27170</c:v>
                </c:pt>
                <c:pt idx="9">
                  <c:v>22770</c:v>
                </c:pt>
                <c:pt idx="10">
                  <c:v>28710</c:v>
                </c:pt>
                <c:pt idx="11">
                  <c:v>28710</c:v>
                </c:pt>
                <c:pt idx="12">
                  <c:v>28710</c:v>
                </c:pt>
                <c:pt idx="13">
                  <c:v>28710</c:v>
                </c:pt>
              </c:numCache>
            </c:numRef>
          </c:val>
        </c:ser>
        <c:hiLowLines/>
        <c:marker val="1"/>
        <c:axId val="146111872"/>
        <c:axId val="146118144"/>
      </c:lineChart>
      <c:catAx>
        <c:axId val="1461118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Time</a:t>
                </a:r>
              </a:p>
            </c:rich>
          </c:tx>
          <c:layout/>
        </c:title>
        <c:majorTickMark val="none"/>
        <c:tickLblPos val="nextTo"/>
        <c:crossAx val="146118144"/>
        <c:crosses val="autoZero"/>
        <c:auto val="1"/>
        <c:lblAlgn val="ctr"/>
        <c:lblOffset val="100"/>
      </c:catAx>
      <c:valAx>
        <c:axId val="146118144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fr-FR"/>
                  <a:t>Money</a:t>
                </a:r>
              </a:p>
            </c:rich>
          </c:tx>
          <c:layout/>
        </c:title>
        <c:numFmt formatCode="General" sourceLinked="1"/>
        <c:tickLblPos val="nextTo"/>
        <c:crossAx val="14611187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fr-FR"/>
  <c:chart>
    <c:title>
      <c:tx>
        <c:rich>
          <a:bodyPr/>
          <a:lstStyle/>
          <a:p>
            <a:pPr>
              <a:defRPr/>
            </a:pPr>
            <a:r>
              <a:rPr lang="en-US"/>
              <a:t>Beginning balance</a:t>
            </a:r>
          </a:p>
        </c:rich>
      </c:tx>
      <c:layout/>
    </c:title>
    <c:plotArea>
      <c:layout/>
      <c:lineChart>
        <c:grouping val="standard"/>
        <c:ser>
          <c:idx val="0"/>
          <c:order val="0"/>
          <c:tx>
            <c:strRef>
              <c:f>'Pro forma Cash flow'!$A$16</c:f>
              <c:strCache>
                <c:ptCount val="1"/>
                <c:pt idx="0">
                  <c:v>beginning balance</c:v>
                </c:pt>
              </c:strCache>
            </c:strRef>
          </c:tx>
          <c:marker>
            <c:symbol val="none"/>
          </c:marker>
          <c:cat>
            <c:strRef>
              <c:f>'Pro forma Cash flow'!$B$1:$O$1</c:f>
              <c:strCache>
                <c:ptCount val="14"/>
                <c:pt idx="0">
                  <c:v>Jan</c:v>
                </c:pt>
                <c:pt idx="1">
                  <c:v>Feb</c:v>
                </c:pt>
                <c:pt idx="2">
                  <c:v>Marc</c:v>
                </c:pt>
                <c:pt idx="3">
                  <c:v>Apr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</c:v>
                </c:pt>
                <c:pt idx="8">
                  <c:v>Sept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  <c:pt idx="12">
                  <c:v>Jan</c:v>
                </c:pt>
                <c:pt idx="13">
                  <c:v>Feb</c:v>
                </c:pt>
              </c:strCache>
            </c:strRef>
          </c:cat>
          <c:val>
            <c:numRef>
              <c:f>'Pro forma Cash flow'!$B$16:$O$16</c:f>
              <c:numCache>
                <c:formatCode>General</c:formatCode>
                <c:ptCount val="14"/>
                <c:pt idx="0">
                  <c:v>500000</c:v>
                </c:pt>
                <c:pt idx="1">
                  <c:v>226600</c:v>
                </c:pt>
                <c:pt idx="2">
                  <c:v>202010</c:v>
                </c:pt>
                <c:pt idx="3">
                  <c:v>182565</c:v>
                </c:pt>
                <c:pt idx="4">
                  <c:v>173410</c:v>
                </c:pt>
                <c:pt idx="5">
                  <c:v>178945</c:v>
                </c:pt>
                <c:pt idx="6">
                  <c:v>186195</c:v>
                </c:pt>
                <c:pt idx="7">
                  <c:v>195160</c:v>
                </c:pt>
                <c:pt idx="8">
                  <c:v>204440</c:v>
                </c:pt>
                <c:pt idx="9">
                  <c:v>219030</c:v>
                </c:pt>
                <c:pt idx="10">
                  <c:v>234590</c:v>
                </c:pt>
                <c:pt idx="11">
                  <c:v>254500</c:v>
                </c:pt>
                <c:pt idx="12">
                  <c:v>288130</c:v>
                </c:pt>
                <c:pt idx="13">
                  <c:v>321760</c:v>
                </c:pt>
              </c:numCache>
            </c:numRef>
          </c:val>
        </c:ser>
        <c:marker val="1"/>
        <c:axId val="150013824"/>
        <c:axId val="150015360"/>
      </c:lineChart>
      <c:catAx>
        <c:axId val="150013824"/>
        <c:scaling>
          <c:orientation val="minMax"/>
        </c:scaling>
        <c:axPos val="b"/>
        <c:tickLblPos val="nextTo"/>
        <c:crossAx val="150015360"/>
        <c:crosses val="autoZero"/>
        <c:auto val="1"/>
        <c:lblAlgn val="ctr"/>
        <c:lblOffset val="100"/>
      </c:catAx>
      <c:valAx>
        <c:axId val="150015360"/>
        <c:scaling>
          <c:orientation val="minMax"/>
        </c:scaling>
        <c:axPos val="l"/>
        <c:majorGridlines/>
        <c:numFmt formatCode="General" sourceLinked="1"/>
        <c:tickLblPos val="nextTo"/>
        <c:crossAx val="15001382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B9B600-D404-4F67-B418-BA2D02C4D94B}" type="doc">
      <dgm:prSet loTypeId="urn:microsoft.com/office/officeart/2005/8/layout/vList5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67A9CBB-E60F-49D7-AF72-81D2F35A3390}">
      <dgm:prSet phldrT="[Texte]"/>
      <dgm:spPr/>
      <dgm:t>
        <a:bodyPr/>
        <a:lstStyle/>
        <a:p>
          <a:r>
            <a:rPr lang="en-US" dirty="0" smtClean="0"/>
            <a:t>Salesman (By preference 1 man &amp; 1 woman)</a:t>
          </a:r>
          <a:endParaRPr lang="fr-FR" dirty="0"/>
        </a:p>
      </dgm:t>
    </dgm:pt>
    <dgm:pt modelId="{CA482AA2-17F0-4B35-9968-C60568809BC7}" type="parTrans" cxnId="{F1B85E3A-BD74-49E0-99D4-4AB8823F435D}">
      <dgm:prSet/>
      <dgm:spPr/>
      <dgm:t>
        <a:bodyPr/>
        <a:lstStyle/>
        <a:p>
          <a:endParaRPr lang="fr-FR"/>
        </a:p>
      </dgm:t>
    </dgm:pt>
    <dgm:pt modelId="{CA2A2E4A-573B-48DD-B47C-0005DFB18E48}" type="sibTrans" cxnId="{F1B85E3A-BD74-49E0-99D4-4AB8823F435D}">
      <dgm:prSet/>
      <dgm:spPr/>
      <dgm:t>
        <a:bodyPr/>
        <a:lstStyle/>
        <a:p>
          <a:endParaRPr lang="fr-FR"/>
        </a:p>
      </dgm:t>
    </dgm:pt>
    <dgm:pt modelId="{3DDF706E-74EE-4D11-9229-2FE2E96E2076}">
      <dgm:prSet/>
      <dgm:spPr/>
      <dgm:t>
        <a:bodyPr/>
        <a:lstStyle/>
        <a:p>
          <a:r>
            <a:rPr lang="en-US" dirty="0" smtClean="0"/>
            <a:t>Answer the phone and take order</a:t>
          </a:r>
          <a:endParaRPr lang="fr-FR" dirty="0"/>
        </a:p>
      </dgm:t>
    </dgm:pt>
    <dgm:pt modelId="{0039A93E-0293-4D82-AA5D-8390F394F9E9}" type="parTrans" cxnId="{88E3E0A9-8E41-4FC2-BA0C-95FEB3D60111}">
      <dgm:prSet/>
      <dgm:spPr/>
      <dgm:t>
        <a:bodyPr/>
        <a:lstStyle/>
        <a:p>
          <a:endParaRPr lang="fr-FR"/>
        </a:p>
      </dgm:t>
    </dgm:pt>
    <dgm:pt modelId="{A930B789-7209-4C8D-8727-C8B991A935C3}" type="sibTrans" cxnId="{88E3E0A9-8E41-4FC2-BA0C-95FEB3D60111}">
      <dgm:prSet/>
      <dgm:spPr/>
      <dgm:t>
        <a:bodyPr/>
        <a:lstStyle/>
        <a:p>
          <a:endParaRPr lang="fr-FR"/>
        </a:p>
      </dgm:t>
    </dgm:pt>
    <dgm:pt modelId="{C570E3CF-E28D-4CC3-85D3-805A12E22F8A}">
      <dgm:prSet/>
      <dgm:spPr/>
      <dgm:t>
        <a:bodyPr/>
        <a:lstStyle/>
        <a:p>
          <a:r>
            <a:rPr lang="en-US" dirty="0" smtClean="0"/>
            <a:t>Manage the shop</a:t>
          </a:r>
          <a:endParaRPr lang="fr-FR" dirty="0"/>
        </a:p>
      </dgm:t>
    </dgm:pt>
    <dgm:pt modelId="{A034DE8C-4F43-45E7-81CB-29433B10CC42}" type="parTrans" cxnId="{B9628D22-639D-4F02-85C9-A5817859A4AD}">
      <dgm:prSet/>
      <dgm:spPr/>
      <dgm:t>
        <a:bodyPr/>
        <a:lstStyle/>
        <a:p>
          <a:endParaRPr lang="fr-FR"/>
        </a:p>
      </dgm:t>
    </dgm:pt>
    <dgm:pt modelId="{7E7191D2-825A-4F09-927D-36AC32EB64C6}" type="sibTrans" cxnId="{B9628D22-639D-4F02-85C9-A5817859A4AD}">
      <dgm:prSet/>
      <dgm:spPr/>
      <dgm:t>
        <a:bodyPr/>
        <a:lstStyle/>
        <a:p>
          <a:endParaRPr lang="fr-FR"/>
        </a:p>
      </dgm:t>
    </dgm:pt>
    <dgm:pt modelId="{5B04ADB2-E865-40DD-8CE7-FD810B3CEE02}">
      <dgm:prSet/>
      <dgm:spPr/>
      <dgm:t>
        <a:bodyPr/>
        <a:lstStyle/>
        <a:p>
          <a:r>
            <a:rPr lang="en-US" dirty="0" smtClean="0"/>
            <a:t>Receive the basket from the warehouse and transmit to customers</a:t>
          </a:r>
          <a:endParaRPr lang="fr-FR" dirty="0"/>
        </a:p>
      </dgm:t>
    </dgm:pt>
    <dgm:pt modelId="{09CECDA4-65F4-44CA-9E5D-8C6A3F0B2A84}" type="parTrans" cxnId="{89090C4B-ED7F-43DB-B744-051A1B03A4E5}">
      <dgm:prSet/>
      <dgm:spPr/>
      <dgm:t>
        <a:bodyPr/>
        <a:lstStyle/>
        <a:p>
          <a:endParaRPr lang="fr-FR"/>
        </a:p>
      </dgm:t>
    </dgm:pt>
    <dgm:pt modelId="{7D931066-54F4-48BC-A39F-672B05BE15BD}" type="sibTrans" cxnId="{89090C4B-ED7F-43DB-B744-051A1B03A4E5}">
      <dgm:prSet/>
      <dgm:spPr/>
      <dgm:t>
        <a:bodyPr/>
        <a:lstStyle/>
        <a:p>
          <a:endParaRPr lang="fr-FR"/>
        </a:p>
      </dgm:t>
    </dgm:pt>
    <dgm:pt modelId="{5CF2C0CE-A918-4D15-B53F-0D83E33D7DDB}">
      <dgm:prSet/>
      <dgm:spPr/>
      <dgm:t>
        <a:bodyPr/>
        <a:lstStyle/>
        <a:p>
          <a:r>
            <a:rPr lang="en-US" dirty="0" smtClean="0"/>
            <a:t>Stock manager</a:t>
          </a:r>
          <a:endParaRPr lang="fr-FR" dirty="0"/>
        </a:p>
      </dgm:t>
    </dgm:pt>
    <dgm:pt modelId="{D6168A2A-2C4F-47C0-89F6-1D8EC842E9C5}" type="parTrans" cxnId="{ECB344FB-51F0-4BF6-A749-8E0F56FDBC06}">
      <dgm:prSet/>
      <dgm:spPr/>
      <dgm:t>
        <a:bodyPr/>
        <a:lstStyle/>
        <a:p>
          <a:endParaRPr lang="fr-FR"/>
        </a:p>
      </dgm:t>
    </dgm:pt>
    <dgm:pt modelId="{89E9C987-FB34-43CA-AC5A-B82026A2520C}" type="sibTrans" cxnId="{ECB344FB-51F0-4BF6-A749-8E0F56FDBC06}">
      <dgm:prSet/>
      <dgm:spPr/>
      <dgm:t>
        <a:bodyPr/>
        <a:lstStyle/>
        <a:p>
          <a:endParaRPr lang="fr-FR"/>
        </a:p>
      </dgm:t>
    </dgm:pt>
    <dgm:pt modelId="{5A0AB473-51CE-4ED8-82B7-9F37740616F0}">
      <dgm:prSet/>
      <dgm:spPr/>
      <dgm:t>
        <a:bodyPr/>
        <a:lstStyle/>
        <a:p>
          <a:r>
            <a:rPr lang="en-US" dirty="0" smtClean="0"/>
            <a:t>Manage the raw materials and provide it to the manufacturers</a:t>
          </a:r>
          <a:endParaRPr lang="fr-FR" dirty="0"/>
        </a:p>
      </dgm:t>
    </dgm:pt>
    <dgm:pt modelId="{EF4016AC-B45B-4C4A-B3E1-8B839B90FDFB}" type="parTrans" cxnId="{4FCB3756-51A0-4A20-8C97-EB5B85ACC5D5}">
      <dgm:prSet/>
      <dgm:spPr/>
      <dgm:t>
        <a:bodyPr/>
        <a:lstStyle/>
        <a:p>
          <a:endParaRPr lang="fr-FR"/>
        </a:p>
      </dgm:t>
    </dgm:pt>
    <dgm:pt modelId="{F6EE42AD-2B71-4AEB-8209-E2DBA8AF9A8D}" type="sibTrans" cxnId="{4FCB3756-51A0-4A20-8C97-EB5B85ACC5D5}">
      <dgm:prSet/>
      <dgm:spPr/>
      <dgm:t>
        <a:bodyPr/>
        <a:lstStyle/>
        <a:p>
          <a:endParaRPr lang="fr-FR"/>
        </a:p>
      </dgm:t>
    </dgm:pt>
    <dgm:pt modelId="{C031CC18-41DC-4135-9C13-BE8AEB838E37}">
      <dgm:prSet/>
      <dgm:spPr/>
      <dgm:t>
        <a:bodyPr/>
        <a:lstStyle/>
        <a:p>
          <a:r>
            <a:rPr lang="en-US" dirty="0" smtClean="0"/>
            <a:t>Custom manager</a:t>
          </a:r>
          <a:endParaRPr lang="fr-FR" dirty="0"/>
        </a:p>
      </dgm:t>
    </dgm:pt>
    <dgm:pt modelId="{619C612B-0D21-47EB-8728-45F8782712B0}" type="parTrans" cxnId="{2D900EA6-E0C8-4CB0-BB2B-20F55F3AB47E}">
      <dgm:prSet/>
      <dgm:spPr/>
      <dgm:t>
        <a:bodyPr/>
        <a:lstStyle/>
        <a:p>
          <a:endParaRPr lang="fr-FR"/>
        </a:p>
      </dgm:t>
    </dgm:pt>
    <dgm:pt modelId="{CDE37CA2-D3D3-44F5-93BA-5F6DD042E402}" type="sibTrans" cxnId="{2D900EA6-E0C8-4CB0-BB2B-20F55F3AB47E}">
      <dgm:prSet/>
      <dgm:spPr/>
      <dgm:t>
        <a:bodyPr/>
        <a:lstStyle/>
        <a:p>
          <a:endParaRPr lang="fr-FR"/>
        </a:p>
      </dgm:t>
    </dgm:pt>
    <dgm:pt modelId="{CB510F7C-16BF-4735-B36A-798499047C32}">
      <dgm:prSet/>
      <dgm:spPr/>
      <dgm:t>
        <a:bodyPr/>
        <a:lstStyle/>
        <a:p>
          <a:r>
            <a:rPr lang="en-US" dirty="0" smtClean="0"/>
            <a:t>Take care of the specialized orders</a:t>
          </a:r>
          <a:endParaRPr lang="fr-FR" dirty="0"/>
        </a:p>
      </dgm:t>
    </dgm:pt>
    <dgm:pt modelId="{7031DA5B-2576-4CE4-9E47-99A82705626F}" type="parTrans" cxnId="{1D19A415-C92D-4046-A2BD-49201BEA08D0}">
      <dgm:prSet/>
      <dgm:spPr/>
      <dgm:t>
        <a:bodyPr/>
        <a:lstStyle/>
        <a:p>
          <a:endParaRPr lang="fr-FR"/>
        </a:p>
      </dgm:t>
    </dgm:pt>
    <dgm:pt modelId="{6EB738F6-1FFD-46C6-ADFD-A55F409E8A99}" type="sibTrans" cxnId="{1D19A415-C92D-4046-A2BD-49201BEA08D0}">
      <dgm:prSet/>
      <dgm:spPr/>
      <dgm:t>
        <a:bodyPr/>
        <a:lstStyle/>
        <a:p>
          <a:endParaRPr lang="fr-FR"/>
        </a:p>
      </dgm:t>
    </dgm:pt>
    <dgm:pt modelId="{4C88B927-69EF-4993-8539-CF6EC34CD1AF}">
      <dgm:prSet/>
      <dgm:spPr/>
      <dgm:t>
        <a:bodyPr/>
        <a:lstStyle/>
        <a:p>
          <a:r>
            <a:rPr lang="en-US" dirty="0" smtClean="0"/>
            <a:t>Purchasing manager</a:t>
          </a:r>
          <a:endParaRPr lang="fr-FR" dirty="0"/>
        </a:p>
      </dgm:t>
    </dgm:pt>
    <dgm:pt modelId="{34E2DEB2-38DF-4F67-A386-44F9CDF0E105}" type="parTrans" cxnId="{919DD348-BDFA-4544-A0C9-9179946574C8}">
      <dgm:prSet/>
      <dgm:spPr/>
      <dgm:t>
        <a:bodyPr/>
        <a:lstStyle/>
        <a:p>
          <a:endParaRPr lang="fr-FR"/>
        </a:p>
      </dgm:t>
    </dgm:pt>
    <dgm:pt modelId="{73AF7828-2FE1-4ED3-ACF4-4AAC6D7BB6C9}" type="sibTrans" cxnId="{919DD348-BDFA-4544-A0C9-9179946574C8}">
      <dgm:prSet/>
      <dgm:spPr/>
      <dgm:t>
        <a:bodyPr/>
        <a:lstStyle/>
        <a:p>
          <a:endParaRPr lang="fr-FR"/>
        </a:p>
      </dgm:t>
    </dgm:pt>
    <dgm:pt modelId="{A1E7CB56-DBF2-41D9-A245-E982649404C9}">
      <dgm:prSet/>
      <dgm:spPr/>
      <dgm:t>
        <a:bodyPr/>
        <a:lstStyle/>
        <a:p>
          <a:r>
            <a:rPr lang="en-US" dirty="0" smtClean="0"/>
            <a:t>Find and buy raw materials</a:t>
          </a:r>
          <a:endParaRPr lang="fr-FR" dirty="0"/>
        </a:p>
      </dgm:t>
    </dgm:pt>
    <dgm:pt modelId="{AA51D484-1F6C-4005-A709-813852333E52}" type="parTrans" cxnId="{685EDD02-2F93-4558-89BE-2EE2D9B4D72D}">
      <dgm:prSet/>
      <dgm:spPr/>
      <dgm:t>
        <a:bodyPr/>
        <a:lstStyle/>
        <a:p>
          <a:endParaRPr lang="fr-FR"/>
        </a:p>
      </dgm:t>
    </dgm:pt>
    <dgm:pt modelId="{44C5D8DF-C98E-435C-8D9C-5C4FC1C28B7C}" type="sibTrans" cxnId="{685EDD02-2F93-4558-89BE-2EE2D9B4D72D}">
      <dgm:prSet/>
      <dgm:spPr/>
      <dgm:t>
        <a:bodyPr/>
        <a:lstStyle/>
        <a:p>
          <a:endParaRPr lang="fr-FR"/>
        </a:p>
      </dgm:t>
    </dgm:pt>
    <dgm:pt modelId="{5B8656F6-5F0F-45FE-8271-0E5024824640}">
      <dgm:prSet/>
      <dgm:spPr/>
      <dgm:t>
        <a:bodyPr/>
        <a:lstStyle/>
        <a:p>
          <a:r>
            <a:rPr lang="en-US" dirty="0" smtClean="0"/>
            <a:t>Discover new opportunities</a:t>
          </a:r>
          <a:endParaRPr lang="fr-FR" dirty="0"/>
        </a:p>
      </dgm:t>
    </dgm:pt>
    <dgm:pt modelId="{A5AB3FB4-AF8F-432D-A7DE-344C212EC726}" type="parTrans" cxnId="{0CA1CD4D-FD01-438D-A900-488D5B525F92}">
      <dgm:prSet/>
      <dgm:spPr/>
      <dgm:t>
        <a:bodyPr/>
        <a:lstStyle/>
        <a:p>
          <a:endParaRPr lang="fr-FR"/>
        </a:p>
      </dgm:t>
    </dgm:pt>
    <dgm:pt modelId="{2802C85B-833A-46DD-8C7A-FC453739F718}" type="sibTrans" cxnId="{0CA1CD4D-FD01-438D-A900-488D5B525F92}">
      <dgm:prSet/>
      <dgm:spPr/>
      <dgm:t>
        <a:bodyPr/>
        <a:lstStyle/>
        <a:p>
          <a:endParaRPr lang="fr-FR"/>
        </a:p>
      </dgm:t>
    </dgm:pt>
    <dgm:pt modelId="{7E22F5A0-37A2-489A-A597-5A11B12BB010}">
      <dgm:prSet/>
      <dgm:spPr/>
      <dgm:t>
        <a:bodyPr/>
        <a:lstStyle/>
        <a:p>
          <a:r>
            <a:rPr lang="en-US" dirty="0" smtClean="0"/>
            <a:t>Manufacturers (2 people)</a:t>
          </a:r>
          <a:endParaRPr lang="fr-FR" dirty="0"/>
        </a:p>
      </dgm:t>
    </dgm:pt>
    <dgm:pt modelId="{4B57DDD5-5D8B-4191-A4A1-8AC2003A8ED2}" type="parTrans" cxnId="{A4933877-CE8D-48CC-88AF-971C8E377755}">
      <dgm:prSet/>
      <dgm:spPr/>
      <dgm:t>
        <a:bodyPr/>
        <a:lstStyle/>
        <a:p>
          <a:endParaRPr lang="fr-FR"/>
        </a:p>
      </dgm:t>
    </dgm:pt>
    <dgm:pt modelId="{391CBA2C-72B8-4127-9471-AAFDC8B72B88}" type="sibTrans" cxnId="{A4933877-CE8D-48CC-88AF-971C8E377755}">
      <dgm:prSet/>
      <dgm:spPr/>
      <dgm:t>
        <a:bodyPr/>
        <a:lstStyle/>
        <a:p>
          <a:endParaRPr lang="fr-FR"/>
        </a:p>
      </dgm:t>
    </dgm:pt>
    <dgm:pt modelId="{5DBDA43B-E9DA-4909-90E3-C6CF907E1D15}">
      <dgm:prSet/>
      <dgm:spPr/>
      <dgm:t>
        <a:bodyPr/>
        <a:lstStyle/>
        <a:p>
          <a:r>
            <a:rPr lang="en-US" dirty="0" smtClean="0"/>
            <a:t>Prepare the baskets</a:t>
          </a:r>
          <a:endParaRPr lang="fr-FR" dirty="0"/>
        </a:p>
      </dgm:t>
    </dgm:pt>
    <dgm:pt modelId="{27EDB798-2F92-4EE3-A64F-2C7CBB9F4905}" type="parTrans" cxnId="{61EB8EAC-32A6-432D-802C-6C75659C1F83}">
      <dgm:prSet/>
      <dgm:spPr/>
      <dgm:t>
        <a:bodyPr/>
        <a:lstStyle/>
        <a:p>
          <a:endParaRPr lang="fr-FR"/>
        </a:p>
      </dgm:t>
    </dgm:pt>
    <dgm:pt modelId="{6451E06F-5A3B-4B32-B6E2-7675353C8B71}" type="sibTrans" cxnId="{61EB8EAC-32A6-432D-802C-6C75659C1F83}">
      <dgm:prSet/>
      <dgm:spPr/>
      <dgm:t>
        <a:bodyPr/>
        <a:lstStyle/>
        <a:p>
          <a:endParaRPr lang="fr-FR"/>
        </a:p>
      </dgm:t>
    </dgm:pt>
    <dgm:pt modelId="{67A31F57-452B-4602-8851-F744A5267248}">
      <dgm:prSet/>
      <dgm:spPr/>
      <dgm:t>
        <a:bodyPr/>
        <a:lstStyle/>
        <a:p>
          <a:r>
            <a:rPr lang="en-US" dirty="0" smtClean="0"/>
            <a:t>Deliver baskets to the shop</a:t>
          </a:r>
          <a:endParaRPr lang="fr-FR" dirty="0"/>
        </a:p>
      </dgm:t>
    </dgm:pt>
    <dgm:pt modelId="{6ED0A8BF-0873-488D-A3F9-2CA3B4286662}" type="parTrans" cxnId="{64AC7C47-3BCC-4154-B77B-689D1481300B}">
      <dgm:prSet/>
      <dgm:spPr/>
      <dgm:t>
        <a:bodyPr/>
        <a:lstStyle/>
        <a:p>
          <a:endParaRPr lang="fr-FR"/>
        </a:p>
      </dgm:t>
    </dgm:pt>
    <dgm:pt modelId="{5B570890-BD39-4E5F-9E7F-039F77473BB3}" type="sibTrans" cxnId="{64AC7C47-3BCC-4154-B77B-689D1481300B}">
      <dgm:prSet/>
      <dgm:spPr/>
      <dgm:t>
        <a:bodyPr/>
        <a:lstStyle/>
        <a:p>
          <a:endParaRPr lang="fr-FR"/>
        </a:p>
      </dgm:t>
    </dgm:pt>
    <dgm:pt modelId="{21AD8914-91F7-43E3-8284-FB33F4F686BB}">
      <dgm:prSet/>
      <dgm:spPr/>
      <dgm:t>
        <a:bodyPr/>
        <a:lstStyle/>
        <a:p>
          <a:r>
            <a:rPr lang="en-US" dirty="0" smtClean="0"/>
            <a:t>Commercial agent</a:t>
          </a:r>
          <a:endParaRPr lang="fr-FR" dirty="0"/>
        </a:p>
      </dgm:t>
    </dgm:pt>
    <dgm:pt modelId="{528FB2C1-838A-4219-BE50-0BFEDB77B798}" type="parTrans" cxnId="{E4753D10-4D60-4526-916C-120F03E9A12D}">
      <dgm:prSet/>
      <dgm:spPr/>
      <dgm:t>
        <a:bodyPr/>
        <a:lstStyle/>
        <a:p>
          <a:endParaRPr lang="fr-FR"/>
        </a:p>
      </dgm:t>
    </dgm:pt>
    <dgm:pt modelId="{6E5B485A-5627-4848-8BE2-B9AC93D025A1}" type="sibTrans" cxnId="{E4753D10-4D60-4526-916C-120F03E9A12D}">
      <dgm:prSet/>
      <dgm:spPr/>
      <dgm:t>
        <a:bodyPr/>
        <a:lstStyle/>
        <a:p>
          <a:endParaRPr lang="fr-FR"/>
        </a:p>
      </dgm:t>
    </dgm:pt>
    <dgm:pt modelId="{BA8D41F6-ABCC-4B02-9F44-E31D346E3B48}">
      <dgm:prSet/>
      <dgm:spPr/>
      <dgm:t>
        <a:bodyPr/>
        <a:lstStyle/>
        <a:p>
          <a:r>
            <a:rPr lang="en-US" dirty="0" smtClean="0"/>
            <a:t>Visit companies from corporate market</a:t>
          </a:r>
          <a:endParaRPr lang="fr-FR" dirty="0"/>
        </a:p>
      </dgm:t>
    </dgm:pt>
    <dgm:pt modelId="{65A00231-F771-43AC-8BE3-5141A5945BB0}" type="parTrans" cxnId="{4FFB7C24-4364-46D4-836F-80E65BBE8780}">
      <dgm:prSet/>
      <dgm:spPr/>
      <dgm:t>
        <a:bodyPr/>
        <a:lstStyle/>
        <a:p>
          <a:endParaRPr lang="fr-FR"/>
        </a:p>
      </dgm:t>
    </dgm:pt>
    <dgm:pt modelId="{2A5A6068-41E6-489B-851B-20EAE20EFD3E}" type="sibTrans" cxnId="{4FFB7C24-4364-46D4-836F-80E65BBE8780}">
      <dgm:prSet/>
      <dgm:spPr/>
      <dgm:t>
        <a:bodyPr/>
        <a:lstStyle/>
        <a:p>
          <a:endParaRPr lang="fr-FR"/>
        </a:p>
      </dgm:t>
    </dgm:pt>
    <dgm:pt modelId="{1B8FA2FD-EE70-4AFE-9CE1-358501109DB8}">
      <dgm:prSet/>
      <dgm:spPr/>
      <dgm:t>
        <a:bodyPr/>
        <a:lstStyle/>
        <a:p>
          <a:r>
            <a:rPr lang="en-US" dirty="0" smtClean="0"/>
            <a:t>Organize tasting events</a:t>
          </a:r>
          <a:endParaRPr lang="fr-FR" dirty="0"/>
        </a:p>
      </dgm:t>
    </dgm:pt>
    <dgm:pt modelId="{5D74D276-5150-4D76-BF21-514EB4EC0888}" type="parTrans" cxnId="{655B36E0-3B87-4947-92CF-A9B462A0BE65}">
      <dgm:prSet/>
      <dgm:spPr/>
      <dgm:t>
        <a:bodyPr/>
        <a:lstStyle/>
        <a:p>
          <a:endParaRPr lang="fr-FR"/>
        </a:p>
      </dgm:t>
    </dgm:pt>
    <dgm:pt modelId="{D3CB382C-2D8F-46A6-A181-41E405D4D84A}" type="sibTrans" cxnId="{655B36E0-3B87-4947-92CF-A9B462A0BE65}">
      <dgm:prSet/>
      <dgm:spPr/>
      <dgm:t>
        <a:bodyPr/>
        <a:lstStyle/>
        <a:p>
          <a:endParaRPr lang="fr-FR"/>
        </a:p>
      </dgm:t>
    </dgm:pt>
    <dgm:pt modelId="{9E752798-8DE1-4468-AD44-0EA4D5FFBC66}" type="pres">
      <dgm:prSet presAssocID="{30B9B600-D404-4F67-B418-BA2D02C4D94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26F8C4F-AEFB-4CA4-9D75-720DE3A89A0B}" type="pres">
      <dgm:prSet presAssocID="{867A9CBB-E60F-49D7-AF72-81D2F35A3390}" presName="linNode" presStyleCnt="0"/>
      <dgm:spPr/>
    </dgm:pt>
    <dgm:pt modelId="{AB2C34D8-951D-4709-A457-1354EF862B0D}" type="pres">
      <dgm:prSet presAssocID="{867A9CBB-E60F-49D7-AF72-81D2F35A3390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1EE021-0CD4-4D36-9969-4AD94787AB2F}" type="pres">
      <dgm:prSet presAssocID="{867A9CBB-E60F-49D7-AF72-81D2F35A3390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146A3C-B80B-4DC0-B9BB-C9E1FFD44FF8}" type="pres">
      <dgm:prSet presAssocID="{CA2A2E4A-573B-48DD-B47C-0005DFB18E48}" presName="sp" presStyleCnt="0"/>
      <dgm:spPr/>
    </dgm:pt>
    <dgm:pt modelId="{74750807-2C8C-4EEA-8161-13954574FBAC}" type="pres">
      <dgm:prSet presAssocID="{5CF2C0CE-A918-4D15-B53F-0D83E33D7DDB}" presName="linNode" presStyleCnt="0"/>
      <dgm:spPr/>
    </dgm:pt>
    <dgm:pt modelId="{2D228587-0A68-4A30-A4A5-4985B83B9FF0}" type="pres">
      <dgm:prSet presAssocID="{5CF2C0CE-A918-4D15-B53F-0D83E33D7DDB}" presName="parentText" presStyleLbl="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3CAA247-EC3D-4039-A139-C995B1B18600}" type="pres">
      <dgm:prSet presAssocID="{5CF2C0CE-A918-4D15-B53F-0D83E33D7DDB}" presName="descendantText" presStyleLbl="align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A131869-1511-496A-BB05-15E9BD7E8890}" type="pres">
      <dgm:prSet presAssocID="{89E9C987-FB34-43CA-AC5A-B82026A2520C}" presName="sp" presStyleCnt="0"/>
      <dgm:spPr/>
    </dgm:pt>
    <dgm:pt modelId="{F7B3B3F1-02D7-4F4C-9478-1CCFC425C255}" type="pres">
      <dgm:prSet presAssocID="{C031CC18-41DC-4135-9C13-BE8AEB838E37}" presName="linNode" presStyleCnt="0"/>
      <dgm:spPr/>
    </dgm:pt>
    <dgm:pt modelId="{F70E3D76-3BA6-4AAA-9157-795CBBCCB741}" type="pres">
      <dgm:prSet presAssocID="{C031CC18-41DC-4135-9C13-BE8AEB838E37}" presName="parentText" presStyleLbl="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AD09196-4097-4419-811D-56E89E833B5C}" type="pres">
      <dgm:prSet presAssocID="{C031CC18-41DC-4135-9C13-BE8AEB838E37}" presName="descendantText" presStyleLbl="alignAccFollow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C0908C-7EFB-44E2-B679-82BAC51A59AF}" type="pres">
      <dgm:prSet presAssocID="{CDE37CA2-D3D3-44F5-93BA-5F6DD042E402}" presName="sp" presStyleCnt="0"/>
      <dgm:spPr/>
    </dgm:pt>
    <dgm:pt modelId="{342193B3-74F3-4ACD-BBA9-C49BACE5AEE7}" type="pres">
      <dgm:prSet presAssocID="{4C88B927-69EF-4993-8539-CF6EC34CD1AF}" presName="linNode" presStyleCnt="0"/>
      <dgm:spPr/>
    </dgm:pt>
    <dgm:pt modelId="{EA84A2F5-C2A8-4C13-8BD7-55A93B63C8F9}" type="pres">
      <dgm:prSet presAssocID="{4C88B927-69EF-4993-8539-CF6EC34CD1AF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E974E96-03D8-4C45-ADA6-CCAF1EC03917}" type="pres">
      <dgm:prSet presAssocID="{4C88B927-69EF-4993-8539-CF6EC34CD1AF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3349C6-4CDD-4064-A51C-CA0EC26962D8}" type="pres">
      <dgm:prSet presAssocID="{73AF7828-2FE1-4ED3-ACF4-4AAC6D7BB6C9}" presName="sp" presStyleCnt="0"/>
      <dgm:spPr/>
    </dgm:pt>
    <dgm:pt modelId="{CD0D709A-4814-438A-BE02-5AD9AA59931A}" type="pres">
      <dgm:prSet presAssocID="{7E22F5A0-37A2-489A-A597-5A11B12BB010}" presName="linNode" presStyleCnt="0"/>
      <dgm:spPr/>
    </dgm:pt>
    <dgm:pt modelId="{1152D6B7-D799-497F-85B2-B1742B224852}" type="pres">
      <dgm:prSet presAssocID="{7E22F5A0-37A2-489A-A597-5A11B12BB010}" presName="parentText" presStyleLbl="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3D3877A-5340-4839-919F-4257DBC5E889}" type="pres">
      <dgm:prSet presAssocID="{7E22F5A0-37A2-489A-A597-5A11B12BB010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C0FC00E-4081-4884-AD55-5F1A450FC05E}" type="pres">
      <dgm:prSet presAssocID="{391CBA2C-72B8-4127-9471-AAFDC8B72B88}" presName="sp" presStyleCnt="0"/>
      <dgm:spPr/>
    </dgm:pt>
    <dgm:pt modelId="{D4BE2A79-34CD-48EA-A218-36E53C613E7A}" type="pres">
      <dgm:prSet presAssocID="{21AD8914-91F7-43E3-8284-FB33F4F686BB}" presName="linNode" presStyleCnt="0"/>
      <dgm:spPr/>
    </dgm:pt>
    <dgm:pt modelId="{81C26977-7E23-4C22-97C4-EF0814733386}" type="pres">
      <dgm:prSet presAssocID="{21AD8914-91F7-43E3-8284-FB33F4F686BB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E70A40D-11E3-4ADB-95AA-D8D002EC2CDD}" type="pres">
      <dgm:prSet presAssocID="{21AD8914-91F7-43E3-8284-FB33F4F686BB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821DE101-94B0-4697-B705-C20FC7BB833C}" type="presOf" srcId="{867A9CBB-E60F-49D7-AF72-81D2F35A3390}" destId="{AB2C34D8-951D-4709-A457-1354EF862B0D}" srcOrd="0" destOrd="0" presId="urn:microsoft.com/office/officeart/2005/8/layout/vList5"/>
    <dgm:cxn modelId="{1964B327-9A52-4D56-ABEC-DABF0569D65C}" type="presOf" srcId="{BA8D41F6-ABCC-4B02-9F44-E31D346E3B48}" destId="{6E70A40D-11E3-4ADB-95AA-D8D002EC2CDD}" srcOrd="0" destOrd="0" presId="urn:microsoft.com/office/officeart/2005/8/layout/vList5"/>
    <dgm:cxn modelId="{919DD348-BDFA-4544-A0C9-9179946574C8}" srcId="{30B9B600-D404-4F67-B418-BA2D02C4D94B}" destId="{4C88B927-69EF-4993-8539-CF6EC34CD1AF}" srcOrd="3" destOrd="0" parTransId="{34E2DEB2-38DF-4F67-A386-44F9CDF0E105}" sibTransId="{73AF7828-2FE1-4ED3-ACF4-4AAC6D7BB6C9}"/>
    <dgm:cxn modelId="{F0C9E81B-B7CE-4D0A-AB77-F43EF1150833}" type="presOf" srcId="{C570E3CF-E28D-4CC3-85D3-805A12E22F8A}" destId="{7C1EE021-0CD4-4D36-9969-4AD94787AB2F}" srcOrd="0" destOrd="1" presId="urn:microsoft.com/office/officeart/2005/8/layout/vList5"/>
    <dgm:cxn modelId="{4FFB7C24-4364-46D4-836F-80E65BBE8780}" srcId="{21AD8914-91F7-43E3-8284-FB33F4F686BB}" destId="{BA8D41F6-ABCC-4B02-9F44-E31D346E3B48}" srcOrd="0" destOrd="0" parTransId="{65A00231-F771-43AC-8BE3-5141A5945BB0}" sibTransId="{2A5A6068-41E6-489B-851B-20EAE20EFD3E}"/>
    <dgm:cxn modelId="{32765141-6609-4E7B-922B-D9F74BE4F285}" type="presOf" srcId="{5DBDA43B-E9DA-4909-90E3-C6CF907E1D15}" destId="{93D3877A-5340-4839-919F-4257DBC5E889}" srcOrd="0" destOrd="0" presId="urn:microsoft.com/office/officeart/2005/8/layout/vList5"/>
    <dgm:cxn modelId="{4FCB3756-51A0-4A20-8C97-EB5B85ACC5D5}" srcId="{5CF2C0CE-A918-4D15-B53F-0D83E33D7DDB}" destId="{5A0AB473-51CE-4ED8-82B7-9F37740616F0}" srcOrd="0" destOrd="0" parTransId="{EF4016AC-B45B-4C4A-B3E1-8B839B90FDFB}" sibTransId="{F6EE42AD-2B71-4AEB-8209-E2DBA8AF9A8D}"/>
    <dgm:cxn modelId="{E38879D0-B2E2-4DDF-B147-03A25AEB156F}" type="presOf" srcId="{A1E7CB56-DBF2-41D9-A245-E982649404C9}" destId="{5E974E96-03D8-4C45-ADA6-CCAF1EC03917}" srcOrd="0" destOrd="0" presId="urn:microsoft.com/office/officeart/2005/8/layout/vList5"/>
    <dgm:cxn modelId="{F1B85E3A-BD74-49E0-99D4-4AB8823F435D}" srcId="{30B9B600-D404-4F67-B418-BA2D02C4D94B}" destId="{867A9CBB-E60F-49D7-AF72-81D2F35A3390}" srcOrd="0" destOrd="0" parTransId="{CA482AA2-17F0-4B35-9968-C60568809BC7}" sibTransId="{CA2A2E4A-573B-48DD-B47C-0005DFB18E48}"/>
    <dgm:cxn modelId="{E4753D10-4D60-4526-916C-120F03E9A12D}" srcId="{30B9B600-D404-4F67-B418-BA2D02C4D94B}" destId="{21AD8914-91F7-43E3-8284-FB33F4F686BB}" srcOrd="5" destOrd="0" parTransId="{528FB2C1-838A-4219-BE50-0BFEDB77B798}" sibTransId="{6E5B485A-5627-4848-8BE2-B9AC93D025A1}"/>
    <dgm:cxn modelId="{0CA1CD4D-FD01-438D-A900-488D5B525F92}" srcId="{4C88B927-69EF-4993-8539-CF6EC34CD1AF}" destId="{5B8656F6-5F0F-45FE-8271-0E5024824640}" srcOrd="1" destOrd="0" parTransId="{A5AB3FB4-AF8F-432D-A7DE-344C212EC726}" sibTransId="{2802C85B-833A-46DD-8C7A-FC453739F718}"/>
    <dgm:cxn modelId="{88E3E0A9-8E41-4FC2-BA0C-95FEB3D60111}" srcId="{867A9CBB-E60F-49D7-AF72-81D2F35A3390}" destId="{3DDF706E-74EE-4D11-9229-2FE2E96E2076}" srcOrd="0" destOrd="0" parTransId="{0039A93E-0293-4D82-AA5D-8390F394F9E9}" sibTransId="{A930B789-7209-4C8D-8727-C8B991A935C3}"/>
    <dgm:cxn modelId="{3F380F50-BF3E-439E-B734-122C47ACE723}" type="presOf" srcId="{21AD8914-91F7-43E3-8284-FB33F4F686BB}" destId="{81C26977-7E23-4C22-97C4-EF0814733386}" srcOrd="0" destOrd="0" presId="urn:microsoft.com/office/officeart/2005/8/layout/vList5"/>
    <dgm:cxn modelId="{84C40DAF-C0EF-4855-8589-FD9E27BB52D5}" type="presOf" srcId="{5CF2C0CE-A918-4D15-B53F-0D83E33D7DDB}" destId="{2D228587-0A68-4A30-A4A5-4985B83B9FF0}" srcOrd="0" destOrd="0" presId="urn:microsoft.com/office/officeart/2005/8/layout/vList5"/>
    <dgm:cxn modelId="{2D900EA6-E0C8-4CB0-BB2B-20F55F3AB47E}" srcId="{30B9B600-D404-4F67-B418-BA2D02C4D94B}" destId="{C031CC18-41DC-4135-9C13-BE8AEB838E37}" srcOrd="2" destOrd="0" parTransId="{619C612B-0D21-47EB-8728-45F8782712B0}" sibTransId="{CDE37CA2-D3D3-44F5-93BA-5F6DD042E402}"/>
    <dgm:cxn modelId="{B9628D22-639D-4F02-85C9-A5817859A4AD}" srcId="{867A9CBB-E60F-49D7-AF72-81D2F35A3390}" destId="{C570E3CF-E28D-4CC3-85D3-805A12E22F8A}" srcOrd="1" destOrd="0" parTransId="{A034DE8C-4F43-45E7-81CB-29433B10CC42}" sibTransId="{7E7191D2-825A-4F09-927D-36AC32EB64C6}"/>
    <dgm:cxn modelId="{63227987-C367-4AF0-86FD-0894C0102259}" type="presOf" srcId="{1B8FA2FD-EE70-4AFE-9CE1-358501109DB8}" destId="{6E70A40D-11E3-4ADB-95AA-D8D002EC2CDD}" srcOrd="0" destOrd="1" presId="urn:microsoft.com/office/officeart/2005/8/layout/vList5"/>
    <dgm:cxn modelId="{ECD50F8D-8708-4007-9C54-9E3168755E06}" type="presOf" srcId="{CB510F7C-16BF-4735-B36A-798499047C32}" destId="{EAD09196-4097-4419-811D-56E89E833B5C}" srcOrd="0" destOrd="0" presId="urn:microsoft.com/office/officeart/2005/8/layout/vList5"/>
    <dgm:cxn modelId="{2CAEB3B7-DA65-427F-A29B-DDFAC15A7802}" type="presOf" srcId="{5B8656F6-5F0F-45FE-8271-0E5024824640}" destId="{5E974E96-03D8-4C45-ADA6-CCAF1EC03917}" srcOrd="0" destOrd="1" presId="urn:microsoft.com/office/officeart/2005/8/layout/vList5"/>
    <dgm:cxn modelId="{E0AB7E28-464A-49CA-8EE1-538E4836E42C}" type="presOf" srcId="{5B04ADB2-E865-40DD-8CE7-FD810B3CEE02}" destId="{7C1EE021-0CD4-4D36-9969-4AD94787AB2F}" srcOrd="0" destOrd="2" presId="urn:microsoft.com/office/officeart/2005/8/layout/vList5"/>
    <dgm:cxn modelId="{89090C4B-ED7F-43DB-B744-051A1B03A4E5}" srcId="{867A9CBB-E60F-49D7-AF72-81D2F35A3390}" destId="{5B04ADB2-E865-40DD-8CE7-FD810B3CEE02}" srcOrd="2" destOrd="0" parTransId="{09CECDA4-65F4-44CA-9E5D-8C6A3F0B2A84}" sibTransId="{7D931066-54F4-48BC-A39F-672B05BE15BD}"/>
    <dgm:cxn modelId="{1D19A415-C92D-4046-A2BD-49201BEA08D0}" srcId="{C031CC18-41DC-4135-9C13-BE8AEB838E37}" destId="{CB510F7C-16BF-4735-B36A-798499047C32}" srcOrd="0" destOrd="0" parTransId="{7031DA5B-2576-4CE4-9E47-99A82705626F}" sibTransId="{6EB738F6-1FFD-46C6-ADFD-A55F409E8A99}"/>
    <dgm:cxn modelId="{64AC7C47-3BCC-4154-B77B-689D1481300B}" srcId="{7E22F5A0-37A2-489A-A597-5A11B12BB010}" destId="{67A31F57-452B-4602-8851-F744A5267248}" srcOrd="1" destOrd="0" parTransId="{6ED0A8BF-0873-488D-A3F9-2CA3B4286662}" sibTransId="{5B570890-BD39-4E5F-9E7F-039F77473BB3}"/>
    <dgm:cxn modelId="{5D7E9B2B-3C5D-4892-AE33-1C4AB7C30589}" type="presOf" srcId="{5A0AB473-51CE-4ED8-82B7-9F37740616F0}" destId="{C3CAA247-EC3D-4039-A139-C995B1B18600}" srcOrd="0" destOrd="0" presId="urn:microsoft.com/office/officeart/2005/8/layout/vList5"/>
    <dgm:cxn modelId="{DC2C9EC7-07AD-47C7-AA96-2EC4AFCB97CC}" type="presOf" srcId="{7E22F5A0-37A2-489A-A597-5A11B12BB010}" destId="{1152D6B7-D799-497F-85B2-B1742B224852}" srcOrd="0" destOrd="0" presId="urn:microsoft.com/office/officeart/2005/8/layout/vList5"/>
    <dgm:cxn modelId="{61EB8EAC-32A6-432D-802C-6C75659C1F83}" srcId="{7E22F5A0-37A2-489A-A597-5A11B12BB010}" destId="{5DBDA43B-E9DA-4909-90E3-C6CF907E1D15}" srcOrd="0" destOrd="0" parTransId="{27EDB798-2F92-4EE3-A64F-2C7CBB9F4905}" sibTransId="{6451E06F-5A3B-4B32-B6E2-7675353C8B71}"/>
    <dgm:cxn modelId="{699F1CB7-6FE4-4693-808C-4FB3495E2819}" type="presOf" srcId="{3DDF706E-74EE-4D11-9229-2FE2E96E2076}" destId="{7C1EE021-0CD4-4D36-9969-4AD94787AB2F}" srcOrd="0" destOrd="0" presId="urn:microsoft.com/office/officeart/2005/8/layout/vList5"/>
    <dgm:cxn modelId="{ECB344FB-51F0-4BF6-A749-8E0F56FDBC06}" srcId="{30B9B600-D404-4F67-B418-BA2D02C4D94B}" destId="{5CF2C0CE-A918-4D15-B53F-0D83E33D7DDB}" srcOrd="1" destOrd="0" parTransId="{D6168A2A-2C4F-47C0-89F6-1D8EC842E9C5}" sibTransId="{89E9C987-FB34-43CA-AC5A-B82026A2520C}"/>
    <dgm:cxn modelId="{B2170DE8-2EC8-4BC6-9FEB-22BD1D42146F}" type="presOf" srcId="{C031CC18-41DC-4135-9C13-BE8AEB838E37}" destId="{F70E3D76-3BA6-4AAA-9157-795CBBCCB741}" srcOrd="0" destOrd="0" presId="urn:microsoft.com/office/officeart/2005/8/layout/vList5"/>
    <dgm:cxn modelId="{B044FE50-8B69-4F13-9FE4-0FEB67A81246}" type="presOf" srcId="{30B9B600-D404-4F67-B418-BA2D02C4D94B}" destId="{9E752798-8DE1-4468-AD44-0EA4D5FFBC66}" srcOrd="0" destOrd="0" presId="urn:microsoft.com/office/officeart/2005/8/layout/vList5"/>
    <dgm:cxn modelId="{A4933877-CE8D-48CC-88AF-971C8E377755}" srcId="{30B9B600-D404-4F67-B418-BA2D02C4D94B}" destId="{7E22F5A0-37A2-489A-A597-5A11B12BB010}" srcOrd="4" destOrd="0" parTransId="{4B57DDD5-5D8B-4191-A4A1-8AC2003A8ED2}" sibTransId="{391CBA2C-72B8-4127-9471-AAFDC8B72B88}"/>
    <dgm:cxn modelId="{660F8E98-13FD-49A5-B95C-AA682EF1C5D9}" type="presOf" srcId="{67A31F57-452B-4602-8851-F744A5267248}" destId="{93D3877A-5340-4839-919F-4257DBC5E889}" srcOrd="0" destOrd="1" presId="urn:microsoft.com/office/officeart/2005/8/layout/vList5"/>
    <dgm:cxn modelId="{685EDD02-2F93-4558-89BE-2EE2D9B4D72D}" srcId="{4C88B927-69EF-4993-8539-CF6EC34CD1AF}" destId="{A1E7CB56-DBF2-41D9-A245-E982649404C9}" srcOrd="0" destOrd="0" parTransId="{AA51D484-1F6C-4005-A709-813852333E52}" sibTransId="{44C5D8DF-C98E-435C-8D9C-5C4FC1C28B7C}"/>
    <dgm:cxn modelId="{537972A1-C3B2-47B9-B5AE-663D752E3197}" type="presOf" srcId="{4C88B927-69EF-4993-8539-CF6EC34CD1AF}" destId="{EA84A2F5-C2A8-4C13-8BD7-55A93B63C8F9}" srcOrd="0" destOrd="0" presId="urn:microsoft.com/office/officeart/2005/8/layout/vList5"/>
    <dgm:cxn modelId="{655B36E0-3B87-4947-92CF-A9B462A0BE65}" srcId="{21AD8914-91F7-43E3-8284-FB33F4F686BB}" destId="{1B8FA2FD-EE70-4AFE-9CE1-358501109DB8}" srcOrd="1" destOrd="0" parTransId="{5D74D276-5150-4D76-BF21-514EB4EC0888}" sibTransId="{D3CB382C-2D8F-46A6-A181-41E405D4D84A}"/>
    <dgm:cxn modelId="{501396DC-F0E9-49CE-9FE9-A50B1F394B3C}" type="presParOf" srcId="{9E752798-8DE1-4468-AD44-0EA4D5FFBC66}" destId="{926F8C4F-AEFB-4CA4-9D75-720DE3A89A0B}" srcOrd="0" destOrd="0" presId="urn:microsoft.com/office/officeart/2005/8/layout/vList5"/>
    <dgm:cxn modelId="{CB878308-6D53-4769-BE22-6795F12E8C2C}" type="presParOf" srcId="{926F8C4F-AEFB-4CA4-9D75-720DE3A89A0B}" destId="{AB2C34D8-951D-4709-A457-1354EF862B0D}" srcOrd="0" destOrd="0" presId="urn:microsoft.com/office/officeart/2005/8/layout/vList5"/>
    <dgm:cxn modelId="{CBF7DF15-B33C-4794-874A-7CB990F4BAF2}" type="presParOf" srcId="{926F8C4F-AEFB-4CA4-9D75-720DE3A89A0B}" destId="{7C1EE021-0CD4-4D36-9969-4AD94787AB2F}" srcOrd="1" destOrd="0" presId="urn:microsoft.com/office/officeart/2005/8/layout/vList5"/>
    <dgm:cxn modelId="{FF59B509-2275-4D21-B83A-BD4A74FF108B}" type="presParOf" srcId="{9E752798-8DE1-4468-AD44-0EA4D5FFBC66}" destId="{55146A3C-B80B-4DC0-B9BB-C9E1FFD44FF8}" srcOrd="1" destOrd="0" presId="urn:microsoft.com/office/officeart/2005/8/layout/vList5"/>
    <dgm:cxn modelId="{3D1A2055-4151-4D25-B453-DDD5BA6DABC0}" type="presParOf" srcId="{9E752798-8DE1-4468-AD44-0EA4D5FFBC66}" destId="{74750807-2C8C-4EEA-8161-13954574FBAC}" srcOrd="2" destOrd="0" presId="urn:microsoft.com/office/officeart/2005/8/layout/vList5"/>
    <dgm:cxn modelId="{5F74E4E3-7C42-44C6-82D0-B74763F22089}" type="presParOf" srcId="{74750807-2C8C-4EEA-8161-13954574FBAC}" destId="{2D228587-0A68-4A30-A4A5-4985B83B9FF0}" srcOrd="0" destOrd="0" presId="urn:microsoft.com/office/officeart/2005/8/layout/vList5"/>
    <dgm:cxn modelId="{6D0041DD-681D-4D28-BECE-F06D6A52D46C}" type="presParOf" srcId="{74750807-2C8C-4EEA-8161-13954574FBAC}" destId="{C3CAA247-EC3D-4039-A139-C995B1B18600}" srcOrd="1" destOrd="0" presId="urn:microsoft.com/office/officeart/2005/8/layout/vList5"/>
    <dgm:cxn modelId="{373BB1B5-180F-4215-9D85-92F11BA6531E}" type="presParOf" srcId="{9E752798-8DE1-4468-AD44-0EA4D5FFBC66}" destId="{BA131869-1511-496A-BB05-15E9BD7E8890}" srcOrd="3" destOrd="0" presId="urn:microsoft.com/office/officeart/2005/8/layout/vList5"/>
    <dgm:cxn modelId="{0130DCBA-7F1B-4884-B848-3B6CA6C90CDD}" type="presParOf" srcId="{9E752798-8DE1-4468-AD44-0EA4D5FFBC66}" destId="{F7B3B3F1-02D7-4F4C-9478-1CCFC425C255}" srcOrd="4" destOrd="0" presId="urn:microsoft.com/office/officeart/2005/8/layout/vList5"/>
    <dgm:cxn modelId="{46B04B29-23F4-49A4-B40D-B71CB24592C4}" type="presParOf" srcId="{F7B3B3F1-02D7-4F4C-9478-1CCFC425C255}" destId="{F70E3D76-3BA6-4AAA-9157-795CBBCCB741}" srcOrd="0" destOrd="0" presId="urn:microsoft.com/office/officeart/2005/8/layout/vList5"/>
    <dgm:cxn modelId="{910EE319-0901-455F-B56C-946BD7C5E164}" type="presParOf" srcId="{F7B3B3F1-02D7-4F4C-9478-1CCFC425C255}" destId="{EAD09196-4097-4419-811D-56E89E833B5C}" srcOrd="1" destOrd="0" presId="urn:microsoft.com/office/officeart/2005/8/layout/vList5"/>
    <dgm:cxn modelId="{BB55E775-CA8D-4C67-9EB2-7074DA0D5B03}" type="presParOf" srcId="{9E752798-8DE1-4468-AD44-0EA4D5FFBC66}" destId="{41C0908C-7EFB-44E2-B679-82BAC51A59AF}" srcOrd="5" destOrd="0" presId="urn:microsoft.com/office/officeart/2005/8/layout/vList5"/>
    <dgm:cxn modelId="{473493B1-B9A7-4904-BAA2-B7B0A4EBFADF}" type="presParOf" srcId="{9E752798-8DE1-4468-AD44-0EA4D5FFBC66}" destId="{342193B3-74F3-4ACD-BBA9-C49BACE5AEE7}" srcOrd="6" destOrd="0" presId="urn:microsoft.com/office/officeart/2005/8/layout/vList5"/>
    <dgm:cxn modelId="{B5264501-1715-421E-8E39-DF185FB1E1F4}" type="presParOf" srcId="{342193B3-74F3-4ACD-BBA9-C49BACE5AEE7}" destId="{EA84A2F5-C2A8-4C13-8BD7-55A93B63C8F9}" srcOrd="0" destOrd="0" presId="urn:microsoft.com/office/officeart/2005/8/layout/vList5"/>
    <dgm:cxn modelId="{99295F8A-1B8A-436E-89FE-714BD80E2428}" type="presParOf" srcId="{342193B3-74F3-4ACD-BBA9-C49BACE5AEE7}" destId="{5E974E96-03D8-4C45-ADA6-CCAF1EC03917}" srcOrd="1" destOrd="0" presId="urn:microsoft.com/office/officeart/2005/8/layout/vList5"/>
    <dgm:cxn modelId="{2F2B2F49-1813-4C6B-941C-54C3AC6DF9B5}" type="presParOf" srcId="{9E752798-8DE1-4468-AD44-0EA4D5FFBC66}" destId="{933349C6-4CDD-4064-A51C-CA0EC26962D8}" srcOrd="7" destOrd="0" presId="urn:microsoft.com/office/officeart/2005/8/layout/vList5"/>
    <dgm:cxn modelId="{5B42BE21-9114-4F8F-95F0-75FEC2EB4065}" type="presParOf" srcId="{9E752798-8DE1-4468-AD44-0EA4D5FFBC66}" destId="{CD0D709A-4814-438A-BE02-5AD9AA59931A}" srcOrd="8" destOrd="0" presId="urn:microsoft.com/office/officeart/2005/8/layout/vList5"/>
    <dgm:cxn modelId="{39CC5684-1985-4B21-8FA5-B378BD877033}" type="presParOf" srcId="{CD0D709A-4814-438A-BE02-5AD9AA59931A}" destId="{1152D6B7-D799-497F-85B2-B1742B224852}" srcOrd="0" destOrd="0" presId="urn:microsoft.com/office/officeart/2005/8/layout/vList5"/>
    <dgm:cxn modelId="{60B1BB1D-B378-45CD-BD96-EC2379455607}" type="presParOf" srcId="{CD0D709A-4814-438A-BE02-5AD9AA59931A}" destId="{93D3877A-5340-4839-919F-4257DBC5E889}" srcOrd="1" destOrd="0" presId="urn:microsoft.com/office/officeart/2005/8/layout/vList5"/>
    <dgm:cxn modelId="{E6198B62-50F0-4798-988E-7F8591CF6696}" type="presParOf" srcId="{9E752798-8DE1-4468-AD44-0EA4D5FFBC66}" destId="{7C0FC00E-4081-4884-AD55-5F1A450FC05E}" srcOrd="9" destOrd="0" presId="urn:microsoft.com/office/officeart/2005/8/layout/vList5"/>
    <dgm:cxn modelId="{76E67CBA-2576-4805-9EBA-7C20FC5EFADC}" type="presParOf" srcId="{9E752798-8DE1-4468-AD44-0EA4D5FFBC66}" destId="{D4BE2A79-34CD-48EA-A218-36E53C613E7A}" srcOrd="10" destOrd="0" presId="urn:microsoft.com/office/officeart/2005/8/layout/vList5"/>
    <dgm:cxn modelId="{F0923765-2C13-488C-AA3E-1421456EEA32}" type="presParOf" srcId="{D4BE2A79-34CD-48EA-A218-36E53C613E7A}" destId="{81C26977-7E23-4C22-97C4-EF0814733386}" srcOrd="0" destOrd="0" presId="urn:microsoft.com/office/officeart/2005/8/layout/vList5"/>
    <dgm:cxn modelId="{4914BE0B-7A5A-41AA-BF64-E1974FE18B24}" type="presParOf" srcId="{D4BE2A79-34CD-48EA-A218-36E53C613E7A}" destId="{6E70A40D-11E3-4ADB-95AA-D8D002EC2CDD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C1EE021-0CD4-4D36-9969-4AD94787AB2F}">
      <dsp:nvSpPr>
        <dsp:cNvPr id="0" name=""/>
        <dsp:cNvSpPr/>
      </dsp:nvSpPr>
      <dsp:spPr>
        <a:xfrm rot="5400000">
          <a:off x="4489341" y="-1861951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Answer the phone and take order</a:t>
          </a: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Manage the shop</a:t>
          </a: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Receive the basket from the warehouse and transmit to customers</a:t>
          </a:r>
          <a:endParaRPr lang="fr-FR" sz="1100" kern="1200" dirty="0"/>
        </a:p>
      </dsp:txBody>
      <dsp:txXfrm rot="5400000">
        <a:off x="4489341" y="-1861951"/>
        <a:ext cx="639729" cy="4526311"/>
      </dsp:txXfrm>
    </dsp:sp>
    <dsp:sp modelId="{AB2C34D8-951D-4709-A457-1354EF862B0D}">
      <dsp:nvSpPr>
        <dsp:cNvPr id="0" name=""/>
        <dsp:cNvSpPr/>
      </dsp:nvSpPr>
      <dsp:spPr>
        <a:xfrm>
          <a:off x="0" y="1373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Salesman (By preference 1 man &amp; 1 woman)</a:t>
          </a:r>
          <a:endParaRPr lang="fr-FR" sz="1600" kern="1200" dirty="0"/>
        </a:p>
      </dsp:txBody>
      <dsp:txXfrm>
        <a:off x="0" y="1373"/>
        <a:ext cx="2546050" cy="799662"/>
      </dsp:txXfrm>
    </dsp:sp>
    <dsp:sp modelId="{C3CAA247-EC3D-4039-A139-C995B1B18600}">
      <dsp:nvSpPr>
        <dsp:cNvPr id="0" name=""/>
        <dsp:cNvSpPr/>
      </dsp:nvSpPr>
      <dsp:spPr>
        <a:xfrm rot="5400000">
          <a:off x="4489341" y="-1022305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Manage the raw materials and provide it to the manufacturers</a:t>
          </a:r>
          <a:endParaRPr lang="fr-FR" sz="1100" kern="1200" dirty="0"/>
        </a:p>
      </dsp:txBody>
      <dsp:txXfrm rot="5400000">
        <a:off x="4489341" y="-1022305"/>
        <a:ext cx="639729" cy="4526311"/>
      </dsp:txXfrm>
    </dsp:sp>
    <dsp:sp modelId="{2D228587-0A68-4A30-A4A5-4985B83B9FF0}">
      <dsp:nvSpPr>
        <dsp:cNvPr id="0" name=""/>
        <dsp:cNvSpPr/>
      </dsp:nvSpPr>
      <dsp:spPr>
        <a:xfrm>
          <a:off x="0" y="841018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Stock manager</a:t>
          </a:r>
          <a:endParaRPr lang="fr-FR" sz="1600" kern="1200" dirty="0"/>
        </a:p>
      </dsp:txBody>
      <dsp:txXfrm>
        <a:off x="0" y="841018"/>
        <a:ext cx="2546050" cy="799662"/>
      </dsp:txXfrm>
    </dsp:sp>
    <dsp:sp modelId="{EAD09196-4097-4419-811D-56E89E833B5C}">
      <dsp:nvSpPr>
        <dsp:cNvPr id="0" name=""/>
        <dsp:cNvSpPr/>
      </dsp:nvSpPr>
      <dsp:spPr>
        <a:xfrm rot="5400000">
          <a:off x="4489341" y="-182660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Take care of the specialized orders</a:t>
          </a:r>
          <a:endParaRPr lang="fr-FR" sz="1100" kern="1200" dirty="0"/>
        </a:p>
      </dsp:txBody>
      <dsp:txXfrm rot="5400000">
        <a:off x="4489341" y="-182660"/>
        <a:ext cx="639729" cy="4526311"/>
      </dsp:txXfrm>
    </dsp:sp>
    <dsp:sp modelId="{F70E3D76-3BA6-4AAA-9157-795CBBCCB741}">
      <dsp:nvSpPr>
        <dsp:cNvPr id="0" name=""/>
        <dsp:cNvSpPr/>
      </dsp:nvSpPr>
      <dsp:spPr>
        <a:xfrm>
          <a:off x="0" y="1680664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Custom manager</a:t>
          </a:r>
          <a:endParaRPr lang="fr-FR" sz="1600" kern="1200" dirty="0"/>
        </a:p>
      </dsp:txBody>
      <dsp:txXfrm>
        <a:off x="0" y="1680664"/>
        <a:ext cx="2546050" cy="799662"/>
      </dsp:txXfrm>
    </dsp:sp>
    <dsp:sp modelId="{5E974E96-03D8-4C45-ADA6-CCAF1EC03917}">
      <dsp:nvSpPr>
        <dsp:cNvPr id="0" name=""/>
        <dsp:cNvSpPr/>
      </dsp:nvSpPr>
      <dsp:spPr>
        <a:xfrm rot="5400000">
          <a:off x="4489341" y="656984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Find and buy raw materials</a:t>
          </a: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Discover new opportunities</a:t>
          </a:r>
          <a:endParaRPr lang="fr-FR" sz="1100" kern="1200" dirty="0"/>
        </a:p>
      </dsp:txBody>
      <dsp:txXfrm rot="5400000">
        <a:off x="4489341" y="656984"/>
        <a:ext cx="639729" cy="4526311"/>
      </dsp:txXfrm>
    </dsp:sp>
    <dsp:sp modelId="{EA84A2F5-C2A8-4C13-8BD7-55A93B63C8F9}">
      <dsp:nvSpPr>
        <dsp:cNvPr id="0" name=""/>
        <dsp:cNvSpPr/>
      </dsp:nvSpPr>
      <dsp:spPr>
        <a:xfrm>
          <a:off x="0" y="2520309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Purchasing manager</a:t>
          </a:r>
          <a:endParaRPr lang="fr-FR" sz="1600" kern="1200" dirty="0"/>
        </a:p>
      </dsp:txBody>
      <dsp:txXfrm>
        <a:off x="0" y="2520309"/>
        <a:ext cx="2546050" cy="799662"/>
      </dsp:txXfrm>
    </dsp:sp>
    <dsp:sp modelId="{93D3877A-5340-4839-919F-4257DBC5E889}">
      <dsp:nvSpPr>
        <dsp:cNvPr id="0" name=""/>
        <dsp:cNvSpPr/>
      </dsp:nvSpPr>
      <dsp:spPr>
        <a:xfrm rot="5400000">
          <a:off x="4489341" y="1496630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Prepare the baskets</a:t>
          </a: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Deliver baskets to the shop</a:t>
          </a:r>
          <a:endParaRPr lang="fr-FR" sz="1100" kern="1200" dirty="0"/>
        </a:p>
      </dsp:txBody>
      <dsp:txXfrm rot="5400000">
        <a:off x="4489341" y="1496630"/>
        <a:ext cx="639729" cy="4526311"/>
      </dsp:txXfrm>
    </dsp:sp>
    <dsp:sp modelId="{1152D6B7-D799-497F-85B2-B1742B224852}">
      <dsp:nvSpPr>
        <dsp:cNvPr id="0" name=""/>
        <dsp:cNvSpPr/>
      </dsp:nvSpPr>
      <dsp:spPr>
        <a:xfrm>
          <a:off x="0" y="3359954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Manufacturers (2 people)</a:t>
          </a:r>
          <a:endParaRPr lang="fr-FR" sz="1600" kern="1200" dirty="0"/>
        </a:p>
      </dsp:txBody>
      <dsp:txXfrm>
        <a:off x="0" y="3359954"/>
        <a:ext cx="2546050" cy="799662"/>
      </dsp:txXfrm>
    </dsp:sp>
    <dsp:sp modelId="{6E70A40D-11E3-4ADB-95AA-D8D002EC2CDD}">
      <dsp:nvSpPr>
        <dsp:cNvPr id="0" name=""/>
        <dsp:cNvSpPr/>
      </dsp:nvSpPr>
      <dsp:spPr>
        <a:xfrm rot="5400000">
          <a:off x="4489341" y="2336275"/>
          <a:ext cx="639729" cy="452631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Visit companies from corporate market</a:t>
          </a:r>
          <a:endParaRPr lang="fr-F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100" kern="1200" dirty="0" smtClean="0"/>
            <a:t>Organize tasting events</a:t>
          </a:r>
          <a:endParaRPr lang="fr-FR" sz="1100" kern="1200" dirty="0"/>
        </a:p>
      </dsp:txBody>
      <dsp:txXfrm rot="5400000">
        <a:off x="4489341" y="2336275"/>
        <a:ext cx="639729" cy="4526311"/>
      </dsp:txXfrm>
    </dsp:sp>
    <dsp:sp modelId="{81C26977-7E23-4C22-97C4-EF0814733386}">
      <dsp:nvSpPr>
        <dsp:cNvPr id="0" name=""/>
        <dsp:cNvSpPr/>
      </dsp:nvSpPr>
      <dsp:spPr>
        <a:xfrm>
          <a:off x="0" y="4199600"/>
          <a:ext cx="2546050" cy="7996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Commercial agent</a:t>
          </a:r>
          <a:endParaRPr lang="fr-FR" sz="1600" kern="1200" dirty="0"/>
        </a:p>
      </dsp:txBody>
      <dsp:txXfrm>
        <a:off x="0" y="4199600"/>
        <a:ext cx="2546050" cy="799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8540750"/>
            <a:ext cx="3078163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0A711B4-D87F-4D5F-8F7F-9E7E305E909B}" type="slidenum">
              <a:rPr lang="en-US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467600" y="6448425"/>
            <a:ext cx="1219200" cy="244475"/>
          </a:xfrm>
        </p:spPr>
        <p:txBody>
          <a:bodyPr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381000" y="6461125"/>
            <a:ext cx="457200" cy="244475"/>
          </a:xfrm>
        </p:spPr>
        <p:txBody>
          <a:bodyPr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FF0666AF-5477-4D1C-9E5B-9CC8430D7FF9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667000" y="3657600"/>
            <a:ext cx="4876800" cy="304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2438400"/>
            <a:ext cx="4800600" cy="1114425"/>
          </a:xfrm>
          <a:effectLst/>
        </p:spPr>
        <p:txBody>
          <a:bodyPr/>
          <a:lstStyle>
            <a:lvl1pPr algn="ctr">
              <a:defRPr sz="440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pic>
        <p:nvPicPr>
          <p:cNvPr id="8" name="Image 7" descr="C:\Users\Antonin\Desktop\Bbox1.jpg"/>
          <p:cNvPicPr/>
          <p:nvPr userDrawn="1"/>
        </p:nvPicPr>
        <p:blipFill>
          <a:blip r:embed="rId3" cstate="print"/>
          <a:stretch>
            <a:fillRect/>
          </a:stretch>
        </p:blipFill>
        <p:spPr bwMode="auto">
          <a:xfrm>
            <a:off x="3428992" y="6071595"/>
            <a:ext cx="2143140" cy="71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5EF456E-C874-4D52-BA55-2E13156C7089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F47887E-5649-41B1-902C-05E682F1F35B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631950"/>
            <a:ext cx="4019550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705350" y="1631950"/>
            <a:ext cx="4019550" cy="46926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90E62C7-39D7-4802-B43C-92EA5936CC2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623DED-C930-410E-8248-FB32156AB449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9" name="Espace réservé de la date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9E290EB-FAA0-4C38-8EF2-085D914788D3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FACF02A-FE74-4DAD-98AB-B1A56CC49FE3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F904A61-3243-4E6F-8416-AEA1F8A9FDD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6B7ECB-CE0A-4E00-8F3E-90B8B0469406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A4B2708-1260-4793-ABC1-E88B98130FD5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77025" y="704850"/>
            <a:ext cx="2047875" cy="561975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533400" y="704850"/>
            <a:ext cx="5991225" cy="561975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15D5F62-5CC8-4088-A4D2-8B2E7FB281D5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7400" y="704850"/>
            <a:ext cx="5638800" cy="48736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533400" y="1631950"/>
            <a:ext cx="8191500" cy="4692650"/>
          </a:xfrm>
        </p:spPr>
        <p:txBody>
          <a:bodyPr/>
          <a:lstStyle/>
          <a:p>
            <a:r>
              <a:rPr lang="fr-FR" smtClean="0"/>
              <a:t>Cliquez sur l'icône pour ajouter un tableau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>
          <a:xfrm>
            <a:off x="6934200" y="228600"/>
            <a:ext cx="1752600" cy="3206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>
          <a:xfrm>
            <a:off x="4191000" y="6553200"/>
            <a:ext cx="838200" cy="261938"/>
          </a:xfrm>
        </p:spPr>
        <p:txBody>
          <a:bodyPr/>
          <a:lstStyle>
            <a:lvl1pPr>
              <a:defRPr/>
            </a:lvl1pPr>
          </a:lstStyle>
          <a:p>
            <a:fld id="{658F9868-1C14-464B-9861-99751D74E47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2"/>
          </p:nvPr>
        </p:nvSpPr>
        <p:spPr>
          <a:xfrm>
            <a:off x="381000" y="6553200"/>
            <a:ext cx="1905000" cy="261938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7" name="Object 93"/>
          <p:cNvGraphicFramePr>
            <a:graphicFrameLocks noChangeAspect="1"/>
          </p:cNvGraphicFramePr>
          <p:nvPr/>
        </p:nvGraphicFramePr>
        <p:xfrm>
          <a:off x="0" y="409575"/>
          <a:ext cx="9144000" cy="1238250"/>
        </p:xfrm>
        <a:graphic>
          <a:graphicData uri="http://schemas.openxmlformats.org/presentationml/2006/ole">
            <p:oleObj spid="_x0000_s1117" name="Image" r:id="rId15" imgW="12952381" imgH="2717460" progId="">
              <p:embed/>
            </p:oleObj>
          </a:graphicData>
        </a:graphic>
      </p:graphicFrame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533400" y="1631950"/>
            <a:ext cx="8191500" cy="469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en-US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6934200" y="228600"/>
            <a:ext cx="1752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Business plan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191000" y="6553200"/>
            <a:ext cx="8382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D8A3E18C-BA24-47B7-A4F4-04A7DBE65A28}" type="slidenum">
              <a:rPr lang="en-US"/>
              <a:pPr/>
              <a:t>‹N°›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057400" y="704850"/>
            <a:ext cx="5638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>
                <a:alpha val="50000"/>
              </a:scheme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381000" y="6553200"/>
            <a:ext cx="1905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pic>
        <p:nvPicPr>
          <p:cNvPr id="1118" name="Picture 94" descr="p16sss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81000" y="152400"/>
            <a:ext cx="1706563" cy="1314450"/>
          </a:xfrm>
          <a:prstGeom prst="rect">
            <a:avLst/>
          </a:prstGeom>
          <a:noFill/>
        </p:spPr>
      </p:pic>
      <p:pic>
        <p:nvPicPr>
          <p:cNvPr id="1119" name="Picture 95" descr="p16_ss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7200" y="590550"/>
            <a:ext cx="242888" cy="247650"/>
          </a:xfrm>
          <a:prstGeom prst="rect">
            <a:avLst/>
          </a:prstGeom>
          <a:noFill/>
        </p:spPr>
      </p:pic>
      <p:pic>
        <p:nvPicPr>
          <p:cNvPr id="1120" name="Picture 96" descr="p16_s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676400" y="609600"/>
            <a:ext cx="228600" cy="196850"/>
          </a:xfrm>
          <a:prstGeom prst="rect">
            <a:avLst/>
          </a:prstGeom>
          <a:noFill/>
        </p:spPr>
      </p:pic>
      <p:pic>
        <p:nvPicPr>
          <p:cNvPr id="12" name="Image 11" descr="C:\Users\Antonin\Desktop\Bbox1.jpg"/>
          <p:cNvPicPr/>
          <p:nvPr userDrawn="1"/>
        </p:nvPicPr>
        <p:blipFill>
          <a:blip r:embed="rId19" cstate="print"/>
          <a:stretch>
            <a:fillRect/>
          </a:stretch>
        </p:blipFill>
        <p:spPr bwMode="auto">
          <a:xfrm rot="378168">
            <a:off x="428596" y="428604"/>
            <a:ext cx="1571636" cy="5000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+mj-ea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Document_Microsoft_Office_Word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 descr="p16_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2667000"/>
            <a:ext cx="671513" cy="685800"/>
          </a:xfrm>
          <a:prstGeom prst="rect">
            <a:avLst/>
          </a:prstGeom>
          <a:noFill/>
        </p:spPr>
      </p:pic>
      <p:pic>
        <p:nvPicPr>
          <p:cNvPr id="2065" name="Picture 17" descr="p16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2806700"/>
            <a:ext cx="635000" cy="546100"/>
          </a:xfrm>
          <a:prstGeom prst="rect">
            <a:avLst/>
          </a:prstGeom>
          <a:noFill/>
        </p:spPr>
      </p:pic>
      <p:sp>
        <p:nvSpPr>
          <p:cNvPr id="11" name="Titre 10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Business plan</a:t>
            </a:r>
            <a:endParaRPr lang="fr-FR" dirty="0"/>
          </a:p>
        </p:txBody>
      </p:sp>
      <p:sp>
        <p:nvSpPr>
          <p:cNvPr id="12" name="Sous-titre 11"/>
          <p:cNvSpPr>
            <a:spLocks noGrp="1"/>
          </p:cNvSpPr>
          <p:nvPr>
            <p:ph type="subTitle" idx="1"/>
          </p:nvPr>
        </p:nvSpPr>
        <p:spPr>
          <a:xfrm>
            <a:off x="2857488" y="3500438"/>
            <a:ext cx="4429156" cy="700094"/>
          </a:xfrm>
        </p:spPr>
        <p:txBody>
          <a:bodyPr/>
          <a:lstStyle/>
          <a:p>
            <a:r>
              <a:rPr lang="fr-FR" dirty="0" smtClean="0"/>
              <a:t>Franck ACHKOUYAN – Nicolas HUBERT  Antonin LAPICHE – Hugo SCHOUMAN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072198" y="6286520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Group N°8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00100" y="6215082"/>
            <a:ext cx="2571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Mr TEOH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642910" y="1588267"/>
            <a:ext cx="7572428" cy="6247864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800" b="1" dirty="0" err="1" smtClean="0"/>
              <a:t>Executive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summary</a:t>
            </a:r>
            <a:endParaRPr lang="fr-FR" sz="2800" b="1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The </a:t>
            </a:r>
            <a:r>
              <a:rPr lang="fr-FR" sz="2400" dirty="0" err="1" smtClean="0"/>
              <a:t>company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The </a:t>
            </a:r>
            <a:r>
              <a:rPr lang="fr-FR" sz="2400" dirty="0" err="1" smtClean="0"/>
              <a:t>market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Financial</a:t>
            </a:r>
          </a:p>
          <a:p>
            <a:pPr>
              <a:buFont typeface="Wingdings" pitchFamily="2" charset="2"/>
              <a:buChar char="ü"/>
            </a:pPr>
            <a:r>
              <a:rPr lang="fr-FR" sz="2800" b="1" dirty="0" err="1" smtClean="0"/>
              <a:t>Industry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analysis</a:t>
            </a:r>
            <a:endParaRPr lang="fr-FR" sz="2800" b="1" dirty="0" smtClean="0"/>
          </a:p>
          <a:p>
            <a:pPr>
              <a:buFont typeface="Wingdings" pitchFamily="2" charset="2"/>
              <a:buChar char="ü"/>
            </a:pPr>
            <a:r>
              <a:rPr lang="fr-FR" sz="2800" b="1" dirty="0" err="1" smtClean="0"/>
              <a:t>Products</a:t>
            </a:r>
            <a:r>
              <a:rPr lang="fr-FR" sz="2800" b="1" dirty="0" smtClean="0"/>
              <a:t> and Services 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 err="1" smtClean="0"/>
              <a:t>Products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Services</a:t>
            </a:r>
          </a:p>
          <a:p>
            <a:pPr>
              <a:buFont typeface="Wingdings" pitchFamily="2" charset="2"/>
              <a:buChar char="ü"/>
            </a:pPr>
            <a:r>
              <a:rPr lang="fr-FR" sz="2800" b="1" dirty="0" smtClean="0"/>
              <a:t>Marketing plan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 err="1" smtClean="0"/>
              <a:t>Market</a:t>
            </a:r>
            <a:r>
              <a:rPr lang="fr-FR" sz="2400" dirty="0" smtClean="0"/>
              <a:t> segmentation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Target </a:t>
            </a:r>
            <a:r>
              <a:rPr lang="fr-FR" sz="2400" dirty="0" err="1" smtClean="0"/>
              <a:t>market</a:t>
            </a:r>
            <a:r>
              <a:rPr lang="fr-FR" sz="2400" dirty="0" smtClean="0"/>
              <a:t> segment </a:t>
            </a:r>
            <a:r>
              <a:rPr lang="fr-FR" sz="2400" dirty="0" err="1" smtClean="0"/>
              <a:t>strategy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err="1" smtClean="0"/>
              <a:t>Channels</a:t>
            </a:r>
            <a:r>
              <a:rPr lang="fr-FR" sz="2400" dirty="0" smtClean="0"/>
              <a:t> of marketing</a:t>
            </a:r>
          </a:p>
          <a:p>
            <a:pPr lvl="1">
              <a:buFont typeface="Wingdings" pitchFamily="2" charset="2"/>
              <a:buChar char="ü"/>
            </a:pPr>
            <a:endParaRPr lang="fr-FR" sz="2800" dirty="0" smtClean="0"/>
          </a:p>
          <a:p>
            <a:pPr lvl="1">
              <a:buFont typeface="Wingdings" pitchFamily="2" charset="2"/>
              <a:buChar char="ü"/>
            </a:pPr>
            <a:endParaRPr lang="fr-FR" sz="2800" dirty="0" smtClean="0"/>
          </a:p>
          <a:p>
            <a:pPr>
              <a:buFont typeface="Wingdings" pitchFamily="2" charset="2"/>
              <a:buChar char="ü"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of Content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0992" name="Text Box 32"/>
          <p:cNvSpPr txBox="1">
            <a:spLocks noChangeArrowheads="1"/>
          </p:cNvSpPr>
          <p:nvPr/>
        </p:nvSpPr>
        <p:spPr bwMode="auto">
          <a:xfrm>
            <a:off x="1660525" y="722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fr-FR"/>
          </a:p>
        </p:txBody>
      </p:sp>
      <p:sp>
        <p:nvSpPr>
          <p:cNvPr id="33" name="ZoneTexte 32"/>
          <p:cNvSpPr txBox="1"/>
          <p:nvPr/>
        </p:nvSpPr>
        <p:spPr>
          <a:xfrm>
            <a:off x="714348" y="1571612"/>
            <a:ext cx="7572428" cy="563231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fr-FR" sz="2800" b="1" dirty="0" err="1" smtClean="0"/>
              <a:t>Strategy</a:t>
            </a:r>
            <a:r>
              <a:rPr lang="fr-FR" sz="2800" b="1" dirty="0" smtClean="0"/>
              <a:t> and </a:t>
            </a:r>
            <a:r>
              <a:rPr lang="fr-FR" sz="2800" b="1" dirty="0" err="1" smtClean="0"/>
              <a:t>implementation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summary</a:t>
            </a:r>
            <a:endParaRPr lang="fr-FR" sz="2800" b="1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Sales </a:t>
            </a:r>
            <a:r>
              <a:rPr lang="fr-FR" sz="2400" dirty="0" err="1" smtClean="0"/>
              <a:t>strategy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err="1" smtClean="0"/>
              <a:t>Milestones</a:t>
            </a:r>
            <a:endParaRPr lang="fr-FR" sz="2400" dirty="0" smtClean="0"/>
          </a:p>
          <a:p>
            <a:pPr>
              <a:buFont typeface="Wingdings" pitchFamily="2" charset="2"/>
              <a:buChar char="ü"/>
            </a:pPr>
            <a:r>
              <a:rPr lang="fr-FR" sz="2800" b="1" dirty="0" err="1" smtClean="0"/>
              <a:t>Human</a:t>
            </a:r>
            <a:r>
              <a:rPr lang="fr-FR" sz="2800" b="1" dirty="0" smtClean="0"/>
              <a:t> Resource plan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 err="1" smtClean="0"/>
              <a:t>Employees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Salaries</a:t>
            </a:r>
          </a:p>
          <a:p>
            <a:pPr>
              <a:buFont typeface="Wingdings" pitchFamily="2" charset="2"/>
              <a:buChar char="ü"/>
            </a:pPr>
            <a:r>
              <a:rPr lang="fr-FR" sz="2800" b="1" dirty="0" smtClean="0"/>
              <a:t>Financial plan</a:t>
            </a:r>
            <a:endParaRPr lang="fr-FR" sz="28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Break-</a:t>
            </a:r>
            <a:r>
              <a:rPr lang="fr-FR" sz="2400" dirty="0" err="1" smtClean="0"/>
              <a:t>even</a:t>
            </a:r>
            <a:r>
              <a:rPr lang="fr-FR" sz="2400" dirty="0" smtClean="0"/>
              <a:t> </a:t>
            </a:r>
            <a:r>
              <a:rPr lang="fr-FR" sz="2400" dirty="0" err="1" smtClean="0"/>
              <a:t>analysis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Pro forma </a:t>
            </a:r>
            <a:r>
              <a:rPr lang="fr-FR" sz="2400" dirty="0" err="1" smtClean="0"/>
              <a:t>income</a:t>
            </a:r>
            <a:r>
              <a:rPr lang="fr-FR" sz="2400" dirty="0" smtClean="0"/>
              <a:t> </a:t>
            </a:r>
            <a:r>
              <a:rPr lang="fr-FR" sz="2400" dirty="0" err="1" smtClean="0"/>
              <a:t>statements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Pro forma cash flow</a:t>
            </a:r>
          </a:p>
          <a:p>
            <a:pPr lvl="1">
              <a:buFont typeface="Wingdings" pitchFamily="2" charset="2"/>
              <a:buChar char="ü"/>
            </a:pPr>
            <a:r>
              <a:rPr lang="fr-FR" sz="2400" dirty="0" smtClean="0"/>
              <a:t>Start up </a:t>
            </a:r>
            <a:r>
              <a:rPr lang="fr-FR" sz="2400" dirty="0" err="1" smtClean="0"/>
              <a:t>fundings</a:t>
            </a:r>
            <a:endParaRPr lang="fr-FR" sz="2400" dirty="0" smtClean="0"/>
          </a:p>
          <a:p>
            <a:pPr lvl="1">
              <a:buFont typeface="Wingdings" pitchFamily="2" charset="2"/>
              <a:buChar char="ü"/>
            </a:pPr>
            <a:endParaRPr lang="fr-FR" sz="2800" dirty="0" smtClean="0"/>
          </a:p>
          <a:p>
            <a:pPr lvl="1">
              <a:buFont typeface="Wingdings" pitchFamily="2" charset="2"/>
              <a:buChar char="ü"/>
            </a:pPr>
            <a:endParaRPr lang="fr-FR" sz="2800" dirty="0" smtClean="0"/>
          </a:p>
          <a:p>
            <a:pPr>
              <a:buFont typeface="Wingdings" pitchFamily="2" charset="2"/>
              <a:buChar char="ü"/>
            </a:pPr>
            <a:endParaRPr lang="fr-FR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Executive</a:t>
            </a:r>
            <a:r>
              <a:rPr lang="fr-FR" dirty="0" smtClean="0"/>
              <a:t> </a:t>
            </a:r>
            <a:r>
              <a:rPr lang="fr-FR" dirty="0" err="1" smtClean="0"/>
              <a:t>Summary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company</a:t>
            </a:r>
            <a:r>
              <a:rPr lang="fr-FR" dirty="0" smtClean="0"/>
              <a:t> </a:t>
            </a:r>
            <a:r>
              <a:rPr lang="fr-FR" dirty="0" err="1" smtClean="0"/>
              <a:t>name</a:t>
            </a:r>
            <a:r>
              <a:rPr lang="fr-FR" dirty="0" smtClean="0"/>
              <a:t>: Business Box</a:t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SME : 8 </a:t>
            </a:r>
            <a:r>
              <a:rPr lang="fr-FR" dirty="0" err="1" smtClean="0"/>
              <a:t>employees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 smtClean="0"/>
          </a:p>
          <a:p>
            <a:r>
              <a:rPr lang="fr-FR" dirty="0" smtClean="0"/>
              <a:t> The location: Kuala Lumpur, Malaysia</a:t>
            </a:r>
          </a:p>
          <a:p>
            <a:endParaRPr lang="fr-FR" dirty="0" smtClean="0"/>
          </a:p>
          <a:p>
            <a:r>
              <a:rPr lang="fr-FR" dirty="0" smtClean="0"/>
              <a:t>Financial: </a:t>
            </a:r>
          </a:p>
          <a:p>
            <a:pPr lvl="1"/>
            <a:r>
              <a:rPr lang="en-US" sz="2800" dirty="0" smtClean="0"/>
              <a:t>Minimal credit: $500,000, </a:t>
            </a:r>
          </a:p>
          <a:p>
            <a:pPr lvl="1"/>
            <a:r>
              <a:rPr lang="en-US" sz="2800" dirty="0" smtClean="0"/>
              <a:t>Reality: only need $300,000 credit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Objectives</a:t>
            </a:r>
            <a:endParaRPr lang="en-US" sz="2400" dirty="0"/>
          </a:p>
        </p:txBody>
      </p:sp>
      <p:sp>
        <p:nvSpPr>
          <p:cNvPr id="43011" name="AutoShape 3"/>
          <p:cNvSpPr>
            <a:spLocks noChangeArrowheads="1"/>
          </p:cNvSpPr>
          <p:nvPr/>
        </p:nvSpPr>
        <p:spPr bwMode="auto">
          <a:xfrm>
            <a:off x="5562600" y="3505200"/>
            <a:ext cx="2286000" cy="1495436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fr-FR">
              <a:latin typeface="Verdana" pitchFamily="34" charset="0"/>
            </a:endParaRPr>
          </a:p>
        </p:txBody>
      </p:sp>
      <p:sp>
        <p:nvSpPr>
          <p:cNvPr id="43013" name="AutoShape 5"/>
          <p:cNvSpPr>
            <a:spLocks noChangeArrowheads="1"/>
          </p:cNvSpPr>
          <p:nvPr/>
        </p:nvSpPr>
        <p:spPr bwMode="auto">
          <a:xfrm>
            <a:off x="1143000" y="3505200"/>
            <a:ext cx="2286000" cy="1423998"/>
          </a:xfrm>
          <a:prstGeom prst="roundRect">
            <a:avLst>
              <a:gd name="adj" fmla="val 16667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endParaRPr lang="fr-FR">
              <a:latin typeface="Verdana" pitchFamily="34" charset="0"/>
            </a:endParaRP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1238250" y="3705224"/>
            <a:ext cx="20383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0000"/>
                </a:solidFill>
              </a:rPr>
              <a:t>Increase our visibility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3016" name="Freeform 8"/>
          <p:cNvSpPr>
            <a:spLocks/>
          </p:cNvSpPr>
          <p:nvPr/>
        </p:nvSpPr>
        <p:spPr bwMode="gray">
          <a:xfrm>
            <a:off x="3222625" y="3408363"/>
            <a:ext cx="903288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63529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017" name="AutoShape 9"/>
          <p:cNvSpPr>
            <a:spLocks noChangeAspect="1" noChangeArrowheads="1" noTextEdit="1"/>
          </p:cNvSpPr>
          <p:nvPr/>
        </p:nvSpPr>
        <p:spPr bwMode="gray">
          <a:xfrm flipH="1">
            <a:off x="4868863" y="3405188"/>
            <a:ext cx="909637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fr-FR"/>
          </a:p>
        </p:txBody>
      </p:sp>
      <p:sp>
        <p:nvSpPr>
          <p:cNvPr id="43018" name="Freeform 10"/>
          <p:cNvSpPr>
            <a:spLocks/>
          </p:cNvSpPr>
          <p:nvPr/>
        </p:nvSpPr>
        <p:spPr bwMode="gray">
          <a:xfrm flipH="1">
            <a:off x="4875213" y="3408363"/>
            <a:ext cx="903287" cy="1241425"/>
          </a:xfrm>
          <a:custGeom>
            <a:avLst/>
            <a:gdLst/>
            <a:ahLst/>
            <a:cxnLst>
              <a:cxn ang="0">
                <a:pos x="580" y="0"/>
              </a:cxn>
              <a:cxn ang="0">
                <a:pos x="578" y="90"/>
              </a:cxn>
              <a:cxn ang="0">
                <a:pos x="568" y="174"/>
              </a:cxn>
              <a:cxn ang="0">
                <a:pos x="552" y="252"/>
              </a:cxn>
              <a:cxn ang="0">
                <a:pos x="526" y="324"/>
              </a:cxn>
              <a:cxn ang="0">
                <a:pos x="494" y="390"/>
              </a:cxn>
              <a:cxn ang="0">
                <a:pos x="452" y="450"/>
              </a:cxn>
              <a:cxn ang="0">
                <a:pos x="402" y="508"/>
              </a:cxn>
              <a:cxn ang="0">
                <a:pos x="342" y="560"/>
              </a:cxn>
              <a:cxn ang="0">
                <a:pos x="270" y="610"/>
              </a:cxn>
              <a:cxn ang="0">
                <a:pos x="188" y="656"/>
              </a:cxn>
              <a:cxn ang="0">
                <a:pos x="188" y="798"/>
              </a:cxn>
              <a:cxn ang="0">
                <a:pos x="0" y="514"/>
              </a:cxn>
              <a:cxn ang="0">
                <a:pos x="188" y="230"/>
              </a:cxn>
              <a:cxn ang="0">
                <a:pos x="188" y="372"/>
              </a:cxn>
              <a:cxn ang="0">
                <a:pos x="224" y="368"/>
              </a:cxn>
              <a:cxn ang="0">
                <a:pos x="264" y="356"/>
              </a:cxn>
              <a:cxn ang="0">
                <a:pos x="306" y="336"/>
              </a:cxn>
              <a:cxn ang="0">
                <a:pos x="348" y="310"/>
              </a:cxn>
              <a:cxn ang="0">
                <a:pos x="392" y="280"/>
              </a:cxn>
              <a:cxn ang="0">
                <a:pos x="432" y="246"/>
              </a:cxn>
              <a:cxn ang="0">
                <a:pos x="472" y="208"/>
              </a:cxn>
              <a:cxn ang="0">
                <a:pos x="506" y="166"/>
              </a:cxn>
              <a:cxn ang="0">
                <a:pos x="536" y="124"/>
              </a:cxn>
              <a:cxn ang="0">
                <a:pos x="558" y="82"/>
              </a:cxn>
              <a:cxn ang="0">
                <a:pos x="574" y="40"/>
              </a:cxn>
              <a:cxn ang="0">
                <a:pos x="578" y="0"/>
              </a:cxn>
              <a:cxn ang="0">
                <a:pos x="580" y="0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1765"/>
                  <a:invGamma/>
                </a:schemeClr>
              </a:gs>
            </a:gsLst>
            <a:lin ang="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fr-FR"/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3048000" y="1781175"/>
            <a:ext cx="2998788" cy="1601788"/>
            <a:chOff x="1997" y="1314"/>
            <a:chExt cx="1889" cy="1009"/>
          </a:xfrm>
        </p:grpSpPr>
        <p:grpSp>
          <p:nvGrpSpPr>
            <p:cNvPr id="3" name="Group 12"/>
            <p:cNvGrpSpPr>
              <a:grpSpLocks/>
            </p:cNvGrpSpPr>
            <p:nvPr/>
          </p:nvGrpSpPr>
          <p:grpSpPr bwMode="auto">
            <a:xfrm>
              <a:off x="1997" y="1404"/>
              <a:ext cx="1889" cy="919"/>
              <a:chOff x="1973" y="1027"/>
              <a:chExt cx="1926" cy="937"/>
            </a:xfrm>
          </p:grpSpPr>
          <p:sp>
            <p:nvSpPr>
              <p:cNvPr id="43021" name="Oval 13"/>
              <p:cNvSpPr>
                <a:spLocks noChangeArrowheads="1"/>
              </p:cNvSpPr>
              <p:nvPr/>
            </p:nvSpPr>
            <p:spPr bwMode="gray">
              <a:xfrm>
                <a:off x="1994" y="105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/>
                  </a:gs>
                  <a:gs pos="100000">
                    <a:schemeClr val="hlink">
                      <a:gamma/>
                      <a:shade val="4862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3022" name="Oval 14"/>
              <p:cNvSpPr>
                <a:spLocks noChangeArrowheads="1"/>
              </p:cNvSpPr>
              <p:nvPr/>
            </p:nvSpPr>
            <p:spPr bwMode="gray">
              <a:xfrm>
                <a:off x="1973" y="1027"/>
                <a:ext cx="1905" cy="907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44314"/>
                      <a:invGamma/>
                    </a:schemeClr>
                  </a:gs>
                  <a:gs pos="100000">
                    <a:schemeClr val="hlink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fr-FR"/>
              </a:p>
            </p:txBody>
          </p:sp>
        </p:grpSp>
        <p:sp>
          <p:nvSpPr>
            <p:cNvPr id="43023" name="Oval 15"/>
            <p:cNvSpPr>
              <a:spLocks noChangeArrowheads="1"/>
            </p:cNvSpPr>
            <p:nvPr/>
          </p:nvSpPr>
          <p:spPr bwMode="gray">
            <a:xfrm>
              <a:off x="2086" y="1314"/>
              <a:ext cx="1691" cy="845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  <p:sp>
          <p:nvSpPr>
            <p:cNvPr id="43024" name="Oval 16"/>
            <p:cNvSpPr>
              <a:spLocks noChangeArrowheads="1"/>
            </p:cNvSpPr>
            <p:nvPr/>
          </p:nvSpPr>
          <p:spPr bwMode="gray">
            <a:xfrm>
              <a:off x="2108" y="1319"/>
              <a:ext cx="1650" cy="8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34902"/>
                    <a:invGamma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  <p:sp>
          <p:nvSpPr>
            <p:cNvPr id="43025" name="Oval 17"/>
            <p:cNvSpPr>
              <a:spLocks noChangeArrowheads="1"/>
            </p:cNvSpPr>
            <p:nvPr/>
          </p:nvSpPr>
          <p:spPr bwMode="gray">
            <a:xfrm>
              <a:off x="2125" y="1327"/>
              <a:ext cx="1570" cy="770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shade val="79216"/>
                    <a:invGamma/>
                  </a:schemeClr>
                </a:gs>
                <a:gs pos="100000">
                  <a:schemeClr val="accent1">
                    <a:alpha val="4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  <p:sp>
          <p:nvSpPr>
            <p:cNvPr id="43026" name="Oval 18"/>
            <p:cNvSpPr>
              <a:spLocks noChangeArrowheads="1"/>
            </p:cNvSpPr>
            <p:nvPr/>
          </p:nvSpPr>
          <p:spPr bwMode="gray">
            <a:xfrm>
              <a:off x="2208" y="1344"/>
              <a:ext cx="1382" cy="624"/>
            </a:xfrm>
            <a:prstGeom prst="ellipse">
              <a:avLst/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accent1">
                    <a:alpha val="38000"/>
                  </a:schemeClr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fr-FR"/>
            </a:p>
          </p:txBody>
        </p:sp>
      </p:grpSp>
      <p:sp>
        <p:nvSpPr>
          <p:cNvPr id="43027" name="Text Box 19"/>
          <p:cNvSpPr txBox="1">
            <a:spLocks noChangeArrowheads="1"/>
          </p:cNvSpPr>
          <p:nvPr/>
        </p:nvSpPr>
        <p:spPr bwMode="auto">
          <a:xfrm>
            <a:off x="3655622" y="1981200"/>
            <a:ext cx="1689886" cy="83099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 dirty="0" smtClean="0">
                <a:solidFill>
                  <a:srgbClr val="000000"/>
                </a:solidFill>
              </a:rPr>
              <a:t>Main </a:t>
            </a:r>
          </a:p>
          <a:p>
            <a:pPr algn="ctr" eaLnBrk="0" hangingPunct="0"/>
            <a:r>
              <a:rPr lang="en-US" sz="2400" b="1" dirty="0" smtClean="0">
                <a:solidFill>
                  <a:srgbClr val="000000"/>
                </a:solidFill>
              </a:rPr>
              <a:t>objectives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43029" name="Text Box 21"/>
          <p:cNvSpPr txBox="1">
            <a:spLocks noChangeArrowheads="1"/>
          </p:cNvSpPr>
          <p:nvPr/>
        </p:nvSpPr>
        <p:spPr bwMode="auto">
          <a:xfrm>
            <a:off x="5791200" y="3733800"/>
            <a:ext cx="20383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rgbClr val="000000"/>
                </a:solidFill>
              </a:rPr>
              <a:t>Achieve a net profit superior of $50,000 by the end of 2010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2" descr="C:\Users\Akya\Desktop\be ahead of the competition with currencyXchang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39596" y="3500438"/>
            <a:ext cx="4607542" cy="2703512"/>
          </a:xfrm>
          <a:prstGeom prst="rect">
            <a:avLst/>
          </a:prstGeom>
          <a:noFill/>
        </p:spPr>
      </p:pic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www.themegallery.com</a:t>
            </a:r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Analysis</a:t>
            </a:r>
            <a:endParaRPr lang="en-US" dirty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5325" y="1914525"/>
            <a:ext cx="7686675" cy="41814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Competitors in this market 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Similar gift basket type retail stores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Fruits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Flowers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Toys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Seasonal business</a:t>
            </a:r>
          </a:p>
          <a:p>
            <a:pPr lvl="1">
              <a:lnSpc>
                <a:spcPct val="90000"/>
              </a:lnSpc>
            </a:pPr>
            <a:r>
              <a:rPr lang="en-US" sz="2600" dirty="0" smtClean="0"/>
              <a:t>Corporate market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Working all the year</a:t>
            </a:r>
            <a:endParaRPr lang="en-US" sz="2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Products</a:t>
            </a:r>
            <a:r>
              <a:rPr lang="fr-FR" dirty="0" smtClean="0"/>
              <a:t> and Services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400" y="1631950"/>
            <a:ext cx="4752980" cy="4692650"/>
          </a:xfrm>
        </p:spPr>
        <p:txBody>
          <a:bodyPr/>
          <a:lstStyle/>
          <a:p>
            <a:r>
              <a:rPr lang="fr-FR" dirty="0" smtClean="0"/>
              <a:t>Standard packages</a:t>
            </a:r>
          </a:p>
          <a:p>
            <a:endParaRPr lang="fr-FR" dirty="0" smtClean="0"/>
          </a:p>
          <a:p>
            <a:r>
              <a:rPr lang="fr-FR" dirty="0" smtClean="0"/>
              <a:t>Custom packages</a:t>
            </a:r>
          </a:p>
          <a:p>
            <a:endParaRPr lang="fr-FR" dirty="0" smtClean="0"/>
          </a:p>
          <a:p>
            <a:r>
              <a:rPr lang="en-US" dirty="0" smtClean="0"/>
              <a:t>Uniqueness</a:t>
            </a:r>
          </a:p>
          <a:p>
            <a:endParaRPr lang="fr-FR" dirty="0" smtClean="0"/>
          </a:p>
          <a:p>
            <a:r>
              <a:rPr lang="fr-FR" dirty="0" smtClean="0"/>
              <a:t>Good </a:t>
            </a:r>
            <a:r>
              <a:rPr lang="en-US" dirty="0" smtClean="0"/>
              <a:t>quality</a:t>
            </a:r>
          </a:p>
          <a:p>
            <a:endParaRPr lang="fr-FR" dirty="0" smtClean="0"/>
          </a:p>
          <a:p>
            <a:r>
              <a:rPr lang="fr-FR" dirty="0" smtClean="0"/>
              <a:t> Meeting the deadlines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5" name="Image 4" descr=":PCrevel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071678"/>
            <a:ext cx="3851113" cy="36998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Market</a:t>
            </a:r>
            <a:r>
              <a:rPr lang="fr-FR" dirty="0" smtClean="0"/>
              <a:t> segmentation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distinct market segment :</a:t>
            </a:r>
          </a:p>
          <a:p>
            <a:pPr lvl="1">
              <a:buClr>
                <a:schemeClr val="accent2">
                  <a:lumMod val="75000"/>
                </a:schemeClr>
              </a:buClr>
            </a:pPr>
            <a:r>
              <a:rPr lang="en-US" dirty="0" smtClean="0"/>
              <a:t>Individuals (10%)</a:t>
            </a:r>
          </a:p>
          <a:p>
            <a:pPr lvl="1"/>
            <a:r>
              <a:rPr lang="en-US" dirty="0" err="1" smtClean="0"/>
              <a:t>Corporates</a:t>
            </a:r>
            <a:r>
              <a:rPr lang="en-US" dirty="0" smtClean="0"/>
              <a:t> (90%)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Growth of individuals segment, up to ≈ 30%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143000" y="4343400"/>
          <a:ext cx="67818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6360"/>
                <a:gridCol w="1356360"/>
                <a:gridCol w="1356360"/>
                <a:gridCol w="1356360"/>
                <a:gridCol w="135636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Year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4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Corporates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90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85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78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70</a:t>
                      </a:r>
                      <a:endParaRPr lang="fr-F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Individuals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10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15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22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30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G 5"/>
          <p:cNvGraphicFramePr/>
          <p:nvPr/>
        </p:nvGraphicFramePr>
        <p:xfrm>
          <a:off x="6324600" y="1676400"/>
          <a:ext cx="2492564" cy="1813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Target </a:t>
            </a:r>
            <a:r>
              <a:rPr lang="fr-FR" dirty="0" err="1" smtClean="0"/>
              <a:t>market</a:t>
            </a:r>
            <a:r>
              <a:rPr lang="fr-FR" dirty="0" smtClean="0"/>
              <a:t> segment </a:t>
            </a:r>
            <a:r>
              <a:rPr lang="fr-FR" dirty="0" err="1" smtClean="0"/>
              <a:t>strategy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Two</a:t>
            </a:r>
            <a:r>
              <a:rPr lang="fr-FR" dirty="0" smtClean="0"/>
              <a:t> segment </a:t>
            </a:r>
            <a:r>
              <a:rPr lang="fr-FR" dirty="0" err="1" smtClean="0"/>
              <a:t>complementary</a:t>
            </a:r>
            <a:endParaRPr lang="fr-FR" dirty="0" smtClean="0"/>
          </a:p>
          <a:p>
            <a:pPr lvl="1">
              <a:buFont typeface="Wingdings" charset="2"/>
              <a:buChar char="à"/>
            </a:pPr>
            <a:r>
              <a:rPr lang="fr-FR" dirty="0" err="1" smtClean="0">
                <a:sym typeface="Wingdings"/>
              </a:rPr>
              <a:t>S</a:t>
            </a:r>
            <a:r>
              <a:rPr lang="fr-FR" dirty="0" err="1" smtClean="0"/>
              <a:t>ecurize</a:t>
            </a:r>
            <a:r>
              <a:rPr lang="fr-FR" dirty="0" smtClean="0"/>
              <a:t> the </a:t>
            </a:r>
            <a:r>
              <a:rPr lang="fr-FR" dirty="0" err="1" smtClean="0"/>
              <a:t>market</a:t>
            </a:r>
            <a:endParaRPr lang="fr-FR" dirty="0" smtClean="0"/>
          </a:p>
          <a:p>
            <a:pPr lvl="1">
              <a:buFont typeface="Wingdings" charset="2"/>
              <a:buChar char="à"/>
            </a:pPr>
            <a:r>
              <a:rPr lang="fr-FR" dirty="0" err="1" smtClean="0"/>
              <a:t>Less</a:t>
            </a:r>
            <a:r>
              <a:rPr lang="fr-FR" dirty="0" smtClean="0"/>
              <a:t> </a:t>
            </a:r>
            <a:r>
              <a:rPr lang="fr-FR" dirty="0" err="1" smtClean="0"/>
              <a:t>seasonal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Our </a:t>
            </a:r>
            <a:r>
              <a:rPr lang="fr-FR" dirty="0" err="1" smtClean="0"/>
              <a:t>strategy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focused</a:t>
            </a:r>
            <a:r>
              <a:rPr lang="fr-FR" dirty="0" smtClean="0"/>
              <a:t> on </a:t>
            </a:r>
            <a:r>
              <a:rPr lang="fr-FR" dirty="0" err="1" smtClean="0"/>
              <a:t>corporates</a:t>
            </a:r>
            <a:r>
              <a:rPr lang="fr-FR" dirty="0" smtClean="0"/>
              <a:t> (90%)</a:t>
            </a:r>
          </a:p>
          <a:p>
            <a:pPr lvl="1"/>
            <a:r>
              <a:rPr lang="fr-FR" dirty="0" err="1" smtClean="0"/>
              <a:t>Demand</a:t>
            </a:r>
            <a:r>
              <a:rPr lang="fr-FR" dirty="0" smtClean="0"/>
              <a:t> </a:t>
            </a:r>
            <a:r>
              <a:rPr lang="fr-FR" dirty="0" err="1" smtClean="0"/>
              <a:t>stay</a:t>
            </a:r>
            <a:r>
              <a:rPr lang="fr-FR" dirty="0" smtClean="0"/>
              <a:t> constant all the </a:t>
            </a:r>
            <a:r>
              <a:rPr lang="fr-FR" dirty="0" err="1" smtClean="0"/>
              <a:t>year</a:t>
            </a:r>
            <a:endParaRPr lang="fr-FR" dirty="0" smtClean="0"/>
          </a:p>
          <a:p>
            <a:pPr lvl="1"/>
            <a:r>
              <a:rPr lang="fr-FR" dirty="0" smtClean="0"/>
              <a:t>Target </a:t>
            </a:r>
            <a:r>
              <a:rPr lang="fr-FR" dirty="0" err="1" smtClean="0"/>
              <a:t>likes</a:t>
            </a:r>
            <a:r>
              <a:rPr lang="fr-FR" dirty="0" smtClean="0"/>
              <a:t> </a:t>
            </a:r>
            <a:r>
              <a:rPr lang="fr-FR" dirty="0" err="1" smtClean="0"/>
              <a:t>luxury</a:t>
            </a:r>
            <a:r>
              <a:rPr lang="fr-FR" dirty="0" smtClean="0"/>
              <a:t> image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Channels</a:t>
            </a:r>
            <a:r>
              <a:rPr lang="fr-FR" dirty="0" smtClean="0"/>
              <a:t> of marketing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Luxury</a:t>
            </a:r>
            <a:r>
              <a:rPr lang="fr-FR" dirty="0" smtClean="0"/>
              <a:t>, good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product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very</a:t>
            </a:r>
            <a:r>
              <a:rPr lang="fr-FR" dirty="0" smtClean="0"/>
              <a:t> good </a:t>
            </a:r>
            <a:r>
              <a:rPr lang="fr-FR" dirty="0" err="1" smtClean="0"/>
              <a:t>reputation</a:t>
            </a:r>
            <a:endParaRPr lang="fr-FR" dirty="0" smtClean="0"/>
          </a:p>
          <a:p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Welcoming</a:t>
            </a:r>
            <a:r>
              <a:rPr lang="fr-FR" dirty="0" smtClean="0"/>
              <a:t> shop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Website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good position in Google </a:t>
            </a:r>
            <a:r>
              <a:rPr lang="fr-FR" sz="2000" dirty="0" smtClean="0"/>
              <a:t>(investissement in </a:t>
            </a:r>
            <a:r>
              <a:rPr lang="fr-FR" sz="2000" dirty="0" err="1" smtClean="0"/>
              <a:t>AdWords</a:t>
            </a:r>
            <a:r>
              <a:rPr lang="fr-FR" sz="2000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Tasting</a:t>
            </a:r>
            <a:r>
              <a:rPr lang="fr-FR" dirty="0" smtClean="0"/>
              <a:t> </a:t>
            </a:r>
            <a:r>
              <a:rPr lang="fr-FR" dirty="0" err="1" smtClean="0"/>
              <a:t>presentation</a:t>
            </a:r>
            <a:r>
              <a:rPr lang="fr-FR" dirty="0" smtClean="0"/>
              <a:t> in </a:t>
            </a:r>
            <a:r>
              <a:rPr lang="fr-FR" dirty="0" err="1" smtClean="0"/>
              <a:t>companies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Articles in </a:t>
            </a:r>
            <a:r>
              <a:rPr lang="fr-FR" dirty="0" err="1" smtClean="0"/>
              <a:t>luxury</a:t>
            </a:r>
            <a:r>
              <a:rPr lang="fr-FR" dirty="0" smtClean="0"/>
              <a:t> magazines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Word of </a:t>
            </a:r>
            <a:r>
              <a:rPr lang="fr-FR" dirty="0" err="1" smtClean="0"/>
              <a:t>mouth</a:t>
            </a:r>
            <a:r>
              <a:rPr lang="fr-FR" dirty="0" smtClean="0"/>
              <a:t> </a:t>
            </a:r>
          </a:p>
          <a:p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Sales </a:t>
            </a:r>
            <a:r>
              <a:rPr lang="fr-FR" dirty="0" err="1" smtClean="0"/>
              <a:t>strategy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400" y="1631950"/>
            <a:ext cx="4824418" cy="4692650"/>
          </a:xfrm>
        </p:spPr>
        <p:txBody>
          <a:bodyPr/>
          <a:lstStyle/>
          <a:p>
            <a:r>
              <a:rPr lang="fr-FR" dirty="0" err="1" smtClean="0"/>
              <a:t>Being</a:t>
            </a:r>
            <a:r>
              <a:rPr lang="fr-FR" dirty="0" smtClean="0"/>
              <a:t> unique </a:t>
            </a:r>
            <a:r>
              <a:rPr lang="fr-FR" dirty="0" err="1" smtClean="0"/>
              <a:t>with</a:t>
            </a:r>
            <a:r>
              <a:rPr lang="fr-FR" dirty="0" smtClean="0"/>
              <a:t> smart design and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product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Do not </a:t>
            </a:r>
            <a:r>
              <a:rPr lang="fr-FR" dirty="0" err="1" smtClean="0"/>
              <a:t>make</a:t>
            </a:r>
            <a:r>
              <a:rPr lang="fr-FR" dirty="0" smtClean="0"/>
              <a:t> </a:t>
            </a:r>
            <a:r>
              <a:rPr lang="fr-FR" dirty="0" err="1" smtClean="0"/>
              <a:t>huge</a:t>
            </a:r>
            <a:r>
              <a:rPr lang="fr-FR" dirty="0" smtClean="0"/>
              <a:t> </a:t>
            </a:r>
            <a:r>
              <a:rPr lang="fr-FR" dirty="0" err="1" smtClean="0"/>
              <a:t>advertisement</a:t>
            </a:r>
            <a:r>
              <a:rPr lang="fr-FR" dirty="0" smtClean="0"/>
              <a:t> </a:t>
            </a:r>
            <a:r>
              <a:rPr lang="fr-FR" dirty="0" err="1" smtClean="0"/>
              <a:t>campaigns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err="1" smtClean="0"/>
              <a:t>Improving</a:t>
            </a:r>
            <a:r>
              <a:rPr lang="fr-FR" dirty="0" smtClean="0"/>
              <a:t> a </a:t>
            </a:r>
            <a:r>
              <a:rPr lang="fr-FR" dirty="0" err="1" smtClean="0"/>
              <a:t>small</a:t>
            </a:r>
            <a:r>
              <a:rPr lang="fr-FR" dirty="0" smtClean="0"/>
              <a:t> </a:t>
            </a:r>
            <a:r>
              <a:rPr lang="fr-FR" dirty="0" err="1" smtClean="0"/>
              <a:t>quantity</a:t>
            </a:r>
            <a:r>
              <a:rPr lang="fr-FR" dirty="0" smtClean="0"/>
              <a:t> of </a:t>
            </a:r>
            <a:r>
              <a:rPr lang="fr-FR" dirty="0" err="1" smtClean="0"/>
              <a:t>products</a:t>
            </a:r>
            <a:r>
              <a:rPr lang="fr-FR" dirty="0" smtClean="0"/>
              <a:t> </a:t>
            </a:r>
            <a:br>
              <a:rPr lang="fr-FR" dirty="0" smtClean="0"/>
            </a:br>
            <a:endParaRPr lang="fr-FR" dirty="0" smtClean="0"/>
          </a:p>
          <a:p>
            <a:pPr lvl="1"/>
            <a:r>
              <a:rPr lang="fr-FR" dirty="0" smtClean="0">
                <a:sym typeface="Wingdings" pitchFamily="2" charset="2"/>
              </a:rPr>
              <a:t>Target: middle and </a:t>
            </a:r>
            <a:r>
              <a:rPr lang="fr-FR" dirty="0" err="1" smtClean="0">
                <a:sym typeface="Wingdings" pitchFamily="2" charset="2"/>
              </a:rPr>
              <a:t>high</a:t>
            </a:r>
            <a:r>
              <a:rPr lang="fr-FR" dirty="0" smtClean="0">
                <a:sym typeface="Wingdings" pitchFamily="2" charset="2"/>
              </a:rPr>
              <a:t> social classes 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5" name="Image 4" descr=":PCmerveille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60" y="2357430"/>
            <a:ext cx="2857520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Milestones</a:t>
            </a:r>
            <a:endParaRPr lang="fr-FR" dirty="0"/>
          </a:p>
        </p:txBody>
      </p:sp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-1" y="1986788"/>
          <a:ext cx="9144002" cy="4388208"/>
        </p:xfrm>
        <a:graphic>
          <a:graphicData uri="http://schemas.openxmlformats.org/drawingml/2006/table">
            <a:tbl>
              <a:tblPr/>
              <a:tblGrid>
                <a:gridCol w="2903965"/>
                <a:gridCol w="1201065"/>
                <a:gridCol w="1187316"/>
                <a:gridCol w="1318912"/>
                <a:gridCol w="1110715"/>
                <a:gridCol w="1422029"/>
              </a:tblGrid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Milestone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Start Date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End Date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Budget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Manager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Department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8360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1. Make sure the business plan will be followed as a road map for the company.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31/02/2010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            -  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2. Find and buy a warehouse. Then set it up.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07/01/2010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$ 220 650,00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3. Find and rent a POS. Then set it up.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14/01/2010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4 000,00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4. Hire and train new employees.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07/01/2010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31/01/2010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  200,00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CEO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Executive board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5. Production of brochure and website.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01/02/2010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14/02/2010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</a:t>
                      </a: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4100,00 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Employees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Marketing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6. Sell at least 200 baskets/boxes.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01/03/2010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31/03/2010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                  -  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Salesmen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Sales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72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Total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 $ 234 950,00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latin typeface="Perpetua"/>
                          <a:ea typeface="Times New Roman"/>
                          <a:cs typeface="Calibri"/>
                        </a:rPr>
                        <a:t> 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Human</a:t>
            </a:r>
            <a:r>
              <a:rPr lang="fr-FR" dirty="0" smtClean="0"/>
              <a:t> </a:t>
            </a:r>
            <a:r>
              <a:rPr lang="fr-FR" dirty="0" err="1" smtClean="0"/>
              <a:t>resource</a:t>
            </a:r>
            <a:r>
              <a:rPr lang="fr-FR" dirty="0" smtClean="0"/>
              <a:t> plan</a:t>
            </a:r>
            <a:endParaRPr lang="fr-FR" dirty="0"/>
          </a:p>
        </p:txBody>
      </p:sp>
      <p:graphicFrame>
        <p:nvGraphicFramePr>
          <p:cNvPr id="5" name="Diagramme 4"/>
          <p:cNvGraphicFramePr/>
          <p:nvPr/>
        </p:nvGraphicFramePr>
        <p:xfrm>
          <a:off x="1428728" y="1714488"/>
          <a:ext cx="7072362" cy="5000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2500298" y="2571744"/>
          <a:ext cx="4214842" cy="2571768"/>
        </p:xfrm>
        <a:graphic>
          <a:graphicData uri="http://schemas.openxmlformats.org/drawingml/2006/table">
            <a:tbl>
              <a:tblPr/>
              <a:tblGrid>
                <a:gridCol w="2607933"/>
                <a:gridCol w="1606909"/>
              </a:tblGrid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Salesmen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1 800,00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Stock manager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1 400,00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Custom manager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1 700,00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Purchasing manager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2 000,00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Manufacturers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1 400,00 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Commercial agent</a:t>
                      </a:r>
                      <a:endParaRPr lang="fr-FR" sz="18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$    1 800,00 </a:t>
                      </a:r>
                      <a:endParaRPr lang="fr-FR" sz="18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Break even analysis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Break even:</a:t>
            </a:r>
          </a:p>
          <a:p>
            <a:pPr lvl="1"/>
            <a:r>
              <a:rPr lang="en-US" dirty="0" smtClean="0"/>
              <a:t>Average price 49$</a:t>
            </a:r>
          </a:p>
          <a:p>
            <a:pPr lvl="1"/>
            <a:r>
              <a:rPr lang="en-US" dirty="0" smtClean="0"/>
              <a:t>Average profit : 70 %</a:t>
            </a:r>
          </a:p>
          <a:p>
            <a:pPr lvl="1"/>
            <a:r>
              <a:rPr lang="en-US" dirty="0" smtClean="0"/>
              <a:t>Average monthly fixed cost of our business : $25279</a:t>
            </a:r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Green line : </a:t>
            </a:r>
            <a:r>
              <a:rPr lang="fr-FR" dirty="0" err="1" smtClean="0"/>
              <a:t>fixed</a:t>
            </a:r>
            <a:r>
              <a:rPr lang="fr-FR" dirty="0" smtClean="0"/>
              <a:t> </a:t>
            </a:r>
            <a:r>
              <a:rPr lang="fr-FR" dirty="0" err="1" smtClean="0"/>
              <a:t>cost</a:t>
            </a:r>
            <a:endParaRPr lang="fr-FR" dirty="0" smtClean="0"/>
          </a:p>
          <a:p>
            <a:pPr lvl="1"/>
            <a:r>
              <a:rPr lang="fr-FR" dirty="0" smtClean="0"/>
              <a:t>Blue : Product </a:t>
            </a:r>
            <a:r>
              <a:rPr lang="fr-FR" dirty="0" err="1" smtClean="0"/>
              <a:t>price</a:t>
            </a:r>
            <a:endParaRPr lang="fr-FR" dirty="0" smtClean="0"/>
          </a:p>
          <a:p>
            <a:pPr lvl="1"/>
            <a:r>
              <a:rPr lang="fr-FR" dirty="0" err="1" smtClean="0"/>
              <a:t>Red</a:t>
            </a:r>
            <a:r>
              <a:rPr lang="fr-FR" dirty="0" smtClean="0"/>
              <a:t> : profit</a:t>
            </a:r>
          </a:p>
          <a:p>
            <a:pPr lvl="1"/>
            <a:r>
              <a:rPr lang="fr-FR" dirty="0" err="1" smtClean="0"/>
              <a:t>Circle</a:t>
            </a:r>
            <a:r>
              <a:rPr lang="fr-FR" dirty="0" smtClean="0"/>
              <a:t> : Break </a:t>
            </a:r>
            <a:r>
              <a:rPr lang="fr-FR" dirty="0" err="1" smtClean="0"/>
              <a:t>even</a:t>
            </a:r>
            <a:endParaRPr lang="fr-FR" dirty="0" smtClean="0"/>
          </a:p>
          <a:p>
            <a:pPr lvl="1"/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grpSp>
        <p:nvGrpSpPr>
          <p:cNvPr id="7" name="Groupe 6"/>
          <p:cNvGrpSpPr/>
          <p:nvPr/>
        </p:nvGrpSpPr>
        <p:grpSpPr>
          <a:xfrm>
            <a:off x="4714876" y="3643314"/>
            <a:ext cx="4165918" cy="3054984"/>
            <a:chOff x="4857752" y="3571876"/>
            <a:chExt cx="4023042" cy="3126422"/>
          </a:xfrm>
        </p:grpSpPr>
        <p:pic>
          <p:nvPicPr>
            <p:cNvPr id="5" name="Image 4"/>
            <p:cNvPicPr/>
            <p:nvPr/>
          </p:nvPicPr>
          <p:blipFill>
            <a:blip r:embed="rId2" cstate="print"/>
            <a:srcRect t="8636"/>
            <a:stretch>
              <a:fillRect/>
            </a:stretch>
          </p:blipFill>
          <p:spPr bwMode="auto">
            <a:xfrm>
              <a:off x="4857752" y="3571876"/>
              <a:ext cx="4023042" cy="3126422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Ellipse 5"/>
            <p:cNvSpPr/>
            <p:nvPr/>
          </p:nvSpPr>
          <p:spPr>
            <a:xfrm>
              <a:off x="6429388" y="5214950"/>
              <a:ext cx="428628" cy="428628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4480" y="704850"/>
            <a:ext cx="7143800" cy="487363"/>
          </a:xfrm>
        </p:spPr>
        <p:txBody>
          <a:bodyPr/>
          <a:lstStyle/>
          <a:p>
            <a:r>
              <a:rPr lang="fr-FR" dirty="0" smtClean="0"/>
              <a:t>Pro forma </a:t>
            </a:r>
            <a:r>
              <a:rPr lang="fr-FR" dirty="0" err="1" smtClean="0"/>
              <a:t>income</a:t>
            </a:r>
            <a:r>
              <a:rPr lang="fr-FR" dirty="0" smtClean="0"/>
              <a:t> </a:t>
            </a:r>
            <a:r>
              <a:rPr lang="fr-FR" dirty="0" err="1" smtClean="0"/>
              <a:t>statements</a:t>
            </a:r>
            <a:endParaRPr lang="fr-FR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571475" y="1625505"/>
          <a:ext cx="8001046" cy="4762300"/>
        </p:xfrm>
        <a:graphic>
          <a:graphicData uri="http://schemas.openxmlformats.org/drawingml/2006/table">
            <a:tbl>
              <a:tblPr/>
              <a:tblGrid>
                <a:gridCol w="1447811"/>
                <a:gridCol w="457203"/>
                <a:gridCol w="457203"/>
                <a:gridCol w="457203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26722"/>
                <a:gridCol w="487684"/>
              </a:tblGrid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In USD $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Jan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Feb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Mar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Apr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May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June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July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Aug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Sept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Oct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Nov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Dec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Jan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Feb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7350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22050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36750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39200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41650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58800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53900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68600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88200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88200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83300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632100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less Cost of goods sold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2205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6615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11025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11760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12495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13230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17640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20580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26460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26460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24990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189630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Gross profit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5145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15435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25725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27440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29155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30870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41160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37730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48020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61740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61740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58310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442470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Operating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 gridSpan="1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Salaries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184100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Rent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52000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Utilities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2100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Advertising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fr-FR" sz="12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58000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Selling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Payroll taxes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18410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45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Depreciation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8400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258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Office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14150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23900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2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Total operating expenses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20790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20790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20790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27170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22770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28710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b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353910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8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Gross profit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-29000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-25190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-20045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9C0006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-9755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7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4935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6650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8365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8680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13990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14960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19310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33030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33030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29600</a:t>
                      </a:r>
                      <a:endParaRPr lang="fr-FR" sz="120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61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88560</a:t>
                      </a:r>
                      <a:endParaRPr lang="fr-FR" sz="1200" dirty="0">
                        <a:latin typeface="Perpetua"/>
                        <a:ea typeface="Times New Roman"/>
                        <a:cs typeface="Times New Roman"/>
                      </a:endParaRPr>
                    </a:p>
                  </a:txBody>
                  <a:tcPr marL="40640" marR="4064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FC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14480" y="704850"/>
            <a:ext cx="6929486" cy="487363"/>
          </a:xfrm>
        </p:spPr>
        <p:txBody>
          <a:bodyPr/>
          <a:lstStyle/>
          <a:p>
            <a:r>
              <a:rPr lang="fr-FR" dirty="0" smtClean="0"/>
              <a:t>Pro forma </a:t>
            </a:r>
            <a:r>
              <a:rPr lang="fr-FR" dirty="0" err="1" smtClean="0"/>
              <a:t>income</a:t>
            </a:r>
            <a:r>
              <a:rPr lang="fr-FR" dirty="0" smtClean="0"/>
              <a:t> </a:t>
            </a:r>
            <a:r>
              <a:rPr lang="fr-FR" dirty="0" err="1" smtClean="0"/>
              <a:t>statements</a:t>
            </a:r>
            <a:endParaRPr lang="fr-FR" dirty="0"/>
          </a:p>
        </p:txBody>
      </p:sp>
      <p:graphicFrame>
        <p:nvGraphicFramePr>
          <p:cNvPr id="5" name="Graphique 4"/>
          <p:cNvGraphicFramePr/>
          <p:nvPr/>
        </p:nvGraphicFramePr>
        <p:xfrm>
          <a:off x="285720" y="1500174"/>
          <a:ext cx="8858280" cy="5357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Ellipse 5"/>
          <p:cNvSpPr/>
          <p:nvPr/>
        </p:nvSpPr>
        <p:spPr>
          <a:xfrm>
            <a:off x="2500298" y="4500570"/>
            <a:ext cx="857256" cy="78581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 forma cash flow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graphicFrame>
        <p:nvGraphicFramePr>
          <p:cNvPr id="115714" name="Object 2"/>
          <p:cNvGraphicFramePr>
            <a:graphicFrameLocks noChangeAspect="1"/>
          </p:cNvGraphicFramePr>
          <p:nvPr/>
        </p:nvGraphicFramePr>
        <p:xfrm>
          <a:off x="1000100" y="1857364"/>
          <a:ext cx="7210596" cy="3975114"/>
        </p:xfrm>
        <a:graphic>
          <a:graphicData uri="http://schemas.openxmlformats.org/presentationml/2006/ole">
            <p:oleObj spid="_x0000_s2050" name="Document" r:id="rId3" imgW="6902843" imgH="3805337" progId="Word.Document.12">
              <p:embed/>
            </p:oleObj>
          </a:graphicData>
        </a:graphic>
      </p:graphicFrame>
      <p:graphicFrame>
        <p:nvGraphicFramePr>
          <p:cNvPr id="6" name="Graphique 5"/>
          <p:cNvGraphicFramePr/>
          <p:nvPr/>
        </p:nvGraphicFramePr>
        <p:xfrm>
          <a:off x="571472" y="1928802"/>
          <a:ext cx="7929618" cy="4429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 up </a:t>
            </a:r>
            <a:r>
              <a:rPr lang="en-US" dirty="0" err="1" smtClean="0"/>
              <a:t>fundings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up expense statement for the 1 Month ending Jan. 31, 2010.</a:t>
            </a:r>
            <a:endParaRPr lang="fr-FR" dirty="0" smtClean="0"/>
          </a:p>
          <a:p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graphicFrame>
        <p:nvGraphicFramePr>
          <p:cNvPr id="116738" name="Object 2"/>
          <p:cNvGraphicFramePr>
            <a:graphicFrameLocks noChangeAspect="1"/>
          </p:cNvGraphicFramePr>
          <p:nvPr/>
        </p:nvGraphicFramePr>
        <p:xfrm>
          <a:off x="3643306" y="2214554"/>
          <a:ext cx="6357982" cy="4643446"/>
        </p:xfrm>
        <a:graphic>
          <a:graphicData uri="http://schemas.openxmlformats.org/presentationml/2006/ole">
            <p:oleObj spid="_x0000_s3074" name="Document" r:id="rId3" imgW="5854656" imgH="4078946" progId="Word.Document.12">
              <p:embed/>
            </p:oleObj>
          </a:graphicData>
        </a:graphic>
      </p:graphicFrame>
      <p:pic>
        <p:nvPicPr>
          <p:cNvPr id="116739" name="Picture 3" descr="C:\Users\Akya\Desktop\startup-capital-intro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10" y="3286124"/>
            <a:ext cx="356235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5" name="WordArt 3"/>
          <p:cNvSpPr>
            <a:spLocks noChangeArrowheads="1" noChangeShapeType="1" noTextEdit="1"/>
          </p:cNvSpPr>
          <p:nvPr/>
        </p:nvSpPr>
        <p:spPr bwMode="gray">
          <a:xfrm>
            <a:off x="2908300" y="2743200"/>
            <a:ext cx="4459288" cy="7620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0"/>
              </a:avLst>
            </a:prstTxWarp>
          </a:bodyPr>
          <a:lstStyle/>
          <a:p>
            <a:pPr algn="ctr"/>
            <a:r>
              <a:rPr lang="fr-FR" sz="5400" b="1" kern="1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tx1"/>
                    </a:gs>
                  </a:gsLst>
                  <a:lin ang="5400000" scaled="1"/>
                </a:gradFill>
                <a:effectLst>
                  <a:outerShdw dist="71842" dir="2700000" algn="ctr" rotWithShape="0">
                    <a:schemeClr val="bg2">
                      <a:alpha val="50000"/>
                    </a:schemeClr>
                  </a:outerShdw>
                </a:effectLst>
                <a:latin typeface="Verdana"/>
                <a:ea typeface="Verdana"/>
                <a:cs typeface="Verdana"/>
              </a:rPr>
              <a:t>Thank You !</a:t>
            </a:r>
          </a:p>
        </p:txBody>
      </p:sp>
      <p:pic>
        <p:nvPicPr>
          <p:cNvPr id="84996" name="Picture 4" descr="p16_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847975"/>
            <a:ext cx="557213" cy="568325"/>
          </a:xfrm>
          <a:prstGeom prst="rect">
            <a:avLst/>
          </a:prstGeom>
          <a:noFill/>
        </p:spPr>
      </p:pic>
      <p:pic>
        <p:nvPicPr>
          <p:cNvPr id="84997" name="Picture 5" descr="p16_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2925763"/>
            <a:ext cx="533400" cy="427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03gl">
  <a:themeElements>
    <a:clrScheme name="Thème Office 3">
      <a:dk1>
        <a:srgbClr val="000000"/>
      </a:dk1>
      <a:lt1>
        <a:srgbClr val="FFFFFF"/>
      </a:lt1>
      <a:dk2>
        <a:srgbClr val="220D8D"/>
      </a:dk2>
      <a:lt2>
        <a:srgbClr val="C0C0C0"/>
      </a:lt2>
      <a:accent1>
        <a:srgbClr val="E5730B"/>
      </a:accent1>
      <a:accent2>
        <a:srgbClr val="4FB0E1"/>
      </a:accent2>
      <a:accent3>
        <a:srgbClr val="FFFFFF"/>
      </a:accent3>
      <a:accent4>
        <a:srgbClr val="000000"/>
      </a:accent4>
      <a:accent5>
        <a:srgbClr val="F0BCAA"/>
      </a:accent5>
      <a:accent6>
        <a:srgbClr val="479FCC"/>
      </a:accent6>
      <a:hlink>
        <a:srgbClr val="1A72D2"/>
      </a:hlink>
      <a:folHlink>
        <a:srgbClr val="AAC856"/>
      </a:folHlink>
    </a:clrScheme>
    <a:fontScheme name="Thème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hème Office 1">
        <a:dk1>
          <a:srgbClr val="000000"/>
        </a:dk1>
        <a:lt1>
          <a:srgbClr val="FFFFFF"/>
        </a:lt1>
        <a:dk2>
          <a:srgbClr val="003366"/>
        </a:dk2>
        <a:lt2>
          <a:srgbClr val="C0C0C0"/>
        </a:lt2>
        <a:accent1>
          <a:srgbClr val="229450"/>
        </a:accent1>
        <a:accent2>
          <a:srgbClr val="E3892F"/>
        </a:accent2>
        <a:accent3>
          <a:srgbClr val="FFFFFF"/>
        </a:accent3>
        <a:accent4>
          <a:srgbClr val="000000"/>
        </a:accent4>
        <a:accent5>
          <a:srgbClr val="ABC8B3"/>
        </a:accent5>
        <a:accent6>
          <a:srgbClr val="CE7C2A"/>
        </a:accent6>
        <a:hlink>
          <a:srgbClr val="0099CC"/>
        </a:hlink>
        <a:folHlink>
          <a:srgbClr val="855AD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220D8D"/>
        </a:dk2>
        <a:lt2>
          <a:srgbClr val="C0C0C0"/>
        </a:lt2>
        <a:accent1>
          <a:srgbClr val="865DE3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C3B6EF"/>
        </a:accent5>
        <a:accent6>
          <a:srgbClr val="479FCC"/>
        </a:accent6>
        <a:hlink>
          <a:srgbClr val="1A72D2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FF"/>
        </a:lt1>
        <a:dk2>
          <a:srgbClr val="220D8D"/>
        </a:dk2>
        <a:lt2>
          <a:srgbClr val="C0C0C0"/>
        </a:lt2>
        <a:accent1>
          <a:srgbClr val="E5730B"/>
        </a:accent1>
        <a:accent2>
          <a:srgbClr val="4FB0E1"/>
        </a:accent2>
        <a:accent3>
          <a:srgbClr val="FFFFFF"/>
        </a:accent3>
        <a:accent4>
          <a:srgbClr val="000000"/>
        </a:accent4>
        <a:accent5>
          <a:srgbClr val="F0BCAA"/>
        </a:accent5>
        <a:accent6>
          <a:srgbClr val="479FCC"/>
        </a:accent6>
        <a:hlink>
          <a:srgbClr val="1A72D2"/>
        </a:hlink>
        <a:folHlink>
          <a:srgbClr val="AAC85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cdb2004203gl</Template>
  <TotalTime>147</TotalTime>
  <Words>849</Words>
  <Application>Microsoft Office PowerPoint</Application>
  <PresentationFormat>Affichage à l'écran (4:3)</PresentationFormat>
  <Paragraphs>443</Paragraphs>
  <Slides>19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2" baseType="lpstr">
      <vt:lpstr>cdb2004203gl</vt:lpstr>
      <vt:lpstr>Image</vt:lpstr>
      <vt:lpstr>Document</vt:lpstr>
      <vt:lpstr>Business plan</vt:lpstr>
      <vt:lpstr>Table of Content</vt:lpstr>
      <vt:lpstr>Table of Content</vt:lpstr>
      <vt:lpstr>Executive Summary</vt:lpstr>
      <vt:lpstr>Objectives</vt:lpstr>
      <vt:lpstr>Industry Analysis</vt:lpstr>
      <vt:lpstr>Products and Services</vt:lpstr>
      <vt:lpstr>Market segmentation</vt:lpstr>
      <vt:lpstr>Target market segment strategy</vt:lpstr>
      <vt:lpstr>Channels of marketing</vt:lpstr>
      <vt:lpstr>Sales strategy</vt:lpstr>
      <vt:lpstr>Milestones</vt:lpstr>
      <vt:lpstr>Human resource plan</vt:lpstr>
      <vt:lpstr>Break even analysis</vt:lpstr>
      <vt:lpstr>Pro forma income statements</vt:lpstr>
      <vt:lpstr>Pro forma income statements</vt:lpstr>
      <vt:lpstr>Pro forma cash flow</vt:lpstr>
      <vt:lpstr>Start up fundings</vt:lpstr>
      <vt:lpstr>Diapositive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Antonin</dc:creator>
  <cp:lastModifiedBy>Franck</cp:lastModifiedBy>
  <cp:revision>23</cp:revision>
  <dcterms:created xsi:type="dcterms:W3CDTF">2009-11-16T02:50:16Z</dcterms:created>
  <dcterms:modified xsi:type="dcterms:W3CDTF">2009-05-25T07:31:27Z</dcterms:modified>
</cp:coreProperties>
</file>