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7" r:id="rId3"/>
    <p:sldId id="264" r:id="rId4"/>
    <p:sldId id="261" r:id="rId5"/>
    <p:sldId id="262" r:id="rId6"/>
    <p:sldId id="263" r:id="rId7"/>
    <p:sldId id="311" r:id="rId8"/>
    <p:sldId id="312" r:id="rId9"/>
    <p:sldId id="313" r:id="rId10"/>
    <p:sldId id="280" r:id="rId11"/>
    <p:sldId id="288" r:id="rId12"/>
    <p:sldId id="289" r:id="rId13"/>
    <p:sldId id="290" r:id="rId14"/>
    <p:sldId id="281" r:id="rId15"/>
    <p:sldId id="284" r:id="rId16"/>
    <p:sldId id="285"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286" r:id="rId34"/>
    <p:sldId id="283" r:id="rId35"/>
    <p:sldId id="287" r:id="rId36"/>
    <p:sldId id="265" r:id="rId37"/>
    <p:sldId id="266" r:id="rId38"/>
    <p:sldId id="267" r:id="rId39"/>
    <p:sldId id="268" r:id="rId40"/>
    <p:sldId id="269" r:id="rId41"/>
    <p:sldId id="270" r:id="rId42"/>
    <p:sldId id="271" r:id="rId43"/>
    <p:sldId id="292" r:id="rId44"/>
    <p:sldId id="291" r:id="rId45"/>
    <p:sldId id="293" r:id="rId46"/>
    <p:sldId id="294" r:id="rId47"/>
    <p:sldId id="315" r:id="rId4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105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2EF8B3-9561-4503-8969-8025900ED342}" type="datetimeFigureOut">
              <a:rPr lang="en-US" smtClean="0"/>
              <a:t>11/9/2010</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0915B1-4FAE-4449-B61C-D6132183567A}" type="slidenum">
              <a:rPr lang="en-US" smtClean="0"/>
              <a:t>‹N°›</a:t>
            </a:fld>
            <a:endParaRPr lang="en-US"/>
          </a:p>
        </p:txBody>
      </p:sp>
    </p:spTree>
    <p:extLst>
      <p:ext uri="{BB962C8B-B14F-4D97-AF65-F5344CB8AC3E}">
        <p14:creationId xmlns:p14="http://schemas.microsoft.com/office/powerpoint/2010/main" val="541768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new product is targeted to the mass market, without religion distinction. The main innovation of this product is its green and healthy images. It is therefore aimed at both well-off people and poorer people: this non-carbonated drink’s goal is to have a new way to consume drinks.</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17</a:t>
            </a:fld>
            <a:endParaRPr lang="fr-FR"/>
          </a:p>
        </p:txBody>
      </p:sp>
    </p:spTree>
    <p:extLst>
      <p:ext uri="{BB962C8B-B14F-4D97-AF65-F5344CB8AC3E}">
        <p14:creationId xmlns:p14="http://schemas.microsoft.com/office/powerpoint/2010/main" val="1513227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Pareil</a:t>
            </a:r>
            <a:r>
              <a:rPr lang="fr-FR" baseline="0" dirty="0" smtClean="0"/>
              <a:t> que le précédent.</a:t>
            </a:r>
            <a:endParaRPr lang="fr-FR" dirty="0"/>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18</a:t>
            </a:fld>
            <a:endParaRPr lang="fr-FR"/>
          </a:p>
        </p:txBody>
      </p:sp>
    </p:spTree>
    <p:extLst>
      <p:ext uri="{BB962C8B-B14F-4D97-AF65-F5344CB8AC3E}">
        <p14:creationId xmlns:p14="http://schemas.microsoft.com/office/powerpoint/2010/main" val="727913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Customers should perceive our product as being different, and associate our brand, W&amp;H (Water &amp; Health), with a green and healthy image. This is the key to differentiate us from our competitors: both Coca-Cola and F&amp;N have products that have a bad image, whereas our company only has healthy products. Green business is really booming in Malaysia [1].</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19</a:t>
            </a:fld>
            <a:endParaRPr lang="fr-FR"/>
          </a:p>
        </p:txBody>
      </p:sp>
    </p:spTree>
    <p:extLst>
      <p:ext uri="{BB962C8B-B14F-4D97-AF65-F5344CB8AC3E}">
        <p14:creationId xmlns:p14="http://schemas.microsoft.com/office/powerpoint/2010/main" val="2307762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Pareil que le précédent.</a:t>
            </a:r>
            <a:endParaRPr lang="fr-FR" dirty="0"/>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20</a:t>
            </a:fld>
            <a:endParaRPr lang="fr-FR"/>
          </a:p>
        </p:txBody>
      </p:sp>
    </p:spTree>
    <p:extLst>
      <p:ext uri="{BB962C8B-B14F-4D97-AF65-F5344CB8AC3E}">
        <p14:creationId xmlns:p14="http://schemas.microsoft.com/office/powerpoint/2010/main" val="2368997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expect to have a strong reaction from our competitors that would launch new products similar to ours.</a:t>
            </a:r>
            <a:endParaRPr lang="fr-FR" sz="1200" kern="1200" dirty="0" smtClean="0">
              <a:solidFill>
                <a:schemeClr val="tx1"/>
              </a:solidFill>
              <a:effectLst/>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will focus on only one line of products: the non-carbonated drinks. This will make our products easier to identify and link to the company. Consumers will not be lost with a lot of different products, which is important from a marketing point of view, because we can focus on those products only. We expect the products to be bought by everyone: from the parent purchasing for children, to young adults that want to take care of their health while still drinking something different from pure water.</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21</a:t>
            </a:fld>
            <a:endParaRPr lang="fr-FR"/>
          </a:p>
        </p:txBody>
      </p:sp>
    </p:spTree>
    <p:extLst>
      <p:ext uri="{BB962C8B-B14F-4D97-AF65-F5344CB8AC3E}">
        <p14:creationId xmlns:p14="http://schemas.microsoft.com/office/powerpoint/2010/main" val="2154101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Having an efficient distributor network is an important part of the marketing plan. Our goal is to focus on the west coast of the country first. Our product has to be sold in every sales outlet, from big supermarkets like Giant to smaller one like 7-Eleven. It should also be sold by Internet.</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23</a:t>
            </a:fld>
            <a:endParaRPr lang="fr-FR"/>
          </a:p>
        </p:txBody>
      </p:sp>
    </p:spTree>
    <p:extLst>
      <p:ext uri="{BB962C8B-B14F-4D97-AF65-F5344CB8AC3E}">
        <p14:creationId xmlns:p14="http://schemas.microsoft.com/office/powerpoint/2010/main" val="1299693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believe that our product should not be positioned along traditional soft drinks, but next to mineral water and/or fruit juice, still to enforce the healthy image.</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24</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believe that our product should not be positioned along traditional soft drinks, but next to mineral water and/or fruit juice, still to enforce the healthy </a:t>
            </a:r>
            <a:r>
              <a:rPr lang="en-US" sz="1200" kern="1200" smtClean="0">
                <a:solidFill>
                  <a:schemeClr val="tx1"/>
                </a:solidFill>
                <a:effectLst/>
                <a:latin typeface="+mn-lt"/>
                <a:ea typeface="+mn-ea"/>
                <a:cs typeface="+mn-cs"/>
              </a:rPr>
              <a:t>image.</a:t>
            </a:r>
            <a:endParaRPr lang="fr-FR" sz="1200" kern="120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25</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believe that our product should not be positioned along traditional soft drinks, but next to mineral water and/or fruit juice, still to enforce the healthy </a:t>
            </a:r>
            <a:r>
              <a:rPr lang="en-US" sz="1200" kern="1200" smtClean="0">
                <a:solidFill>
                  <a:schemeClr val="tx1"/>
                </a:solidFill>
                <a:effectLst/>
                <a:latin typeface="+mn-lt"/>
                <a:ea typeface="+mn-ea"/>
                <a:cs typeface="+mn-cs"/>
              </a:rPr>
              <a:t>image.</a:t>
            </a:r>
            <a:endParaRPr lang="fr-FR" sz="1200" kern="120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26</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27</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28</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kern="1200" dirty="0" smtClean="0">
                <a:solidFill>
                  <a:schemeClr val="tx1"/>
                </a:solidFill>
                <a:effectLst/>
                <a:latin typeface="+mn-lt"/>
                <a:ea typeface="+mn-ea"/>
                <a:cs typeface="+mn-cs"/>
              </a:rPr>
              <a:t>The packaging will feature a transparent bottle, so that consumers can see clearly that it looks like water. The label stick to the bottle should clearly indicate the taste, and remind the “healthy” and “green” by using appropriate colors (green, blue…).</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29</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30</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kern="1200" dirty="0" smtClean="0">
                <a:solidFill>
                  <a:schemeClr val="tx1"/>
                </a:solidFill>
                <a:effectLst/>
                <a:latin typeface="+mn-lt"/>
                <a:ea typeface="+mn-ea"/>
                <a:cs typeface="+mn-cs"/>
              </a:rPr>
              <a:t>First of all, the use of Internet is important. Creating a modern website for presenting our product is cheap and can have a big impact on sales. Focus must be made on the healthy and green part. Explicit figures (for example, quantity of sugar) must compare our product to other non-carbonated drinks, so that it shows clearly the benefits of our drink.</a:t>
            </a:r>
          </a:p>
          <a:p>
            <a:endParaRPr lang="fr-FR"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can also think of a contest on the Internet. This can lead to “viral marketing”. For example, we can ask people to create the most original video with our new non-carbonated drink, and put them on share web services like YouTube or </a:t>
            </a:r>
            <a:r>
              <a:rPr lang="en-US" sz="1200" kern="1200" dirty="0" err="1" smtClean="0">
                <a:solidFill>
                  <a:schemeClr val="tx1"/>
                </a:solidFill>
                <a:effectLst/>
                <a:latin typeface="+mn-lt"/>
                <a:ea typeface="+mn-ea"/>
                <a:cs typeface="+mn-cs"/>
              </a:rPr>
              <a:t>Dailymotion</a:t>
            </a:r>
            <a:r>
              <a:rPr lang="en-US" sz="1200" kern="1200" dirty="0" smtClean="0">
                <a:solidFill>
                  <a:schemeClr val="tx1"/>
                </a:solidFill>
                <a:effectLst/>
                <a:latin typeface="+mn-lt"/>
                <a:ea typeface="+mn-ea"/>
                <a:cs typeface="+mn-cs"/>
              </a:rPr>
              <a:t>. This is nearly-free advertising and can have a huge impact on sales.</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31</a:t>
            </a:fld>
            <a:endParaRPr lang="fr-FR"/>
          </a:p>
        </p:txBody>
      </p:sp>
    </p:spTree>
    <p:extLst>
      <p:ext uri="{BB962C8B-B14F-4D97-AF65-F5344CB8AC3E}">
        <p14:creationId xmlns:p14="http://schemas.microsoft.com/office/powerpoint/2010/main" val="30203936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kern="1200" dirty="0" smtClean="0">
                <a:solidFill>
                  <a:schemeClr val="tx1"/>
                </a:solidFill>
                <a:effectLst/>
                <a:latin typeface="+mn-lt"/>
                <a:ea typeface="+mn-ea"/>
                <a:cs typeface="+mn-cs"/>
              </a:rPr>
              <a:t>As we have said before, our company will focus first on the western part of the country. To introduce the product to everyone, several bottles will be given for free at specific points of biggest cities. For example, in </a:t>
            </a:r>
            <a:r>
              <a:rPr lang="en-US" sz="1200" kern="1200" dirty="0" err="1" smtClean="0">
                <a:solidFill>
                  <a:schemeClr val="tx1"/>
                </a:solidFill>
                <a:effectLst/>
                <a:latin typeface="+mn-lt"/>
                <a:ea typeface="+mn-ea"/>
                <a:cs typeface="+mn-cs"/>
              </a:rPr>
              <a:t>Petronas</a:t>
            </a:r>
            <a:r>
              <a:rPr lang="en-US" sz="1200" kern="1200" dirty="0" smtClean="0">
                <a:solidFill>
                  <a:schemeClr val="tx1"/>
                </a:solidFill>
                <a:effectLst/>
                <a:latin typeface="+mn-lt"/>
                <a:ea typeface="+mn-ea"/>
                <a:cs typeface="+mn-cs"/>
              </a:rPr>
              <a:t> Towers and Pavilion in Kuala Lumpur, because those places are already crowded, and it is quite easy to introduce it.</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AE9E1F3-6310-4E00-B98D-676050C0C356}" type="slidenum">
              <a:rPr lang="fr-FR" smtClean="0"/>
              <a:t>32</a:t>
            </a:fld>
            <a:endParaRPr lang="fr-FR"/>
          </a:p>
        </p:txBody>
      </p:sp>
    </p:spTree>
    <p:extLst>
      <p:ext uri="{BB962C8B-B14F-4D97-AF65-F5344CB8AC3E}">
        <p14:creationId xmlns:p14="http://schemas.microsoft.com/office/powerpoint/2010/main" val="3020393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a:p>
        </p:txBody>
      </p:sp>
      <p:sp>
        <p:nvSpPr>
          <p:cNvPr id="4" name="Espace réservé de la date 3"/>
          <p:cNvSpPr>
            <a:spLocks noGrp="1"/>
          </p:cNvSpPr>
          <p:nvPr>
            <p:ph type="dt" sz="half" idx="10"/>
          </p:nvPr>
        </p:nvSpPr>
        <p:spPr/>
        <p:txBody>
          <a:bodyPr/>
          <a:lstStyle/>
          <a:p>
            <a:fld id="{67619BF0-F399-4D40-89DD-BF64B43F4FD6}" type="datetimeFigureOut">
              <a:rPr lang="en-US" smtClean="0"/>
              <a:t>11/9/2010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1422427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67619BF0-F399-4D40-89DD-BF64B43F4FD6}" type="datetimeFigureOut">
              <a:rPr lang="en-US" smtClean="0"/>
              <a:t>11/9/2010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2251647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67619BF0-F399-4D40-89DD-BF64B43F4FD6}" type="datetimeFigureOut">
              <a:rPr lang="en-US" smtClean="0"/>
              <a:t>11/9/2010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247441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p>
            <a:fld id="{67619BF0-F399-4D40-89DD-BF64B43F4FD6}" type="datetimeFigureOut">
              <a:rPr lang="en-US" smtClean="0"/>
              <a:t>11/9/2010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4165301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p>
            <a:fld id="{67619BF0-F399-4D40-89DD-BF64B43F4FD6}" type="datetimeFigureOut">
              <a:rPr lang="en-US" smtClean="0"/>
              <a:t>11/9/2010</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168553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e la date 2"/>
          <p:cNvSpPr>
            <a:spLocks noGrp="1"/>
          </p:cNvSpPr>
          <p:nvPr>
            <p:ph type="dt" sz="half" idx="10"/>
          </p:nvPr>
        </p:nvSpPr>
        <p:spPr/>
        <p:txBody>
          <a:bodyPr/>
          <a:lstStyle/>
          <a:p>
            <a:fld id="{67619BF0-F399-4D40-89DD-BF64B43F4FD6}" type="datetimeFigureOut">
              <a:rPr lang="en-US" smtClean="0"/>
              <a:t>11/9/2010</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1187706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7619BF0-F399-4D40-89DD-BF64B43F4FD6}" type="datetimeFigureOut">
              <a:rPr lang="en-US" smtClean="0"/>
              <a:t>11/9/2010</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473450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7619BF0-F399-4D40-89DD-BF64B43F4FD6}" type="datetimeFigureOut">
              <a:rPr lang="en-US" smtClean="0"/>
              <a:t>11/9/2010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4163703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7619BF0-F399-4D40-89DD-BF64B43F4FD6}" type="datetimeFigureOut">
              <a:rPr lang="en-US" smtClean="0"/>
              <a:t>11/9/2010</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3084510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67619BF0-F399-4D40-89DD-BF64B43F4FD6}" type="datetimeFigureOut">
              <a:rPr lang="en-US" smtClean="0"/>
              <a:t>11/9/2010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3951378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p>
            <a:fld id="{67619BF0-F399-4D40-89DD-BF64B43F4FD6}" type="datetimeFigureOut">
              <a:rPr lang="en-US" smtClean="0"/>
              <a:t>11/9/2010</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B413D582-0931-4D8D-8F8B-20516B63C073}" type="slidenum">
              <a:rPr lang="en-US" smtClean="0"/>
              <a:t>‹N°›</a:t>
            </a:fld>
            <a:endParaRPr lang="en-US"/>
          </a:p>
        </p:txBody>
      </p:sp>
    </p:spTree>
    <p:extLst>
      <p:ext uri="{BB962C8B-B14F-4D97-AF65-F5344CB8AC3E}">
        <p14:creationId xmlns:p14="http://schemas.microsoft.com/office/powerpoint/2010/main" val="3897904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19BF0-F399-4D40-89DD-BF64B43F4FD6}" type="datetimeFigureOut">
              <a:rPr lang="en-US" smtClean="0"/>
              <a:t>11/9/2010</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13D582-0931-4D8D-8F8B-20516B63C073}" type="slidenum">
              <a:rPr lang="en-US" smtClean="0"/>
              <a:t>‹N°›</a:t>
            </a:fld>
            <a:endParaRPr lang="en-US"/>
          </a:p>
        </p:txBody>
      </p:sp>
    </p:spTree>
    <p:extLst>
      <p:ext uri="{BB962C8B-B14F-4D97-AF65-F5344CB8AC3E}">
        <p14:creationId xmlns:p14="http://schemas.microsoft.com/office/powerpoint/2010/main" val="4100952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2.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gif"/><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gi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94000">
              <a:schemeClr val="tx1"/>
            </a:gs>
            <a:gs pos="23000">
              <a:schemeClr val="accent1">
                <a:tint val="44500"/>
                <a:satMod val="160000"/>
              </a:schemeClr>
            </a:gs>
            <a:gs pos="6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899592" y="0"/>
            <a:ext cx="7772400" cy="1470025"/>
          </a:xfrm>
        </p:spPr>
        <p:txBody>
          <a:bodyPr/>
          <a:lstStyle/>
          <a:p>
            <a:r>
              <a:rPr lang="en-US" dirty="0" smtClean="0">
                <a:solidFill>
                  <a:schemeClr val="bg1"/>
                </a:solidFill>
              </a:rPr>
              <a:t>The future of drinks: </a:t>
            </a:r>
            <a:r>
              <a:rPr lang="en-GB" dirty="0">
                <a:solidFill>
                  <a:schemeClr val="bg1"/>
                </a:solidFill>
              </a:rPr>
              <a:t>W&amp;H </a:t>
            </a:r>
            <a:endParaRPr lang="en-US"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026007"/>
            <a:ext cx="3900264" cy="58503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258696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The situation</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5878" y="1844824"/>
            <a:ext cx="3124175" cy="2674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234292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Malaysia</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270928"/>
            <a:ext cx="8229600" cy="3454215"/>
          </a:xfrm>
        </p:spPr>
        <p:txBody>
          <a:bodyPr>
            <a:normAutofit fontScale="92500" lnSpcReduction="20000"/>
          </a:bodyPr>
          <a:lstStyle/>
          <a:p>
            <a:r>
              <a:rPr lang="en-US" dirty="0" smtClean="0"/>
              <a:t>28 millions inhabitants</a:t>
            </a:r>
          </a:p>
          <a:p>
            <a:endParaRPr lang="en-US" dirty="0" smtClean="0">
              <a:effectLst>
                <a:outerShdw blurRad="50800" dist="50800" dir="5400000" algn="ctr" rotWithShape="0">
                  <a:schemeClr val="tx2">
                    <a:lumMod val="60000"/>
                    <a:lumOff val="40000"/>
                  </a:schemeClr>
                </a:outerShdw>
              </a:effectLst>
            </a:endParaRPr>
          </a:p>
          <a:p>
            <a:r>
              <a:rPr lang="en-US" dirty="0" smtClean="0"/>
              <a:t>68% between 15 and 65 years old</a:t>
            </a:r>
          </a:p>
          <a:p>
            <a:endParaRPr lang="en-US" dirty="0" smtClean="0"/>
          </a:p>
          <a:p>
            <a:r>
              <a:rPr lang="en-US" dirty="0" smtClean="0"/>
              <a:t>No predominant religion</a:t>
            </a:r>
          </a:p>
          <a:p>
            <a:endParaRPr lang="en-US" dirty="0" smtClean="0"/>
          </a:p>
          <a:p>
            <a:r>
              <a:rPr lang="en-US" dirty="0" smtClean="0"/>
              <a:t>Around 19,4 millions potential buyers</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2484" y="1700808"/>
            <a:ext cx="3001516" cy="2001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83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The market</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270928"/>
            <a:ext cx="8229600" cy="3454215"/>
          </a:xfrm>
        </p:spPr>
        <p:txBody>
          <a:bodyPr>
            <a:normAutofit/>
          </a:bodyPr>
          <a:lstStyle/>
          <a:p>
            <a:r>
              <a:rPr lang="en-US" dirty="0" smtClean="0"/>
              <a:t>Market is increasing</a:t>
            </a:r>
          </a:p>
          <a:p>
            <a:endParaRPr lang="en-US" dirty="0"/>
          </a:p>
          <a:p>
            <a:r>
              <a:rPr lang="en-US" dirty="0" smtClean="0"/>
              <a:t>Highly profitable market</a:t>
            </a:r>
          </a:p>
          <a:p>
            <a:pPr marL="0" indent="0">
              <a:buNone/>
            </a:pPr>
            <a:endParaRPr lang="en-US" dirty="0"/>
          </a:p>
          <a:p>
            <a:r>
              <a:rPr lang="en-US" dirty="0" smtClean="0"/>
              <a:t>1</a:t>
            </a:r>
            <a:r>
              <a:rPr lang="en-US" baseline="30000" dirty="0" smtClean="0"/>
              <a:t>st</a:t>
            </a:r>
            <a:r>
              <a:rPr lang="en-US" dirty="0" smtClean="0"/>
              <a:t> drink market before carbonated drinks and alcohols</a:t>
            </a:r>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6681" y="1844824"/>
            <a:ext cx="2412268"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638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The </a:t>
            </a:r>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venture</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270928"/>
            <a:ext cx="8229600" cy="4102288"/>
          </a:xfrm>
        </p:spPr>
        <p:txBody>
          <a:bodyPr>
            <a:normAutofit lnSpcReduction="10000"/>
          </a:bodyPr>
          <a:lstStyle/>
          <a:p>
            <a:r>
              <a:rPr lang="en-US" dirty="0" smtClean="0"/>
              <a:t>4 partners with completing backgrounds</a:t>
            </a:r>
          </a:p>
          <a:p>
            <a:r>
              <a:rPr lang="en-US" dirty="0" smtClean="0"/>
              <a:t>A revolutionary product</a:t>
            </a:r>
          </a:p>
          <a:p>
            <a:r>
              <a:rPr lang="en-US" dirty="0" smtClean="0"/>
              <a:t>A start from nothing</a:t>
            </a:r>
          </a:p>
          <a:p>
            <a:r>
              <a:rPr lang="en-US" dirty="0" smtClean="0"/>
              <a:t>A new brand with the best image:</a:t>
            </a:r>
          </a:p>
          <a:p>
            <a:pPr lvl="1"/>
            <a:r>
              <a:rPr lang="en-US" dirty="0" smtClean="0"/>
              <a:t>Green &amp; sustainable development</a:t>
            </a:r>
          </a:p>
          <a:p>
            <a:pPr lvl="1"/>
            <a:r>
              <a:rPr lang="en-US" dirty="0" smtClean="0"/>
              <a:t>Modern</a:t>
            </a:r>
          </a:p>
          <a:p>
            <a:pPr lvl="1"/>
            <a:r>
              <a:rPr lang="en-US" dirty="0" smtClean="0"/>
              <a:t>Dynamic</a:t>
            </a:r>
          </a:p>
          <a:p>
            <a:pPr lvl="1"/>
            <a:r>
              <a:rPr lang="en-US" dirty="0" smtClean="0"/>
              <a:t>Healthy</a:t>
            </a:r>
          </a:p>
        </p:txBody>
      </p:sp>
    </p:spTree>
    <p:extLst>
      <p:ext uri="{BB962C8B-B14F-4D97-AF65-F5344CB8AC3E}">
        <p14:creationId xmlns:p14="http://schemas.microsoft.com/office/powerpoint/2010/main" val="93277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fr-FR" dirty="0" err="1" smtClean="0">
                <a:effectLst>
                  <a:outerShdw blurRad="50800" dist="50800" dir="5400000" algn="ctr" rotWithShape="0">
                    <a:schemeClr val="accent1">
                      <a:lumMod val="40000"/>
                      <a:lumOff val="60000"/>
                    </a:schemeClr>
                  </a:outerShdw>
                  <a:reflection blurRad="6350" stA="55000" endA="300" endPos="45500" dir="5400000" sy="-100000" algn="bl" rotWithShape="0"/>
                </a:effectLst>
              </a:rPr>
              <a:t>Industry</a:t>
            </a:r>
            <a:r>
              <a:rPr lang="fr-FR"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 </a:t>
            </a:r>
            <a:r>
              <a:rPr lang="fr-FR" dirty="0" err="1">
                <a:effectLst>
                  <a:outerShdw blurRad="50800" dist="50800" dir="5400000" algn="ctr" rotWithShape="0">
                    <a:schemeClr val="accent1">
                      <a:lumMod val="40000"/>
                      <a:lumOff val="60000"/>
                    </a:schemeClr>
                  </a:outerShdw>
                  <a:reflection blurRad="6350" stA="55000" endA="300" endPos="45500" dir="5400000" sy="-100000" algn="bl" rotWithShape="0"/>
                </a:effectLst>
              </a:rPr>
              <a:t>analysis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7686" y="1531682"/>
            <a:ext cx="3140559" cy="2723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550703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fr-FR" dirty="0" err="1" smtClean="0">
                <a:effectLst>
                  <a:outerShdw blurRad="50800" dist="50800" dir="5400000" algn="ctr" rotWithShape="0">
                    <a:schemeClr val="accent1">
                      <a:lumMod val="40000"/>
                      <a:lumOff val="60000"/>
                    </a:schemeClr>
                  </a:outerShdw>
                  <a:reflection blurRad="6350" stA="55000" endA="300" endPos="45500" dir="5400000" sy="-100000" algn="bl" rotWithShape="0"/>
                </a:effectLst>
              </a:rPr>
              <a:t>Industry</a:t>
            </a:r>
            <a:r>
              <a:rPr lang="fr-FR"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 </a:t>
            </a:r>
            <a:r>
              <a:rPr lang="fr-FR" dirty="0" err="1">
                <a:effectLst>
                  <a:outerShdw blurRad="50800" dist="50800" dir="5400000" algn="ctr" rotWithShape="0">
                    <a:schemeClr val="accent1">
                      <a:lumMod val="40000"/>
                      <a:lumOff val="60000"/>
                    </a:schemeClr>
                  </a:outerShdw>
                  <a:reflection blurRad="6350" stA="55000" endA="300" endPos="45500" dir="5400000" sy="-100000" algn="bl" rotWithShape="0"/>
                </a:effectLst>
              </a:rPr>
              <a:t>analysis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6" name="ZoneTexte 5"/>
          <p:cNvSpPr txBox="1"/>
          <p:nvPr/>
        </p:nvSpPr>
        <p:spPr>
          <a:xfrm>
            <a:off x="565294" y="1737955"/>
            <a:ext cx="8045344" cy="584775"/>
          </a:xfrm>
          <a:prstGeom prst="rect">
            <a:avLst/>
          </a:prstGeom>
          <a:noFill/>
        </p:spPr>
        <p:txBody>
          <a:bodyPr wrap="none" rtlCol="0">
            <a:spAutoFit/>
          </a:bodyPr>
          <a:lstStyle/>
          <a:p>
            <a:pPr algn="ctr"/>
            <a:r>
              <a:rPr lang="fr-FR" sz="3200" dirty="0" err="1" smtClean="0">
                <a:latin typeface="Verdana" pitchFamily="34" charset="0"/>
                <a:ea typeface="Verdana" pitchFamily="34" charset="0"/>
                <a:cs typeface="Verdana" pitchFamily="34" charset="0"/>
              </a:rPr>
              <a:t>Fast</a:t>
            </a: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growing</a:t>
            </a: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market</a:t>
            </a:r>
            <a:r>
              <a:rPr lang="fr-FR" sz="3200" dirty="0" smtClean="0">
                <a:latin typeface="Verdana" pitchFamily="34" charset="0"/>
                <a:ea typeface="Verdana" pitchFamily="34" charset="0"/>
                <a:cs typeface="Verdana" pitchFamily="34" charset="0"/>
              </a:rPr>
              <a:t>: </a:t>
            </a:r>
            <a:r>
              <a:rPr lang="fr-FR" sz="3200" dirty="0" smtClean="0">
                <a:solidFill>
                  <a:srgbClr val="FF0000"/>
                </a:solidFill>
                <a:latin typeface="Verdana" pitchFamily="34" charset="0"/>
                <a:ea typeface="Verdana" pitchFamily="34" charset="0"/>
                <a:cs typeface="Verdana" pitchFamily="34" charset="0"/>
              </a:rPr>
              <a:t>5.7%</a:t>
            </a:r>
            <a:r>
              <a:rPr lang="fr-FR" sz="3200" dirty="0" smtClean="0">
                <a:latin typeface="Verdana" pitchFamily="34" charset="0"/>
                <a:ea typeface="Verdana" pitchFamily="34" charset="0"/>
                <a:cs typeface="Verdana" pitchFamily="34" charset="0"/>
              </a:rPr>
              <a:t> per </a:t>
            </a:r>
            <a:r>
              <a:rPr lang="fr-FR" sz="3200" dirty="0" err="1" smtClean="0">
                <a:latin typeface="Verdana" pitchFamily="34" charset="0"/>
                <a:ea typeface="Verdana" pitchFamily="34" charset="0"/>
                <a:cs typeface="Verdana" pitchFamily="34" charset="0"/>
              </a:rPr>
              <a:t>year</a:t>
            </a:r>
            <a:r>
              <a:rPr lang="fr-FR" sz="3200" dirty="0" smtClean="0">
                <a:latin typeface="Verdana" pitchFamily="34" charset="0"/>
                <a:ea typeface="Verdana" pitchFamily="34" charset="0"/>
                <a:cs typeface="Verdana" pitchFamily="34" charset="0"/>
              </a:rPr>
              <a:t> !</a:t>
            </a:r>
            <a:endParaRPr lang="fr-FR" sz="3200" dirty="0">
              <a:latin typeface="Verdana" pitchFamily="34" charset="0"/>
              <a:ea typeface="Verdana" pitchFamily="34" charset="0"/>
              <a:cs typeface="Verdana" pitchFamily="34" charset="0"/>
            </a:endParaRPr>
          </a:p>
        </p:txBody>
      </p:sp>
      <p:sp>
        <p:nvSpPr>
          <p:cNvPr id="7" name="ZoneTexte 6"/>
          <p:cNvSpPr txBox="1"/>
          <p:nvPr/>
        </p:nvSpPr>
        <p:spPr>
          <a:xfrm>
            <a:off x="1115616" y="2695763"/>
            <a:ext cx="7776864" cy="584775"/>
          </a:xfrm>
          <a:prstGeom prst="rect">
            <a:avLst/>
          </a:prstGeom>
          <a:noFill/>
        </p:spPr>
        <p:txBody>
          <a:bodyPr wrap="square" rtlCol="0">
            <a:spAutoFit/>
          </a:bodyPr>
          <a:lstStyle/>
          <a:p>
            <a:pPr algn="ctr"/>
            <a:r>
              <a:rPr lang="fr-FR" sz="3200" dirty="0" smtClean="0">
                <a:solidFill>
                  <a:srgbClr val="FF0000"/>
                </a:solidFill>
                <a:latin typeface="Verdana" pitchFamily="34" charset="0"/>
                <a:ea typeface="Verdana" pitchFamily="34" charset="0"/>
                <a:cs typeface="Verdana" pitchFamily="34" charset="0"/>
              </a:rPr>
              <a:t>2.5 billion</a:t>
            </a:r>
            <a:r>
              <a:rPr lang="fr-FR" sz="3200" dirty="0" smtClean="0">
                <a:latin typeface="Verdana" pitchFamily="34" charset="0"/>
                <a:ea typeface="Verdana" pitchFamily="34" charset="0"/>
                <a:cs typeface="Verdana" pitchFamily="34" charset="0"/>
              </a:rPr>
              <a:t> RM per </a:t>
            </a:r>
            <a:r>
              <a:rPr lang="fr-FR" sz="3200" dirty="0" err="1" smtClean="0">
                <a:latin typeface="Verdana" pitchFamily="34" charset="0"/>
                <a:ea typeface="Verdana" pitchFamily="34" charset="0"/>
                <a:cs typeface="Verdana" pitchFamily="34" charset="0"/>
              </a:rPr>
              <a:t>year</a:t>
            </a:r>
            <a:r>
              <a:rPr lang="fr-FR" sz="3200" dirty="0" smtClean="0">
                <a:latin typeface="Verdana" pitchFamily="34" charset="0"/>
                <a:ea typeface="Verdana" pitchFamily="34" charset="0"/>
                <a:cs typeface="Verdana" pitchFamily="34" charset="0"/>
              </a:rPr>
              <a:t> !</a:t>
            </a:r>
            <a:endParaRPr lang="fr-FR" sz="3200" dirty="0">
              <a:latin typeface="Verdana" pitchFamily="34" charset="0"/>
              <a:ea typeface="Verdana" pitchFamily="34" charset="0"/>
              <a:cs typeface="Verdana" pitchFamily="34" charset="0"/>
            </a:endParaRPr>
          </a:p>
        </p:txBody>
      </p:sp>
      <p:sp>
        <p:nvSpPr>
          <p:cNvPr id="8" name="ZoneTexte 7"/>
          <p:cNvSpPr txBox="1"/>
          <p:nvPr/>
        </p:nvSpPr>
        <p:spPr>
          <a:xfrm>
            <a:off x="899592" y="3646798"/>
            <a:ext cx="7424446" cy="584775"/>
          </a:xfrm>
          <a:prstGeom prst="rect">
            <a:avLst/>
          </a:prstGeom>
          <a:noFill/>
        </p:spPr>
        <p:txBody>
          <a:bodyPr wrap="square" rtlCol="0">
            <a:spAutoFit/>
          </a:bodyPr>
          <a:lstStyle/>
          <a:p>
            <a:pPr algn="ctr"/>
            <a:r>
              <a:rPr lang="fr-FR" sz="3200" dirty="0" smtClean="0">
                <a:latin typeface="Verdana" pitchFamily="34" charset="0"/>
                <a:ea typeface="Verdana" pitchFamily="34" charset="0"/>
                <a:cs typeface="Verdana" pitchFamily="34" charset="0"/>
              </a:rPr>
              <a:t>15-64 </a:t>
            </a:r>
            <a:r>
              <a:rPr lang="fr-FR" sz="3200" dirty="0" err="1" smtClean="0">
                <a:latin typeface="Verdana" pitchFamily="34" charset="0"/>
                <a:ea typeface="Verdana" pitchFamily="34" charset="0"/>
                <a:cs typeface="Verdana" pitchFamily="34" charset="0"/>
              </a:rPr>
              <a:t>years</a:t>
            </a: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old</a:t>
            </a:r>
            <a:r>
              <a:rPr lang="fr-FR" sz="3200" dirty="0" smtClean="0">
                <a:latin typeface="Verdana" pitchFamily="34" charset="0"/>
                <a:ea typeface="Verdana" pitchFamily="34" charset="0"/>
                <a:cs typeface="Verdana" pitchFamily="34" charset="0"/>
              </a:rPr>
              <a:t> in </a:t>
            </a:r>
            <a:r>
              <a:rPr lang="fr-FR" sz="3200" dirty="0" err="1" smtClean="0">
                <a:latin typeface="Verdana" pitchFamily="34" charset="0"/>
                <a:ea typeface="Verdana" pitchFamily="34" charset="0"/>
                <a:cs typeface="Verdana" pitchFamily="34" charset="0"/>
              </a:rPr>
              <a:t>Malasia</a:t>
            </a:r>
            <a:r>
              <a:rPr lang="fr-FR" sz="3200" dirty="0" smtClean="0">
                <a:latin typeface="Verdana" pitchFamily="34" charset="0"/>
                <a:ea typeface="Verdana" pitchFamily="34" charset="0"/>
                <a:cs typeface="Verdana" pitchFamily="34" charset="0"/>
              </a:rPr>
              <a:t> : </a:t>
            </a:r>
            <a:r>
              <a:rPr lang="fr-FR" sz="3200" dirty="0" smtClean="0">
                <a:solidFill>
                  <a:srgbClr val="FF0000"/>
                </a:solidFill>
                <a:latin typeface="Verdana" pitchFamily="34" charset="0"/>
                <a:ea typeface="Verdana" pitchFamily="34" charset="0"/>
                <a:cs typeface="Verdana" pitchFamily="34" charset="0"/>
              </a:rPr>
              <a:t>68 %</a:t>
            </a:r>
            <a:endParaRPr lang="fr-FR" sz="3200" dirty="0">
              <a:solidFill>
                <a:srgbClr val="FF00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077166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fr-FR" dirty="0" err="1" smtClean="0">
                <a:effectLst>
                  <a:outerShdw blurRad="50800" dist="50800" dir="5400000" algn="ctr" rotWithShape="0">
                    <a:schemeClr val="accent1">
                      <a:lumMod val="40000"/>
                      <a:lumOff val="60000"/>
                    </a:schemeClr>
                  </a:outerShdw>
                  <a:reflection blurRad="6350" stA="55000" endA="300" endPos="45500" dir="5400000" sy="-100000" algn="bl" rotWithShape="0"/>
                </a:effectLst>
              </a:rPr>
              <a:t>Industry</a:t>
            </a:r>
            <a:r>
              <a:rPr lang="fr-FR"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 </a:t>
            </a:r>
            <a:r>
              <a:rPr lang="fr-FR" dirty="0" err="1">
                <a:effectLst>
                  <a:outerShdw blurRad="50800" dist="50800" dir="5400000" algn="ctr" rotWithShape="0">
                    <a:schemeClr val="accent1">
                      <a:lumMod val="40000"/>
                      <a:lumOff val="60000"/>
                    </a:schemeClr>
                  </a:outerShdw>
                  <a:reflection blurRad="6350" stA="55000" endA="300" endPos="45500" dir="5400000" sy="-100000" algn="bl" rotWithShape="0"/>
                </a:effectLst>
              </a:rPr>
              <a:t>analysis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5" name="ZoneTexte 4"/>
          <p:cNvSpPr txBox="1"/>
          <p:nvPr/>
        </p:nvSpPr>
        <p:spPr>
          <a:xfrm>
            <a:off x="1234206" y="2233117"/>
            <a:ext cx="6825908" cy="584775"/>
          </a:xfrm>
          <a:prstGeom prst="rect">
            <a:avLst/>
          </a:prstGeom>
          <a:noFill/>
        </p:spPr>
        <p:txBody>
          <a:bodyPr wrap="none" rtlCol="0">
            <a:spAutoFit/>
          </a:bodyPr>
          <a:lstStyle/>
          <a:p>
            <a:pPr algn="ctr"/>
            <a:r>
              <a:rPr lang="fr-FR" sz="3200" dirty="0" smtClean="0">
                <a:latin typeface="Verdana" pitchFamily="34" charset="0"/>
                <a:ea typeface="Verdana" pitchFamily="34" charset="0"/>
                <a:cs typeface="Verdana" pitchFamily="34" charset="0"/>
              </a:rPr>
              <a:t>Non-</a:t>
            </a:r>
            <a:r>
              <a:rPr lang="fr-FR" sz="3200" dirty="0" err="1" smtClean="0">
                <a:latin typeface="Verdana" pitchFamily="34" charset="0"/>
                <a:ea typeface="Verdana" pitchFamily="34" charset="0"/>
                <a:cs typeface="Verdana" pitchFamily="34" charset="0"/>
              </a:rPr>
              <a:t>carbonated</a:t>
            </a:r>
            <a:r>
              <a:rPr lang="fr-FR" sz="3200" dirty="0" smtClean="0">
                <a:latin typeface="Verdana" pitchFamily="34" charset="0"/>
                <a:ea typeface="Verdana" pitchFamily="34" charset="0"/>
                <a:cs typeface="Verdana" pitchFamily="34" charset="0"/>
              </a:rPr>
              <a:t> drinks : +5.4%</a:t>
            </a:r>
            <a:endParaRPr lang="fr-FR" sz="3200" dirty="0">
              <a:latin typeface="Verdana" pitchFamily="34" charset="0"/>
              <a:ea typeface="Verdana" pitchFamily="34" charset="0"/>
              <a:cs typeface="Verdana" pitchFamily="34" charset="0"/>
            </a:endParaRPr>
          </a:p>
        </p:txBody>
      </p:sp>
      <p:sp>
        <p:nvSpPr>
          <p:cNvPr id="7" name="ZoneTexte 6"/>
          <p:cNvSpPr txBox="1"/>
          <p:nvPr/>
        </p:nvSpPr>
        <p:spPr>
          <a:xfrm>
            <a:off x="758728" y="3651825"/>
            <a:ext cx="7776864" cy="584775"/>
          </a:xfrm>
          <a:prstGeom prst="rect">
            <a:avLst/>
          </a:prstGeom>
          <a:noFill/>
        </p:spPr>
        <p:txBody>
          <a:bodyPr wrap="square" rtlCol="0">
            <a:spAutoFit/>
          </a:bodyPr>
          <a:lstStyle/>
          <a:p>
            <a:pPr algn="ctr"/>
            <a:r>
              <a:rPr lang="fr-FR" sz="3200" dirty="0" err="1" smtClean="0">
                <a:latin typeface="Verdana" pitchFamily="34" charset="0"/>
                <a:ea typeface="Verdana" pitchFamily="34" charset="0"/>
                <a:cs typeface="Verdana" pitchFamily="34" charset="0"/>
              </a:rPr>
              <a:t>Carbonated</a:t>
            </a:r>
            <a:r>
              <a:rPr lang="fr-FR" sz="3200" dirty="0" smtClean="0">
                <a:latin typeface="Verdana" pitchFamily="34" charset="0"/>
                <a:ea typeface="Verdana" pitchFamily="34" charset="0"/>
                <a:cs typeface="Verdana" pitchFamily="34" charset="0"/>
              </a:rPr>
              <a:t> drinks : -3.2%</a:t>
            </a:r>
            <a:endParaRPr lang="fr-FR" sz="32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904166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fr-FR" dirty="0" err="1" smtClean="0">
                <a:effectLst>
                  <a:outerShdw blurRad="50800" dist="50800" dir="5400000" algn="ctr" rotWithShape="0">
                    <a:schemeClr val="accent1">
                      <a:lumMod val="40000"/>
                      <a:lumOff val="60000"/>
                    </a:schemeClr>
                  </a:outerShdw>
                  <a:reflection blurRad="6350" stA="55000" endA="300" endPos="45500" dir="5400000" sy="-100000" algn="bl" rotWithShape="0"/>
                </a:effectLst>
              </a:rPr>
              <a:t>Industry</a:t>
            </a:r>
            <a:r>
              <a:rPr lang="fr-FR"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 </a:t>
            </a:r>
            <a:r>
              <a:rPr lang="fr-FR" dirty="0" err="1">
                <a:effectLst>
                  <a:outerShdw blurRad="50800" dist="50800" dir="5400000" algn="ctr" rotWithShape="0">
                    <a:schemeClr val="accent1">
                      <a:lumMod val="40000"/>
                      <a:lumOff val="60000"/>
                    </a:schemeClr>
                  </a:outerShdw>
                  <a:reflection blurRad="6350" stA="55000" endA="300" endPos="45500" dir="5400000" sy="-100000" algn="bl" rotWithShape="0"/>
                </a:effectLst>
              </a:rPr>
              <a:t>analysis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6" name="ZoneTexte 5"/>
          <p:cNvSpPr txBox="1"/>
          <p:nvPr/>
        </p:nvSpPr>
        <p:spPr>
          <a:xfrm>
            <a:off x="213820" y="1912476"/>
            <a:ext cx="8748292" cy="584775"/>
          </a:xfrm>
          <a:prstGeom prst="rect">
            <a:avLst/>
          </a:prstGeom>
          <a:noFill/>
        </p:spPr>
        <p:txBody>
          <a:bodyPr wrap="none" rtlCol="0">
            <a:spAutoFit/>
          </a:bodyPr>
          <a:lstStyle/>
          <a:p>
            <a:pPr algn="ctr"/>
            <a:r>
              <a:rPr lang="fr-FR" sz="3200" dirty="0" err="1" smtClean="0">
                <a:latin typeface="Verdana" pitchFamily="34" charset="0"/>
                <a:ea typeface="Verdana" pitchFamily="34" charset="0"/>
                <a:cs typeface="Verdana" pitchFamily="34" charset="0"/>
              </a:rPr>
              <a:t>Tea</a:t>
            </a: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consumption</a:t>
            </a:r>
            <a:r>
              <a:rPr lang="fr-FR" sz="3200" dirty="0" smtClean="0">
                <a:latin typeface="Verdana" pitchFamily="34" charset="0"/>
                <a:ea typeface="Verdana" pitchFamily="34" charset="0"/>
                <a:cs typeface="Verdana" pitchFamily="34" charset="0"/>
              </a:rPr>
              <a:t> in Malaysia: 0.5kg/</a:t>
            </a:r>
            <a:r>
              <a:rPr lang="fr-FR" sz="3200" dirty="0" err="1" smtClean="0">
                <a:latin typeface="Verdana" pitchFamily="34" charset="0"/>
                <a:ea typeface="Verdana" pitchFamily="34" charset="0"/>
                <a:cs typeface="Verdana" pitchFamily="34" charset="0"/>
              </a:rPr>
              <a:t>year</a:t>
            </a:r>
            <a:endParaRPr lang="fr-FR" sz="3200" dirty="0">
              <a:latin typeface="Verdana" pitchFamily="34" charset="0"/>
              <a:ea typeface="Verdana" pitchFamily="34" charset="0"/>
              <a:cs typeface="Verdana" pitchFamily="34" charset="0"/>
            </a:endParaRPr>
          </a:p>
        </p:txBody>
      </p:sp>
      <p:sp>
        <p:nvSpPr>
          <p:cNvPr id="8" name="ZoneTexte 7"/>
          <p:cNvSpPr txBox="1"/>
          <p:nvPr/>
        </p:nvSpPr>
        <p:spPr>
          <a:xfrm>
            <a:off x="609620" y="2852936"/>
            <a:ext cx="7996036" cy="1569660"/>
          </a:xfrm>
          <a:prstGeom prst="rect">
            <a:avLst/>
          </a:prstGeom>
          <a:noFill/>
        </p:spPr>
        <p:txBody>
          <a:bodyPr wrap="none" rtlCol="0">
            <a:spAutoFit/>
          </a:bodyPr>
          <a:lstStyle/>
          <a:p>
            <a:pPr algn="ctr"/>
            <a:r>
              <a:rPr lang="fr-FR" sz="3200" dirty="0" smtClean="0">
                <a:latin typeface="Verdana" pitchFamily="34" charset="0"/>
                <a:ea typeface="Verdana" pitchFamily="34" charset="0"/>
                <a:cs typeface="Verdana" pitchFamily="34" charset="0"/>
              </a:rPr>
              <a:t>Much </a:t>
            </a:r>
            <a:r>
              <a:rPr lang="fr-FR" sz="3200" dirty="0" err="1" smtClean="0">
                <a:latin typeface="Verdana" pitchFamily="34" charset="0"/>
                <a:ea typeface="Verdana" pitchFamily="34" charset="0"/>
                <a:cs typeface="Verdana" pitchFamily="34" charset="0"/>
              </a:rPr>
              <a:t>higher</a:t>
            </a: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than</a:t>
            </a:r>
            <a:r>
              <a:rPr lang="fr-FR" sz="3200" dirty="0" smtClean="0">
                <a:latin typeface="Verdana" pitchFamily="34" charset="0"/>
                <a:ea typeface="Verdana" pitchFamily="34" charset="0"/>
                <a:cs typeface="Verdana" pitchFamily="34" charset="0"/>
              </a:rPr>
              <a:t> in </a:t>
            </a:r>
            <a:r>
              <a:rPr lang="fr-FR" sz="3200" dirty="0" err="1" smtClean="0">
                <a:latin typeface="Verdana" pitchFamily="34" charset="0"/>
                <a:ea typeface="Verdana" pitchFamily="34" charset="0"/>
                <a:cs typeface="Verdana" pitchFamily="34" charset="0"/>
              </a:rPr>
              <a:t>other</a:t>
            </a:r>
            <a:r>
              <a:rPr lang="fr-FR" sz="3200" dirty="0" smtClean="0">
                <a:latin typeface="Verdana" pitchFamily="34" charset="0"/>
                <a:ea typeface="Verdana" pitchFamily="34" charset="0"/>
                <a:cs typeface="Verdana" pitchFamily="34" charset="0"/>
              </a:rPr>
              <a:t> countries…</a:t>
            </a:r>
          </a:p>
          <a:p>
            <a:pPr algn="ctr"/>
            <a:endParaRPr lang="fr-FR" sz="3200" dirty="0">
              <a:latin typeface="Verdana" pitchFamily="34" charset="0"/>
              <a:ea typeface="Verdana" pitchFamily="34" charset="0"/>
              <a:cs typeface="Verdana" pitchFamily="34" charset="0"/>
            </a:endParaRPr>
          </a:p>
          <a:p>
            <a:pPr algn="ct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because</a:t>
            </a: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Malay</a:t>
            </a:r>
            <a:r>
              <a:rPr lang="fr-FR" sz="3200" dirty="0" smtClean="0">
                <a:latin typeface="Verdana" pitchFamily="34" charset="0"/>
                <a:ea typeface="Verdana" pitchFamily="34" charset="0"/>
                <a:cs typeface="Verdana" pitchFamily="34" charset="0"/>
              </a:rPr>
              <a:t> </a:t>
            </a:r>
            <a:r>
              <a:rPr lang="fr-FR" sz="3200" dirty="0" err="1" smtClean="0">
                <a:latin typeface="Verdana" pitchFamily="34" charset="0"/>
                <a:ea typeface="Verdana" pitchFamily="34" charset="0"/>
                <a:cs typeface="Verdana" pitchFamily="34" charset="0"/>
              </a:rPr>
              <a:t>want</a:t>
            </a:r>
            <a:r>
              <a:rPr lang="fr-FR" sz="3200" dirty="0" smtClean="0">
                <a:latin typeface="Verdana" pitchFamily="34" charset="0"/>
                <a:ea typeface="Verdana" pitchFamily="34" charset="0"/>
                <a:cs typeface="Verdana" pitchFamily="34" charset="0"/>
              </a:rPr>
              <a:t> to </a:t>
            </a:r>
            <a:r>
              <a:rPr lang="fr-FR" sz="3200" dirty="0" err="1" smtClean="0">
                <a:latin typeface="Verdana" pitchFamily="34" charset="0"/>
                <a:ea typeface="Verdana" pitchFamily="34" charset="0"/>
                <a:cs typeface="Verdana" pitchFamily="34" charset="0"/>
              </a:rPr>
              <a:t>be</a:t>
            </a:r>
            <a:r>
              <a:rPr lang="fr-FR" sz="3200" dirty="0" smtClean="0">
                <a:latin typeface="Verdana" pitchFamily="34" charset="0"/>
                <a:ea typeface="Verdana" pitchFamily="34" charset="0"/>
                <a:cs typeface="Verdana" pitchFamily="34" charset="0"/>
              </a:rPr>
              <a:t> </a:t>
            </a:r>
            <a:r>
              <a:rPr lang="fr-FR" sz="3200" dirty="0" err="1" smtClean="0">
                <a:solidFill>
                  <a:srgbClr val="FF0000"/>
                </a:solidFill>
                <a:latin typeface="Verdana" pitchFamily="34" charset="0"/>
                <a:ea typeface="Verdana" pitchFamily="34" charset="0"/>
                <a:cs typeface="Verdana" pitchFamily="34" charset="0"/>
              </a:rPr>
              <a:t>healthy</a:t>
            </a:r>
            <a:r>
              <a:rPr lang="fr-FR" sz="3200" dirty="0" smtClean="0">
                <a:latin typeface="Verdana" pitchFamily="34" charset="0"/>
                <a:ea typeface="Verdana" pitchFamily="34" charset="0"/>
                <a:cs typeface="Verdana" pitchFamily="34" charset="0"/>
              </a:rPr>
              <a:t> !</a:t>
            </a:r>
            <a:endParaRPr lang="fr-FR" sz="3200" dirty="0">
              <a:solidFill>
                <a:srgbClr val="FF00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20978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73166" y="620688"/>
            <a:ext cx="8229600" cy="994122"/>
          </a:xfrm>
        </p:spPr>
        <p:txBody>
          <a:bodyPr>
            <a:normAutofit/>
          </a:bodyPr>
          <a:lstStyle/>
          <a:p>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Description </a:t>
            </a:r>
            <a:r>
              <a:rPr lang="en-GB" dirty="0">
                <a:effectLst>
                  <a:outerShdw blurRad="50800" dist="50800" dir="5400000" algn="ctr" rotWithShape="0">
                    <a:schemeClr val="accent1">
                      <a:lumMod val="40000"/>
                      <a:lumOff val="60000"/>
                    </a:schemeClr>
                  </a:outerShdw>
                  <a:reflection blurRad="6350" stA="55000" endA="300" endPos="45500" dir="5400000" sy="-100000" algn="bl" rotWithShape="0"/>
                </a:effectLst>
              </a:rPr>
              <a:t>of the </a:t>
            </a:r>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product</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8213" y="1484784"/>
            <a:ext cx="3516982" cy="35169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865972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History of </a:t>
            </a:r>
            <a:r>
              <a:rPr lang="en-GB" dirty="0">
                <a:effectLst>
                  <a:outerShdw blurRad="50800" dist="50800" dir="5400000" algn="ctr" rotWithShape="0">
                    <a:schemeClr val="accent1">
                      <a:lumMod val="40000"/>
                      <a:lumOff val="60000"/>
                    </a:schemeClr>
                  </a:outerShdw>
                  <a:reflection blurRad="6350" stA="55000" endA="300" endPos="45500" dir="5400000" sy="-100000" algn="bl" rotWithShape="0"/>
                </a:effectLst>
              </a:rPr>
              <a:t>the </a:t>
            </a:r>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product</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270928"/>
            <a:ext cx="8229600" cy="4102288"/>
          </a:xfrm>
        </p:spPr>
        <p:txBody>
          <a:bodyPr>
            <a:normAutofit/>
          </a:bodyPr>
          <a:lstStyle/>
          <a:p>
            <a:r>
              <a:rPr lang="en-US" dirty="0" smtClean="0"/>
              <a:t>An old success </a:t>
            </a:r>
          </a:p>
          <a:p>
            <a:endParaRPr lang="en-US" dirty="0"/>
          </a:p>
          <a:p>
            <a:r>
              <a:rPr lang="en-US" dirty="0" smtClean="0"/>
              <a:t>Originally from Europe</a:t>
            </a:r>
          </a:p>
          <a:p>
            <a:endParaRPr lang="en-US" dirty="0" smtClean="0"/>
          </a:p>
          <a:p>
            <a:r>
              <a:rPr lang="en-US" dirty="0" smtClean="0"/>
              <a:t>Actualized for modern times</a:t>
            </a:r>
          </a:p>
        </p:txBody>
      </p:sp>
    </p:spTree>
    <p:extLst>
      <p:ext uri="{BB962C8B-B14F-4D97-AF65-F5344CB8AC3E}">
        <p14:creationId xmlns:p14="http://schemas.microsoft.com/office/powerpoint/2010/main" val="268199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Company plans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270928"/>
            <a:ext cx="8229600" cy="4102288"/>
          </a:xfrm>
        </p:spPr>
        <p:txBody>
          <a:bodyPr>
            <a:normAutofit/>
          </a:bodyPr>
          <a:lstStyle/>
          <a:p>
            <a:r>
              <a:rPr lang="en-US" dirty="0" smtClean="0"/>
              <a:t>A partnership managed by a council</a:t>
            </a:r>
            <a:r>
              <a:rPr lang="en-US" dirty="0"/>
              <a:t> </a:t>
            </a:r>
            <a:r>
              <a:rPr lang="en-US" dirty="0" smtClean="0"/>
              <a:t>of 4</a:t>
            </a:r>
            <a:endParaRPr lang="en-US" dirty="0"/>
          </a:p>
          <a:p>
            <a:r>
              <a:rPr lang="en-US" dirty="0" smtClean="0"/>
              <a:t>December: Drop off brevets</a:t>
            </a:r>
            <a:endParaRPr lang="en-US" dirty="0"/>
          </a:p>
          <a:p>
            <a:r>
              <a:rPr lang="en-US" dirty="0" smtClean="0"/>
              <a:t>January: Start the build of the manufactory and develop a distribution network</a:t>
            </a:r>
          </a:p>
          <a:p>
            <a:r>
              <a:rPr lang="en-US" dirty="0" smtClean="0"/>
              <a:t>October: beginning of the advertising</a:t>
            </a:r>
          </a:p>
          <a:p>
            <a:r>
              <a:rPr lang="en-US" dirty="0" smtClean="0"/>
              <a:t>November: product launching </a:t>
            </a:r>
          </a:p>
          <a:p>
            <a:endParaRPr lang="en-US" dirty="0" smtClean="0"/>
          </a:p>
        </p:txBody>
      </p:sp>
    </p:spTree>
    <p:extLst>
      <p:ext uri="{BB962C8B-B14F-4D97-AF65-F5344CB8AC3E}">
        <p14:creationId xmlns:p14="http://schemas.microsoft.com/office/powerpoint/2010/main" val="342746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pPr lvl="0"/>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Research</a:t>
            </a:r>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 </a:t>
            </a:r>
            <a:r>
              <a:rPr lang="en-GB" dirty="0">
                <a:effectLst>
                  <a:outerShdw blurRad="50800" dist="50800" dir="5400000" algn="ctr" rotWithShape="0">
                    <a:schemeClr val="accent1">
                      <a:lumMod val="40000"/>
                      <a:lumOff val="60000"/>
                    </a:schemeClr>
                  </a:outerShdw>
                  <a:reflection blurRad="6350" stA="55000" endA="300" endPos="45500" dir="5400000" sy="-100000" algn="bl" rotWithShape="0"/>
                </a:effectLst>
              </a:rPr>
              <a:t>and development</a:t>
            </a:r>
            <a:endParaRPr lang="fr-FR"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270928"/>
            <a:ext cx="8229600" cy="4102288"/>
          </a:xfrm>
        </p:spPr>
        <p:txBody>
          <a:bodyPr>
            <a:normAutofit/>
          </a:bodyPr>
          <a:lstStyle/>
          <a:p>
            <a:r>
              <a:rPr lang="en-US" dirty="0" smtClean="0"/>
              <a:t>Constant survey to evaluate the products</a:t>
            </a:r>
          </a:p>
          <a:p>
            <a:pPr lvl="1"/>
            <a:r>
              <a:rPr lang="en-US" dirty="0" smtClean="0"/>
              <a:t>Free feedbacks on Internet</a:t>
            </a:r>
          </a:p>
          <a:p>
            <a:pPr lvl="1"/>
            <a:r>
              <a:rPr lang="en-US" dirty="0" smtClean="0"/>
              <a:t>Official survey every 5 years</a:t>
            </a:r>
            <a:endParaRPr lang="en-US" dirty="0"/>
          </a:p>
          <a:p>
            <a:r>
              <a:rPr lang="en-US" dirty="0" smtClean="0"/>
              <a:t>A laboratory for increasing artificial flavors</a:t>
            </a:r>
            <a:endParaRPr lang="en-US" dirty="0"/>
          </a:p>
          <a:p>
            <a:r>
              <a:rPr lang="en-US" dirty="0" smtClean="0"/>
              <a:t>Development of new flavors and/or products</a:t>
            </a:r>
          </a:p>
          <a:p>
            <a:endParaRPr lang="en-US" dirty="0"/>
          </a:p>
          <a:p>
            <a:endParaRPr lang="en-US" dirty="0" smtClean="0"/>
          </a:p>
        </p:txBody>
      </p:sp>
    </p:spTree>
    <p:extLst>
      <p:ext uri="{BB962C8B-B14F-4D97-AF65-F5344CB8AC3E}">
        <p14:creationId xmlns:p14="http://schemas.microsoft.com/office/powerpoint/2010/main" val="128287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73166" y="771699"/>
            <a:ext cx="8347306" cy="1721198"/>
          </a:xfrm>
        </p:spPr>
        <p:txBody>
          <a:bodyPr>
            <a:normAutofit/>
          </a:bodyPr>
          <a:lstStyle/>
          <a:p>
            <a:r>
              <a:rPr lang="en-GB" dirty="0">
                <a:effectLst>
                  <a:outerShdw blurRad="50800" dist="50800" dir="5400000" algn="ctr" rotWithShape="0">
                    <a:schemeClr val="accent1">
                      <a:lumMod val="40000"/>
                      <a:lumOff val="60000"/>
                    </a:schemeClr>
                  </a:outerShdw>
                  <a:reflection blurRad="6350" stA="55000" endA="300" endPos="45500" dir="5400000" sy="-100000" algn="bl" rotWithShape="0"/>
                </a:effectLst>
              </a:rPr>
              <a:t>Operational and production plan</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1783" y="2636912"/>
            <a:ext cx="6592366" cy="1797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8659723"/>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fontScale="90000"/>
          </a:bodyPr>
          <a:lstStyle/>
          <a:p>
            <a:r>
              <a:rPr lang="en-GB" dirty="0">
                <a:effectLst>
                  <a:outerShdw blurRad="50800" dist="50800" dir="5400000" algn="ctr" rotWithShape="0">
                    <a:schemeClr val="accent1">
                      <a:lumMod val="40000"/>
                      <a:lumOff val="60000"/>
                    </a:schemeClr>
                  </a:outerShdw>
                  <a:reflection blurRad="6350" stA="55000" endA="300" endPos="45500" dir="5400000" sy="-100000" algn="bl" rotWithShape="0"/>
                </a:effectLst>
              </a:rPr>
              <a:t>Operational and production </a:t>
            </a:r>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plan in figures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484784"/>
            <a:ext cx="8229600" cy="4102288"/>
          </a:xfrm>
        </p:spPr>
        <p:txBody>
          <a:bodyPr>
            <a:normAutofit fontScale="92500" lnSpcReduction="10000"/>
          </a:bodyPr>
          <a:lstStyle/>
          <a:p>
            <a:r>
              <a:rPr lang="en-US" dirty="0"/>
              <a:t>Target: 24000 bottles/day</a:t>
            </a:r>
          </a:p>
          <a:p>
            <a:pPr lvl="1"/>
            <a:r>
              <a:rPr lang="en-US" dirty="0"/>
              <a:t>½L: 12000</a:t>
            </a:r>
          </a:p>
          <a:p>
            <a:pPr lvl="1"/>
            <a:r>
              <a:rPr lang="en-US" dirty="0"/>
              <a:t>1L: 12000</a:t>
            </a:r>
          </a:p>
          <a:p>
            <a:r>
              <a:rPr lang="en-US" dirty="0"/>
              <a:t>2 production chains</a:t>
            </a:r>
          </a:p>
          <a:p>
            <a:r>
              <a:rPr lang="en-US" dirty="0"/>
              <a:t>5 different flavors</a:t>
            </a:r>
          </a:p>
          <a:p>
            <a:pPr marL="0" indent="0">
              <a:buNone/>
            </a:pPr>
            <a:r>
              <a:rPr lang="en-US" dirty="0">
                <a:sym typeface="Wingdings" pitchFamily="2" charset="2"/>
              </a:rPr>
              <a:t>	 4800 bottles of each flavor</a:t>
            </a:r>
            <a:endParaRPr lang="en-US" dirty="0"/>
          </a:p>
          <a:p>
            <a:r>
              <a:rPr lang="en-US" dirty="0"/>
              <a:t>R&amp;D department</a:t>
            </a:r>
          </a:p>
          <a:p>
            <a:r>
              <a:rPr lang="en-US" dirty="0"/>
              <a:t>Delivery </a:t>
            </a:r>
            <a:r>
              <a:rPr lang="en-US" dirty="0" smtClean="0"/>
              <a:t>department</a:t>
            </a:r>
            <a:endParaRPr lang="en-US" dirty="0"/>
          </a:p>
        </p:txBody>
      </p:sp>
    </p:spTree>
    <p:extLst>
      <p:ext uri="{BB962C8B-B14F-4D97-AF65-F5344CB8AC3E}">
        <p14:creationId xmlns:p14="http://schemas.microsoft.com/office/powerpoint/2010/main" val="170615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fontScale="90000"/>
          </a:bodyPr>
          <a:lstStyle/>
          <a:p>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The control of operational </a:t>
            </a:r>
            <a:r>
              <a:rPr lang="en-GB" dirty="0">
                <a:effectLst>
                  <a:outerShdw blurRad="50800" dist="50800" dir="5400000" algn="ctr" rotWithShape="0">
                    <a:schemeClr val="accent1">
                      <a:lumMod val="40000"/>
                      <a:lumOff val="60000"/>
                    </a:schemeClr>
                  </a:outerShdw>
                  <a:reflection blurRad="6350" stA="55000" endA="300" endPos="45500" dir="5400000" sy="-100000" algn="bl" rotWithShape="0"/>
                </a:effectLst>
              </a:rPr>
              <a:t>and </a:t>
            </a:r>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production</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73166" y="1700808"/>
            <a:ext cx="8229600" cy="4102288"/>
          </a:xfrm>
        </p:spPr>
        <p:txBody>
          <a:bodyPr>
            <a:normAutofit/>
          </a:bodyPr>
          <a:lstStyle/>
          <a:p>
            <a:r>
              <a:rPr lang="en-US" dirty="0"/>
              <a:t>Daily quality control</a:t>
            </a:r>
          </a:p>
          <a:p>
            <a:r>
              <a:rPr lang="en-US" dirty="0"/>
              <a:t>Continuous control of the production chains</a:t>
            </a:r>
          </a:p>
          <a:p>
            <a:pPr lvl="1"/>
            <a:r>
              <a:rPr lang="en-US" dirty="0"/>
              <a:t>2 employees per chain</a:t>
            </a:r>
          </a:p>
          <a:p>
            <a:pPr lvl="1"/>
            <a:r>
              <a:rPr lang="en-US" dirty="0"/>
              <a:t>1 responsible to supervise per chain</a:t>
            </a:r>
          </a:p>
          <a:p>
            <a:r>
              <a:rPr lang="en-US" dirty="0"/>
              <a:t>1 trimestral audit</a:t>
            </a:r>
          </a:p>
        </p:txBody>
      </p:sp>
    </p:spTree>
    <p:extLst>
      <p:ext uri="{BB962C8B-B14F-4D97-AF65-F5344CB8AC3E}">
        <p14:creationId xmlns:p14="http://schemas.microsoft.com/office/powerpoint/2010/main" val="292153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target</a:t>
            </a:r>
            <a:r>
              <a:rPr lang="fr-FR" dirty="0" smtClean="0"/>
              <a:t> </a:t>
            </a:r>
            <a:r>
              <a:rPr lang="fr-FR" dirty="0" err="1" smtClean="0"/>
              <a:t>market</a:t>
            </a:r>
            <a:endParaRPr lang="fr-FR" dirty="0"/>
          </a:p>
        </p:txBody>
      </p:sp>
      <p:pic>
        <p:nvPicPr>
          <p:cNvPr id="1026" name="Picture 2" descr="http://www.science-et-vie.net/img/illustrations/S/symboles-religieu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9346" y="2204864"/>
            <a:ext cx="1619251" cy="16192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www.fotosearch.fr/bthumb/CSP/CSP109/k109961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8144" y="2204864"/>
            <a:ext cx="1619250" cy="16192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http://www.linternaute.com/femmes/famille/0801-organiser-anniversaire/indispensables-anniversaire/images/2-bougie-ouap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896" y="4509120"/>
            <a:ext cx="1872208" cy="16192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Interdiction 3"/>
          <p:cNvSpPr/>
          <p:nvPr/>
        </p:nvSpPr>
        <p:spPr>
          <a:xfrm>
            <a:off x="1738156" y="2392234"/>
            <a:ext cx="1341629" cy="1239905"/>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8" name="Interdiction 7"/>
          <p:cNvSpPr/>
          <p:nvPr/>
        </p:nvSpPr>
        <p:spPr>
          <a:xfrm>
            <a:off x="6006954" y="2394536"/>
            <a:ext cx="1341629" cy="1239905"/>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9" name="Interdiction 8"/>
          <p:cNvSpPr/>
          <p:nvPr/>
        </p:nvSpPr>
        <p:spPr>
          <a:xfrm>
            <a:off x="3901185" y="4698792"/>
            <a:ext cx="1341629" cy="1239905"/>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421825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Effect transition="in" filter="fade">
                                      <p:cBhvr>
                                        <p:cTn id="17" dur="500"/>
                                        <p:tgtEl>
                                          <p:spTgt spid="103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target</a:t>
            </a:r>
            <a:r>
              <a:rPr lang="fr-FR" dirty="0" smtClean="0"/>
              <a:t> </a:t>
            </a:r>
            <a:r>
              <a:rPr lang="fr-FR" dirty="0" err="1" smtClean="0"/>
              <a:t>market</a:t>
            </a:r>
            <a:endParaRPr lang="fr-FR" dirty="0"/>
          </a:p>
        </p:txBody>
      </p:sp>
      <p:sp>
        <p:nvSpPr>
          <p:cNvPr id="2" name="ZoneTexte 1"/>
          <p:cNvSpPr txBox="1"/>
          <p:nvPr/>
        </p:nvSpPr>
        <p:spPr>
          <a:xfrm>
            <a:off x="1403648" y="2852936"/>
            <a:ext cx="6192688" cy="1015663"/>
          </a:xfrm>
          <a:prstGeom prst="rect">
            <a:avLst/>
          </a:prstGeom>
          <a:noFill/>
        </p:spPr>
        <p:txBody>
          <a:bodyPr wrap="square" rtlCol="0">
            <a:spAutoFit/>
          </a:bodyPr>
          <a:lstStyle/>
          <a:p>
            <a:pPr algn="ctr"/>
            <a:r>
              <a:rPr lang="fr-FR" sz="6000" dirty="0" smtClean="0">
                <a:latin typeface="Verdana" pitchFamily="34" charset="0"/>
                <a:ea typeface="Verdana" pitchFamily="34" charset="0"/>
                <a:cs typeface="Verdana" pitchFamily="34" charset="0"/>
              </a:rPr>
              <a:t>MASS MARKET</a:t>
            </a:r>
            <a:endParaRPr lang="fr-FR" sz="60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924094137"/>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target</a:t>
            </a:r>
            <a:r>
              <a:rPr lang="fr-FR" dirty="0" smtClean="0"/>
              <a:t> </a:t>
            </a:r>
            <a:r>
              <a:rPr lang="fr-FR" dirty="0" err="1" smtClean="0"/>
              <a:t>market</a:t>
            </a:r>
            <a:endParaRPr lang="fr-FR" dirty="0"/>
          </a:p>
        </p:txBody>
      </p:sp>
      <p:sp>
        <p:nvSpPr>
          <p:cNvPr id="2" name="ZoneTexte 1"/>
          <p:cNvSpPr txBox="1"/>
          <p:nvPr/>
        </p:nvSpPr>
        <p:spPr>
          <a:xfrm>
            <a:off x="1321245" y="1484784"/>
            <a:ext cx="6192688" cy="1938992"/>
          </a:xfrm>
          <a:prstGeom prst="rect">
            <a:avLst/>
          </a:prstGeom>
          <a:noFill/>
        </p:spPr>
        <p:txBody>
          <a:bodyPr wrap="square" rtlCol="0">
            <a:spAutoFit/>
          </a:bodyPr>
          <a:lstStyle/>
          <a:p>
            <a:pPr algn="ctr"/>
            <a:r>
              <a:rPr lang="fr-FR" sz="6000" dirty="0" smtClean="0">
                <a:latin typeface="Verdana" pitchFamily="34" charset="0"/>
                <a:ea typeface="Verdana" pitchFamily="34" charset="0"/>
                <a:cs typeface="Verdana" pitchFamily="34" charset="0"/>
              </a:rPr>
              <a:t>People </a:t>
            </a:r>
            <a:r>
              <a:rPr lang="fr-FR" sz="6000" dirty="0" err="1" smtClean="0">
                <a:latin typeface="Verdana" pitchFamily="34" charset="0"/>
                <a:ea typeface="Verdana" pitchFamily="34" charset="0"/>
                <a:cs typeface="Verdana" pitchFamily="34" charset="0"/>
              </a:rPr>
              <a:t>want</a:t>
            </a:r>
            <a:r>
              <a:rPr lang="fr-FR" sz="6000" dirty="0" smtClean="0">
                <a:latin typeface="Verdana" pitchFamily="34" charset="0"/>
                <a:ea typeface="Verdana" pitchFamily="34" charset="0"/>
                <a:cs typeface="Verdana" pitchFamily="34" charset="0"/>
              </a:rPr>
              <a:t> to </a:t>
            </a:r>
            <a:r>
              <a:rPr lang="fr-FR" sz="6000" dirty="0" err="1" smtClean="0">
                <a:latin typeface="Verdana" pitchFamily="34" charset="0"/>
                <a:ea typeface="Verdana" pitchFamily="34" charset="0"/>
                <a:cs typeface="Verdana" pitchFamily="34" charset="0"/>
              </a:rPr>
              <a:t>be</a:t>
            </a:r>
            <a:r>
              <a:rPr lang="fr-FR" sz="6000" dirty="0" smtClean="0">
                <a:latin typeface="Verdana" pitchFamily="34" charset="0"/>
                <a:ea typeface="Verdana" pitchFamily="34" charset="0"/>
                <a:cs typeface="Verdana" pitchFamily="34" charset="0"/>
              </a:rPr>
              <a:t> green</a:t>
            </a:r>
            <a:endParaRPr lang="fr-FR" sz="6000" dirty="0">
              <a:latin typeface="Verdana" pitchFamily="34" charset="0"/>
              <a:ea typeface="Verdana" pitchFamily="34" charset="0"/>
              <a:cs typeface="Verdana" pitchFamily="34" charset="0"/>
            </a:endParaRPr>
          </a:p>
        </p:txBody>
      </p:sp>
      <p:pic>
        <p:nvPicPr>
          <p:cNvPr id="2050" name="Picture 2" descr="http://www.encyclopedie-incomplete.com/IMG/jpg/menth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6486" y="3645024"/>
            <a:ext cx="2880320" cy="216024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2446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target</a:t>
            </a:r>
            <a:r>
              <a:rPr lang="fr-FR" dirty="0" smtClean="0"/>
              <a:t> </a:t>
            </a:r>
            <a:r>
              <a:rPr lang="fr-FR" dirty="0" err="1" smtClean="0"/>
              <a:t>market</a:t>
            </a:r>
            <a:endParaRPr lang="fr-FR" dirty="0"/>
          </a:p>
        </p:txBody>
      </p:sp>
      <p:sp>
        <p:nvSpPr>
          <p:cNvPr id="2" name="ZoneTexte 1"/>
          <p:cNvSpPr txBox="1"/>
          <p:nvPr/>
        </p:nvSpPr>
        <p:spPr>
          <a:xfrm>
            <a:off x="1370302" y="1556792"/>
            <a:ext cx="6192688" cy="1938992"/>
          </a:xfrm>
          <a:prstGeom prst="rect">
            <a:avLst/>
          </a:prstGeom>
          <a:noFill/>
        </p:spPr>
        <p:txBody>
          <a:bodyPr wrap="square" rtlCol="0">
            <a:spAutoFit/>
          </a:bodyPr>
          <a:lstStyle/>
          <a:p>
            <a:pPr algn="ctr"/>
            <a:r>
              <a:rPr lang="fr-FR" sz="6000" dirty="0" smtClean="0">
                <a:latin typeface="Verdana" pitchFamily="34" charset="0"/>
                <a:ea typeface="Verdana" pitchFamily="34" charset="0"/>
                <a:cs typeface="Verdana" pitchFamily="34" charset="0"/>
              </a:rPr>
              <a:t>People </a:t>
            </a:r>
            <a:r>
              <a:rPr lang="fr-FR" sz="6000" dirty="0" err="1" smtClean="0">
                <a:latin typeface="Verdana" pitchFamily="34" charset="0"/>
                <a:ea typeface="Verdana" pitchFamily="34" charset="0"/>
                <a:cs typeface="Verdana" pitchFamily="34" charset="0"/>
              </a:rPr>
              <a:t>want</a:t>
            </a:r>
            <a:r>
              <a:rPr lang="fr-FR" sz="6000" dirty="0" smtClean="0">
                <a:latin typeface="Verdana" pitchFamily="34" charset="0"/>
                <a:ea typeface="Verdana" pitchFamily="34" charset="0"/>
                <a:cs typeface="Verdana" pitchFamily="34" charset="0"/>
              </a:rPr>
              <a:t> to </a:t>
            </a:r>
            <a:r>
              <a:rPr lang="fr-FR" sz="6000" dirty="0" err="1" smtClean="0">
                <a:latin typeface="Verdana" pitchFamily="34" charset="0"/>
                <a:ea typeface="Verdana" pitchFamily="34" charset="0"/>
                <a:cs typeface="Verdana" pitchFamily="34" charset="0"/>
              </a:rPr>
              <a:t>be</a:t>
            </a:r>
            <a:r>
              <a:rPr lang="fr-FR" sz="6000" dirty="0" smtClean="0">
                <a:latin typeface="Verdana" pitchFamily="34" charset="0"/>
                <a:ea typeface="Verdana" pitchFamily="34" charset="0"/>
                <a:cs typeface="Verdana" pitchFamily="34" charset="0"/>
              </a:rPr>
              <a:t> </a:t>
            </a:r>
            <a:r>
              <a:rPr lang="fr-FR" sz="6000" dirty="0" err="1" smtClean="0">
                <a:latin typeface="Verdana" pitchFamily="34" charset="0"/>
                <a:ea typeface="Verdana" pitchFamily="34" charset="0"/>
                <a:cs typeface="Verdana" pitchFamily="34" charset="0"/>
              </a:rPr>
              <a:t>healthy</a:t>
            </a:r>
            <a:endParaRPr lang="fr-FR" sz="6000" dirty="0">
              <a:latin typeface="Verdana" pitchFamily="34" charset="0"/>
              <a:ea typeface="Verdana" pitchFamily="34" charset="0"/>
              <a:cs typeface="Verdana" pitchFamily="34" charset="0"/>
            </a:endParaRPr>
          </a:p>
        </p:txBody>
      </p:sp>
      <p:pic>
        <p:nvPicPr>
          <p:cNvPr id="4098" name="Picture 2" descr="http://www.thedailygreen.com/media/cm/thedailygreen/images/healthy-breakfast-lg-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2530" y="3504912"/>
            <a:ext cx="2088232" cy="26682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25518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competitors</a:t>
            </a:r>
            <a:endParaRPr lang="fr-FR" dirty="0"/>
          </a:p>
        </p:txBody>
      </p:sp>
      <p:pic>
        <p:nvPicPr>
          <p:cNvPr id="5122" name="Picture 2" descr="http://s1.e-monsite.com/2009/03/22/1007416coca-cola-logo5-jp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92" y="1558149"/>
            <a:ext cx="1872208" cy="20135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http://www.contrib.andrew.cmu.edu/~bmarrero/peps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2909" y="3081454"/>
            <a:ext cx="1885115" cy="16589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6" name="Picture 6" descr="http://www.bam.org.my/tournament/webapps/ajc_2008/images/100plus.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47855" y="2207160"/>
            <a:ext cx="2264714" cy="17571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8" name="Picture 8" descr="http://www.fn.com.my/images/softdrinks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8228" y="1526123"/>
            <a:ext cx="3419475" cy="1362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0" name="Picture 10" descr="http://sgstb.msn.com/i/CD/941094592AD9F179A1D4F948E43DF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664" y="2852936"/>
            <a:ext cx="1647825" cy="2381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32" name="Picture 12" descr="http://1.bp.blogspot.com/_5GrDib3qN-Y/TH5z3TY_bkI/AAAAAAAADU8/Q8_aTd2oW-w/s1600/rachel+beh+jing+jing+fruit+tree.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39952" y="3356992"/>
            <a:ext cx="3384376" cy="23802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7592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80">
                                          <p:stCondLst>
                                            <p:cond delay="0"/>
                                          </p:stCondLst>
                                        </p:cTn>
                                        <p:tgtEl>
                                          <p:spTgt spid="5122"/>
                                        </p:tgtEl>
                                      </p:cBhvr>
                                    </p:animEffect>
                                    <p:anim calcmode="lin" valueType="num">
                                      <p:cBhvr>
                                        <p:cTn id="8"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13" dur="26">
                                          <p:stCondLst>
                                            <p:cond delay="650"/>
                                          </p:stCondLst>
                                        </p:cTn>
                                        <p:tgtEl>
                                          <p:spTgt spid="5122"/>
                                        </p:tgtEl>
                                      </p:cBhvr>
                                      <p:to x="100000" y="60000"/>
                                    </p:animScale>
                                    <p:animScale>
                                      <p:cBhvr>
                                        <p:cTn id="14" dur="166" decel="50000">
                                          <p:stCondLst>
                                            <p:cond delay="676"/>
                                          </p:stCondLst>
                                        </p:cTn>
                                        <p:tgtEl>
                                          <p:spTgt spid="5122"/>
                                        </p:tgtEl>
                                      </p:cBhvr>
                                      <p:to x="100000" y="100000"/>
                                    </p:animScale>
                                    <p:animScale>
                                      <p:cBhvr>
                                        <p:cTn id="15" dur="26">
                                          <p:stCondLst>
                                            <p:cond delay="1312"/>
                                          </p:stCondLst>
                                        </p:cTn>
                                        <p:tgtEl>
                                          <p:spTgt spid="5122"/>
                                        </p:tgtEl>
                                      </p:cBhvr>
                                      <p:to x="100000" y="80000"/>
                                    </p:animScale>
                                    <p:animScale>
                                      <p:cBhvr>
                                        <p:cTn id="16" dur="166" decel="50000">
                                          <p:stCondLst>
                                            <p:cond delay="1338"/>
                                          </p:stCondLst>
                                        </p:cTn>
                                        <p:tgtEl>
                                          <p:spTgt spid="5122"/>
                                        </p:tgtEl>
                                      </p:cBhvr>
                                      <p:to x="100000" y="100000"/>
                                    </p:animScale>
                                    <p:animScale>
                                      <p:cBhvr>
                                        <p:cTn id="17" dur="26">
                                          <p:stCondLst>
                                            <p:cond delay="1642"/>
                                          </p:stCondLst>
                                        </p:cTn>
                                        <p:tgtEl>
                                          <p:spTgt spid="5122"/>
                                        </p:tgtEl>
                                      </p:cBhvr>
                                      <p:to x="100000" y="90000"/>
                                    </p:animScale>
                                    <p:animScale>
                                      <p:cBhvr>
                                        <p:cTn id="18" dur="166" decel="50000">
                                          <p:stCondLst>
                                            <p:cond delay="1668"/>
                                          </p:stCondLst>
                                        </p:cTn>
                                        <p:tgtEl>
                                          <p:spTgt spid="5122"/>
                                        </p:tgtEl>
                                      </p:cBhvr>
                                      <p:to x="100000" y="100000"/>
                                    </p:animScale>
                                    <p:animScale>
                                      <p:cBhvr>
                                        <p:cTn id="19" dur="26">
                                          <p:stCondLst>
                                            <p:cond delay="1808"/>
                                          </p:stCondLst>
                                        </p:cTn>
                                        <p:tgtEl>
                                          <p:spTgt spid="5122"/>
                                        </p:tgtEl>
                                      </p:cBhvr>
                                      <p:to x="100000" y="95000"/>
                                    </p:animScale>
                                    <p:animScale>
                                      <p:cBhvr>
                                        <p:cTn id="20" dur="166" decel="50000">
                                          <p:stCondLst>
                                            <p:cond delay="1834"/>
                                          </p:stCondLst>
                                        </p:cTn>
                                        <p:tgtEl>
                                          <p:spTgt spid="5122"/>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5128"/>
                                        </p:tgtEl>
                                        <p:attrNameLst>
                                          <p:attrName>style.visibility</p:attrName>
                                        </p:attrNameLst>
                                      </p:cBhvr>
                                      <p:to>
                                        <p:strVal val="visible"/>
                                      </p:to>
                                    </p:set>
                                    <p:animEffect transition="in" filter="wipe(down)">
                                      <p:cBhvr>
                                        <p:cTn id="24" dur="580">
                                          <p:stCondLst>
                                            <p:cond delay="0"/>
                                          </p:stCondLst>
                                        </p:cTn>
                                        <p:tgtEl>
                                          <p:spTgt spid="5128"/>
                                        </p:tgtEl>
                                      </p:cBhvr>
                                    </p:animEffect>
                                    <p:anim calcmode="lin" valueType="num">
                                      <p:cBhvr>
                                        <p:cTn id="25" dur="1822" tmFilter="0,0; 0.14,0.36; 0.43,0.73; 0.71,0.91; 1.0,1.0">
                                          <p:stCondLst>
                                            <p:cond delay="0"/>
                                          </p:stCondLst>
                                        </p:cTn>
                                        <p:tgtEl>
                                          <p:spTgt spid="512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512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512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512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5128"/>
                                        </p:tgtEl>
                                        <p:attrNameLst>
                                          <p:attrName>ppt_y</p:attrName>
                                        </p:attrNameLst>
                                      </p:cBhvr>
                                      <p:tavLst>
                                        <p:tav tm="0" fmla="#ppt_y-sin(pi*$)/81">
                                          <p:val>
                                            <p:fltVal val="0"/>
                                          </p:val>
                                        </p:tav>
                                        <p:tav tm="100000">
                                          <p:val>
                                            <p:fltVal val="1"/>
                                          </p:val>
                                        </p:tav>
                                      </p:tavLst>
                                    </p:anim>
                                    <p:animScale>
                                      <p:cBhvr>
                                        <p:cTn id="30" dur="26">
                                          <p:stCondLst>
                                            <p:cond delay="650"/>
                                          </p:stCondLst>
                                        </p:cTn>
                                        <p:tgtEl>
                                          <p:spTgt spid="5128"/>
                                        </p:tgtEl>
                                      </p:cBhvr>
                                      <p:to x="100000" y="60000"/>
                                    </p:animScale>
                                    <p:animScale>
                                      <p:cBhvr>
                                        <p:cTn id="31" dur="166" decel="50000">
                                          <p:stCondLst>
                                            <p:cond delay="676"/>
                                          </p:stCondLst>
                                        </p:cTn>
                                        <p:tgtEl>
                                          <p:spTgt spid="5128"/>
                                        </p:tgtEl>
                                      </p:cBhvr>
                                      <p:to x="100000" y="100000"/>
                                    </p:animScale>
                                    <p:animScale>
                                      <p:cBhvr>
                                        <p:cTn id="32" dur="26">
                                          <p:stCondLst>
                                            <p:cond delay="1312"/>
                                          </p:stCondLst>
                                        </p:cTn>
                                        <p:tgtEl>
                                          <p:spTgt spid="5128"/>
                                        </p:tgtEl>
                                      </p:cBhvr>
                                      <p:to x="100000" y="80000"/>
                                    </p:animScale>
                                    <p:animScale>
                                      <p:cBhvr>
                                        <p:cTn id="33" dur="166" decel="50000">
                                          <p:stCondLst>
                                            <p:cond delay="1338"/>
                                          </p:stCondLst>
                                        </p:cTn>
                                        <p:tgtEl>
                                          <p:spTgt spid="5128"/>
                                        </p:tgtEl>
                                      </p:cBhvr>
                                      <p:to x="100000" y="100000"/>
                                    </p:animScale>
                                    <p:animScale>
                                      <p:cBhvr>
                                        <p:cTn id="34" dur="26">
                                          <p:stCondLst>
                                            <p:cond delay="1642"/>
                                          </p:stCondLst>
                                        </p:cTn>
                                        <p:tgtEl>
                                          <p:spTgt spid="5128"/>
                                        </p:tgtEl>
                                      </p:cBhvr>
                                      <p:to x="100000" y="90000"/>
                                    </p:animScale>
                                    <p:animScale>
                                      <p:cBhvr>
                                        <p:cTn id="35" dur="166" decel="50000">
                                          <p:stCondLst>
                                            <p:cond delay="1668"/>
                                          </p:stCondLst>
                                        </p:cTn>
                                        <p:tgtEl>
                                          <p:spTgt spid="5128"/>
                                        </p:tgtEl>
                                      </p:cBhvr>
                                      <p:to x="100000" y="100000"/>
                                    </p:animScale>
                                    <p:animScale>
                                      <p:cBhvr>
                                        <p:cTn id="36" dur="26">
                                          <p:stCondLst>
                                            <p:cond delay="1808"/>
                                          </p:stCondLst>
                                        </p:cTn>
                                        <p:tgtEl>
                                          <p:spTgt spid="5128"/>
                                        </p:tgtEl>
                                      </p:cBhvr>
                                      <p:to x="100000" y="95000"/>
                                    </p:animScale>
                                    <p:animScale>
                                      <p:cBhvr>
                                        <p:cTn id="37" dur="166" decel="50000">
                                          <p:stCondLst>
                                            <p:cond delay="1834"/>
                                          </p:stCondLst>
                                        </p:cTn>
                                        <p:tgtEl>
                                          <p:spTgt spid="5128"/>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5124"/>
                                        </p:tgtEl>
                                        <p:attrNameLst>
                                          <p:attrName>style.visibility</p:attrName>
                                        </p:attrNameLst>
                                      </p:cBhvr>
                                      <p:to>
                                        <p:strVal val="visible"/>
                                      </p:to>
                                    </p:set>
                                    <p:animEffect transition="in" filter="wipe(down)">
                                      <p:cBhvr>
                                        <p:cTn id="41" dur="580">
                                          <p:stCondLst>
                                            <p:cond delay="0"/>
                                          </p:stCondLst>
                                        </p:cTn>
                                        <p:tgtEl>
                                          <p:spTgt spid="5124"/>
                                        </p:tgtEl>
                                      </p:cBhvr>
                                    </p:animEffect>
                                    <p:anim calcmode="lin" valueType="num">
                                      <p:cBhvr>
                                        <p:cTn id="42" dur="1822" tmFilter="0,0; 0.14,0.36; 0.43,0.73; 0.71,0.91; 1.0,1.0">
                                          <p:stCondLst>
                                            <p:cond delay="0"/>
                                          </p:stCondLst>
                                        </p:cTn>
                                        <p:tgtEl>
                                          <p:spTgt spid="5124"/>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124"/>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124"/>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124"/>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124"/>
                                        </p:tgtEl>
                                        <p:attrNameLst>
                                          <p:attrName>ppt_y</p:attrName>
                                        </p:attrNameLst>
                                      </p:cBhvr>
                                      <p:tavLst>
                                        <p:tav tm="0" fmla="#ppt_y-sin(pi*$)/81">
                                          <p:val>
                                            <p:fltVal val="0"/>
                                          </p:val>
                                        </p:tav>
                                        <p:tav tm="100000">
                                          <p:val>
                                            <p:fltVal val="1"/>
                                          </p:val>
                                        </p:tav>
                                      </p:tavLst>
                                    </p:anim>
                                    <p:animScale>
                                      <p:cBhvr>
                                        <p:cTn id="47" dur="26">
                                          <p:stCondLst>
                                            <p:cond delay="650"/>
                                          </p:stCondLst>
                                        </p:cTn>
                                        <p:tgtEl>
                                          <p:spTgt spid="5124"/>
                                        </p:tgtEl>
                                      </p:cBhvr>
                                      <p:to x="100000" y="60000"/>
                                    </p:animScale>
                                    <p:animScale>
                                      <p:cBhvr>
                                        <p:cTn id="48" dur="166" decel="50000">
                                          <p:stCondLst>
                                            <p:cond delay="676"/>
                                          </p:stCondLst>
                                        </p:cTn>
                                        <p:tgtEl>
                                          <p:spTgt spid="5124"/>
                                        </p:tgtEl>
                                      </p:cBhvr>
                                      <p:to x="100000" y="100000"/>
                                    </p:animScale>
                                    <p:animScale>
                                      <p:cBhvr>
                                        <p:cTn id="49" dur="26">
                                          <p:stCondLst>
                                            <p:cond delay="1312"/>
                                          </p:stCondLst>
                                        </p:cTn>
                                        <p:tgtEl>
                                          <p:spTgt spid="5124"/>
                                        </p:tgtEl>
                                      </p:cBhvr>
                                      <p:to x="100000" y="80000"/>
                                    </p:animScale>
                                    <p:animScale>
                                      <p:cBhvr>
                                        <p:cTn id="50" dur="166" decel="50000">
                                          <p:stCondLst>
                                            <p:cond delay="1338"/>
                                          </p:stCondLst>
                                        </p:cTn>
                                        <p:tgtEl>
                                          <p:spTgt spid="5124"/>
                                        </p:tgtEl>
                                      </p:cBhvr>
                                      <p:to x="100000" y="100000"/>
                                    </p:animScale>
                                    <p:animScale>
                                      <p:cBhvr>
                                        <p:cTn id="51" dur="26">
                                          <p:stCondLst>
                                            <p:cond delay="1642"/>
                                          </p:stCondLst>
                                        </p:cTn>
                                        <p:tgtEl>
                                          <p:spTgt spid="5124"/>
                                        </p:tgtEl>
                                      </p:cBhvr>
                                      <p:to x="100000" y="90000"/>
                                    </p:animScale>
                                    <p:animScale>
                                      <p:cBhvr>
                                        <p:cTn id="52" dur="166" decel="50000">
                                          <p:stCondLst>
                                            <p:cond delay="1668"/>
                                          </p:stCondLst>
                                        </p:cTn>
                                        <p:tgtEl>
                                          <p:spTgt spid="5124"/>
                                        </p:tgtEl>
                                      </p:cBhvr>
                                      <p:to x="100000" y="100000"/>
                                    </p:animScale>
                                    <p:animScale>
                                      <p:cBhvr>
                                        <p:cTn id="53" dur="26">
                                          <p:stCondLst>
                                            <p:cond delay="1808"/>
                                          </p:stCondLst>
                                        </p:cTn>
                                        <p:tgtEl>
                                          <p:spTgt spid="5124"/>
                                        </p:tgtEl>
                                      </p:cBhvr>
                                      <p:to x="100000" y="95000"/>
                                    </p:animScale>
                                    <p:animScale>
                                      <p:cBhvr>
                                        <p:cTn id="54" dur="166" decel="50000">
                                          <p:stCondLst>
                                            <p:cond delay="1834"/>
                                          </p:stCondLst>
                                        </p:cTn>
                                        <p:tgtEl>
                                          <p:spTgt spid="5124"/>
                                        </p:tgtEl>
                                      </p:cBhvr>
                                      <p:to x="100000" y="100000"/>
                                    </p:animScale>
                                  </p:childTnLst>
                                </p:cTn>
                              </p:par>
                            </p:childTnLst>
                          </p:cTn>
                        </p:par>
                        <p:par>
                          <p:cTn id="55" fill="hold">
                            <p:stCondLst>
                              <p:cond delay="6000"/>
                            </p:stCondLst>
                            <p:childTnLst>
                              <p:par>
                                <p:cTn id="56" presetID="26" presetClass="entr" presetSubtype="0" fill="hold" nodeType="afterEffect">
                                  <p:stCondLst>
                                    <p:cond delay="0"/>
                                  </p:stCondLst>
                                  <p:childTnLst>
                                    <p:set>
                                      <p:cBhvr>
                                        <p:cTn id="57" dur="1" fill="hold">
                                          <p:stCondLst>
                                            <p:cond delay="0"/>
                                          </p:stCondLst>
                                        </p:cTn>
                                        <p:tgtEl>
                                          <p:spTgt spid="5130"/>
                                        </p:tgtEl>
                                        <p:attrNameLst>
                                          <p:attrName>style.visibility</p:attrName>
                                        </p:attrNameLst>
                                      </p:cBhvr>
                                      <p:to>
                                        <p:strVal val="visible"/>
                                      </p:to>
                                    </p:set>
                                    <p:animEffect transition="in" filter="wipe(down)">
                                      <p:cBhvr>
                                        <p:cTn id="58" dur="580">
                                          <p:stCondLst>
                                            <p:cond delay="0"/>
                                          </p:stCondLst>
                                        </p:cTn>
                                        <p:tgtEl>
                                          <p:spTgt spid="5130"/>
                                        </p:tgtEl>
                                      </p:cBhvr>
                                    </p:animEffect>
                                    <p:anim calcmode="lin" valueType="num">
                                      <p:cBhvr>
                                        <p:cTn id="59" dur="1822" tmFilter="0,0; 0.14,0.36; 0.43,0.73; 0.71,0.91; 1.0,1.0">
                                          <p:stCondLst>
                                            <p:cond delay="0"/>
                                          </p:stCondLst>
                                        </p:cTn>
                                        <p:tgtEl>
                                          <p:spTgt spid="5130"/>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5130"/>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5130"/>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5130"/>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5130"/>
                                        </p:tgtEl>
                                        <p:attrNameLst>
                                          <p:attrName>ppt_y</p:attrName>
                                        </p:attrNameLst>
                                      </p:cBhvr>
                                      <p:tavLst>
                                        <p:tav tm="0" fmla="#ppt_y-sin(pi*$)/81">
                                          <p:val>
                                            <p:fltVal val="0"/>
                                          </p:val>
                                        </p:tav>
                                        <p:tav tm="100000">
                                          <p:val>
                                            <p:fltVal val="1"/>
                                          </p:val>
                                        </p:tav>
                                      </p:tavLst>
                                    </p:anim>
                                    <p:animScale>
                                      <p:cBhvr>
                                        <p:cTn id="64" dur="26">
                                          <p:stCondLst>
                                            <p:cond delay="650"/>
                                          </p:stCondLst>
                                        </p:cTn>
                                        <p:tgtEl>
                                          <p:spTgt spid="5130"/>
                                        </p:tgtEl>
                                      </p:cBhvr>
                                      <p:to x="100000" y="60000"/>
                                    </p:animScale>
                                    <p:animScale>
                                      <p:cBhvr>
                                        <p:cTn id="65" dur="166" decel="50000">
                                          <p:stCondLst>
                                            <p:cond delay="676"/>
                                          </p:stCondLst>
                                        </p:cTn>
                                        <p:tgtEl>
                                          <p:spTgt spid="5130"/>
                                        </p:tgtEl>
                                      </p:cBhvr>
                                      <p:to x="100000" y="100000"/>
                                    </p:animScale>
                                    <p:animScale>
                                      <p:cBhvr>
                                        <p:cTn id="66" dur="26">
                                          <p:stCondLst>
                                            <p:cond delay="1312"/>
                                          </p:stCondLst>
                                        </p:cTn>
                                        <p:tgtEl>
                                          <p:spTgt spid="5130"/>
                                        </p:tgtEl>
                                      </p:cBhvr>
                                      <p:to x="100000" y="80000"/>
                                    </p:animScale>
                                    <p:animScale>
                                      <p:cBhvr>
                                        <p:cTn id="67" dur="166" decel="50000">
                                          <p:stCondLst>
                                            <p:cond delay="1338"/>
                                          </p:stCondLst>
                                        </p:cTn>
                                        <p:tgtEl>
                                          <p:spTgt spid="5130"/>
                                        </p:tgtEl>
                                      </p:cBhvr>
                                      <p:to x="100000" y="100000"/>
                                    </p:animScale>
                                    <p:animScale>
                                      <p:cBhvr>
                                        <p:cTn id="68" dur="26">
                                          <p:stCondLst>
                                            <p:cond delay="1642"/>
                                          </p:stCondLst>
                                        </p:cTn>
                                        <p:tgtEl>
                                          <p:spTgt spid="5130"/>
                                        </p:tgtEl>
                                      </p:cBhvr>
                                      <p:to x="100000" y="90000"/>
                                    </p:animScale>
                                    <p:animScale>
                                      <p:cBhvr>
                                        <p:cTn id="69" dur="166" decel="50000">
                                          <p:stCondLst>
                                            <p:cond delay="1668"/>
                                          </p:stCondLst>
                                        </p:cTn>
                                        <p:tgtEl>
                                          <p:spTgt spid="5130"/>
                                        </p:tgtEl>
                                      </p:cBhvr>
                                      <p:to x="100000" y="100000"/>
                                    </p:animScale>
                                    <p:animScale>
                                      <p:cBhvr>
                                        <p:cTn id="70" dur="26">
                                          <p:stCondLst>
                                            <p:cond delay="1808"/>
                                          </p:stCondLst>
                                        </p:cTn>
                                        <p:tgtEl>
                                          <p:spTgt spid="5130"/>
                                        </p:tgtEl>
                                      </p:cBhvr>
                                      <p:to x="100000" y="95000"/>
                                    </p:animScale>
                                    <p:animScale>
                                      <p:cBhvr>
                                        <p:cTn id="71" dur="166" decel="50000">
                                          <p:stCondLst>
                                            <p:cond delay="1834"/>
                                          </p:stCondLst>
                                        </p:cTn>
                                        <p:tgtEl>
                                          <p:spTgt spid="5130"/>
                                        </p:tgtEl>
                                      </p:cBhvr>
                                      <p:to x="100000" y="100000"/>
                                    </p:animScale>
                                  </p:childTnLst>
                                </p:cTn>
                              </p:par>
                            </p:childTnLst>
                          </p:cTn>
                        </p:par>
                        <p:par>
                          <p:cTn id="72" fill="hold">
                            <p:stCondLst>
                              <p:cond delay="8000"/>
                            </p:stCondLst>
                            <p:childTnLst>
                              <p:par>
                                <p:cTn id="73" presetID="26" presetClass="entr" presetSubtype="0" fill="hold" nodeType="afterEffect">
                                  <p:stCondLst>
                                    <p:cond delay="0"/>
                                  </p:stCondLst>
                                  <p:childTnLst>
                                    <p:set>
                                      <p:cBhvr>
                                        <p:cTn id="74" dur="1" fill="hold">
                                          <p:stCondLst>
                                            <p:cond delay="0"/>
                                          </p:stCondLst>
                                        </p:cTn>
                                        <p:tgtEl>
                                          <p:spTgt spid="5126"/>
                                        </p:tgtEl>
                                        <p:attrNameLst>
                                          <p:attrName>style.visibility</p:attrName>
                                        </p:attrNameLst>
                                      </p:cBhvr>
                                      <p:to>
                                        <p:strVal val="visible"/>
                                      </p:to>
                                    </p:set>
                                    <p:animEffect transition="in" filter="wipe(down)">
                                      <p:cBhvr>
                                        <p:cTn id="75" dur="580">
                                          <p:stCondLst>
                                            <p:cond delay="0"/>
                                          </p:stCondLst>
                                        </p:cTn>
                                        <p:tgtEl>
                                          <p:spTgt spid="5126"/>
                                        </p:tgtEl>
                                      </p:cBhvr>
                                    </p:animEffect>
                                    <p:anim calcmode="lin" valueType="num">
                                      <p:cBhvr>
                                        <p:cTn id="76" dur="1822" tmFilter="0,0; 0.14,0.36; 0.43,0.73; 0.71,0.91; 1.0,1.0">
                                          <p:stCondLst>
                                            <p:cond delay="0"/>
                                          </p:stCondLst>
                                        </p:cTn>
                                        <p:tgtEl>
                                          <p:spTgt spid="5126"/>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5126"/>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5126"/>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5126"/>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5126"/>
                                        </p:tgtEl>
                                        <p:attrNameLst>
                                          <p:attrName>ppt_y</p:attrName>
                                        </p:attrNameLst>
                                      </p:cBhvr>
                                      <p:tavLst>
                                        <p:tav tm="0" fmla="#ppt_y-sin(pi*$)/81">
                                          <p:val>
                                            <p:fltVal val="0"/>
                                          </p:val>
                                        </p:tav>
                                        <p:tav tm="100000">
                                          <p:val>
                                            <p:fltVal val="1"/>
                                          </p:val>
                                        </p:tav>
                                      </p:tavLst>
                                    </p:anim>
                                    <p:animScale>
                                      <p:cBhvr>
                                        <p:cTn id="81" dur="26">
                                          <p:stCondLst>
                                            <p:cond delay="650"/>
                                          </p:stCondLst>
                                        </p:cTn>
                                        <p:tgtEl>
                                          <p:spTgt spid="5126"/>
                                        </p:tgtEl>
                                      </p:cBhvr>
                                      <p:to x="100000" y="60000"/>
                                    </p:animScale>
                                    <p:animScale>
                                      <p:cBhvr>
                                        <p:cTn id="82" dur="166" decel="50000">
                                          <p:stCondLst>
                                            <p:cond delay="676"/>
                                          </p:stCondLst>
                                        </p:cTn>
                                        <p:tgtEl>
                                          <p:spTgt spid="5126"/>
                                        </p:tgtEl>
                                      </p:cBhvr>
                                      <p:to x="100000" y="100000"/>
                                    </p:animScale>
                                    <p:animScale>
                                      <p:cBhvr>
                                        <p:cTn id="83" dur="26">
                                          <p:stCondLst>
                                            <p:cond delay="1312"/>
                                          </p:stCondLst>
                                        </p:cTn>
                                        <p:tgtEl>
                                          <p:spTgt spid="5126"/>
                                        </p:tgtEl>
                                      </p:cBhvr>
                                      <p:to x="100000" y="80000"/>
                                    </p:animScale>
                                    <p:animScale>
                                      <p:cBhvr>
                                        <p:cTn id="84" dur="166" decel="50000">
                                          <p:stCondLst>
                                            <p:cond delay="1338"/>
                                          </p:stCondLst>
                                        </p:cTn>
                                        <p:tgtEl>
                                          <p:spTgt spid="5126"/>
                                        </p:tgtEl>
                                      </p:cBhvr>
                                      <p:to x="100000" y="100000"/>
                                    </p:animScale>
                                    <p:animScale>
                                      <p:cBhvr>
                                        <p:cTn id="85" dur="26">
                                          <p:stCondLst>
                                            <p:cond delay="1642"/>
                                          </p:stCondLst>
                                        </p:cTn>
                                        <p:tgtEl>
                                          <p:spTgt spid="5126"/>
                                        </p:tgtEl>
                                      </p:cBhvr>
                                      <p:to x="100000" y="90000"/>
                                    </p:animScale>
                                    <p:animScale>
                                      <p:cBhvr>
                                        <p:cTn id="86" dur="166" decel="50000">
                                          <p:stCondLst>
                                            <p:cond delay="1668"/>
                                          </p:stCondLst>
                                        </p:cTn>
                                        <p:tgtEl>
                                          <p:spTgt spid="5126"/>
                                        </p:tgtEl>
                                      </p:cBhvr>
                                      <p:to x="100000" y="100000"/>
                                    </p:animScale>
                                    <p:animScale>
                                      <p:cBhvr>
                                        <p:cTn id="87" dur="26">
                                          <p:stCondLst>
                                            <p:cond delay="1808"/>
                                          </p:stCondLst>
                                        </p:cTn>
                                        <p:tgtEl>
                                          <p:spTgt spid="5126"/>
                                        </p:tgtEl>
                                      </p:cBhvr>
                                      <p:to x="100000" y="95000"/>
                                    </p:animScale>
                                    <p:animScale>
                                      <p:cBhvr>
                                        <p:cTn id="88" dur="166" decel="50000">
                                          <p:stCondLst>
                                            <p:cond delay="1834"/>
                                          </p:stCondLst>
                                        </p:cTn>
                                        <p:tgtEl>
                                          <p:spTgt spid="5126"/>
                                        </p:tgtEl>
                                      </p:cBhvr>
                                      <p:to x="100000" y="100000"/>
                                    </p:animScale>
                                  </p:childTnLst>
                                </p:cTn>
                              </p:par>
                            </p:childTnLst>
                          </p:cTn>
                        </p:par>
                        <p:par>
                          <p:cTn id="89" fill="hold">
                            <p:stCondLst>
                              <p:cond delay="10000"/>
                            </p:stCondLst>
                            <p:childTnLst>
                              <p:par>
                                <p:cTn id="90" presetID="26" presetClass="entr" presetSubtype="0" fill="hold" nodeType="afterEffect">
                                  <p:stCondLst>
                                    <p:cond delay="0"/>
                                  </p:stCondLst>
                                  <p:childTnLst>
                                    <p:set>
                                      <p:cBhvr>
                                        <p:cTn id="91" dur="1" fill="hold">
                                          <p:stCondLst>
                                            <p:cond delay="0"/>
                                          </p:stCondLst>
                                        </p:cTn>
                                        <p:tgtEl>
                                          <p:spTgt spid="5132"/>
                                        </p:tgtEl>
                                        <p:attrNameLst>
                                          <p:attrName>style.visibility</p:attrName>
                                        </p:attrNameLst>
                                      </p:cBhvr>
                                      <p:to>
                                        <p:strVal val="visible"/>
                                      </p:to>
                                    </p:set>
                                    <p:animEffect transition="in" filter="wipe(down)">
                                      <p:cBhvr>
                                        <p:cTn id="92" dur="580">
                                          <p:stCondLst>
                                            <p:cond delay="0"/>
                                          </p:stCondLst>
                                        </p:cTn>
                                        <p:tgtEl>
                                          <p:spTgt spid="5132"/>
                                        </p:tgtEl>
                                      </p:cBhvr>
                                    </p:animEffect>
                                    <p:anim calcmode="lin" valueType="num">
                                      <p:cBhvr>
                                        <p:cTn id="93" dur="1822" tmFilter="0,0; 0.14,0.36; 0.43,0.73; 0.71,0.91; 1.0,1.0">
                                          <p:stCondLst>
                                            <p:cond delay="0"/>
                                          </p:stCondLst>
                                        </p:cTn>
                                        <p:tgtEl>
                                          <p:spTgt spid="5132"/>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5132"/>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5132"/>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5132"/>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5132"/>
                                        </p:tgtEl>
                                        <p:attrNameLst>
                                          <p:attrName>ppt_y</p:attrName>
                                        </p:attrNameLst>
                                      </p:cBhvr>
                                      <p:tavLst>
                                        <p:tav tm="0" fmla="#ppt_y-sin(pi*$)/81">
                                          <p:val>
                                            <p:fltVal val="0"/>
                                          </p:val>
                                        </p:tav>
                                        <p:tav tm="100000">
                                          <p:val>
                                            <p:fltVal val="1"/>
                                          </p:val>
                                        </p:tav>
                                      </p:tavLst>
                                    </p:anim>
                                    <p:animScale>
                                      <p:cBhvr>
                                        <p:cTn id="98" dur="26">
                                          <p:stCondLst>
                                            <p:cond delay="650"/>
                                          </p:stCondLst>
                                        </p:cTn>
                                        <p:tgtEl>
                                          <p:spTgt spid="5132"/>
                                        </p:tgtEl>
                                      </p:cBhvr>
                                      <p:to x="100000" y="60000"/>
                                    </p:animScale>
                                    <p:animScale>
                                      <p:cBhvr>
                                        <p:cTn id="99" dur="166" decel="50000">
                                          <p:stCondLst>
                                            <p:cond delay="676"/>
                                          </p:stCondLst>
                                        </p:cTn>
                                        <p:tgtEl>
                                          <p:spTgt spid="5132"/>
                                        </p:tgtEl>
                                      </p:cBhvr>
                                      <p:to x="100000" y="100000"/>
                                    </p:animScale>
                                    <p:animScale>
                                      <p:cBhvr>
                                        <p:cTn id="100" dur="26">
                                          <p:stCondLst>
                                            <p:cond delay="1312"/>
                                          </p:stCondLst>
                                        </p:cTn>
                                        <p:tgtEl>
                                          <p:spTgt spid="5132"/>
                                        </p:tgtEl>
                                      </p:cBhvr>
                                      <p:to x="100000" y="80000"/>
                                    </p:animScale>
                                    <p:animScale>
                                      <p:cBhvr>
                                        <p:cTn id="101" dur="166" decel="50000">
                                          <p:stCondLst>
                                            <p:cond delay="1338"/>
                                          </p:stCondLst>
                                        </p:cTn>
                                        <p:tgtEl>
                                          <p:spTgt spid="5132"/>
                                        </p:tgtEl>
                                      </p:cBhvr>
                                      <p:to x="100000" y="100000"/>
                                    </p:animScale>
                                    <p:animScale>
                                      <p:cBhvr>
                                        <p:cTn id="102" dur="26">
                                          <p:stCondLst>
                                            <p:cond delay="1642"/>
                                          </p:stCondLst>
                                        </p:cTn>
                                        <p:tgtEl>
                                          <p:spTgt spid="5132"/>
                                        </p:tgtEl>
                                      </p:cBhvr>
                                      <p:to x="100000" y="90000"/>
                                    </p:animScale>
                                    <p:animScale>
                                      <p:cBhvr>
                                        <p:cTn id="103" dur="166" decel="50000">
                                          <p:stCondLst>
                                            <p:cond delay="1668"/>
                                          </p:stCondLst>
                                        </p:cTn>
                                        <p:tgtEl>
                                          <p:spTgt spid="5132"/>
                                        </p:tgtEl>
                                      </p:cBhvr>
                                      <p:to x="100000" y="100000"/>
                                    </p:animScale>
                                    <p:animScale>
                                      <p:cBhvr>
                                        <p:cTn id="104" dur="26">
                                          <p:stCondLst>
                                            <p:cond delay="1808"/>
                                          </p:stCondLst>
                                        </p:cTn>
                                        <p:tgtEl>
                                          <p:spTgt spid="5132"/>
                                        </p:tgtEl>
                                      </p:cBhvr>
                                      <p:to x="100000" y="95000"/>
                                    </p:animScale>
                                    <p:animScale>
                                      <p:cBhvr>
                                        <p:cTn id="105" dur="166" decel="50000">
                                          <p:stCondLst>
                                            <p:cond delay="1834"/>
                                          </p:stCondLst>
                                        </p:cTn>
                                        <p:tgtEl>
                                          <p:spTgt spid="513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competitors</a:t>
            </a:r>
            <a:endParaRPr lang="fr-FR" dirty="0"/>
          </a:p>
        </p:txBody>
      </p:sp>
      <p:sp>
        <p:nvSpPr>
          <p:cNvPr id="2" name="ZoneTexte 1"/>
          <p:cNvSpPr txBox="1"/>
          <p:nvPr/>
        </p:nvSpPr>
        <p:spPr>
          <a:xfrm>
            <a:off x="700514" y="1257253"/>
            <a:ext cx="7776864" cy="3785652"/>
          </a:xfrm>
          <a:prstGeom prst="rect">
            <a:avLst/>
          </a:prstGeom>
          <a:noFill/>
        </p:spPr>
        <p:txBody>
          <a:bodyPr wrap="square" rtlCol="0">
            <a:spAutoFit/>
          </a:bodyPr>
          <a:lstStyle/>
          <a:p>
            <a:pPr algn="ctr"/>
            <a:r>
              <a:rPr lang="fr-FR" sz="6000" dirty="0" smtClean="0">
                <a:latin typeface="Verdana" pitchFamily="34" charset="0"/>
                <a:ea typeface="Verdana" pitchFamily="34" charset="0"/>
                <a:cs typeface="Verdana" pitchFamily="34" charset="0"/>
              </a:rPr>
              <a:t>WE STAY FOCUS ON </a:t>
            </a:r>
            <a:r>
              <a:rPr lang="fr-FR" sz="6000" dirty="0" smtClean="0">
                <a:solidFill>
                  <a:srgbClr val="FF0000"/>
                </a:solidFill>
                <a:latin typeface="Verdana" pitchFamily="34" charset="0"/>
                <a:ea typeface="Verdana" pitchFamily="34" charset="0"/>
                <a:cs typeface="Verdana" pitchFamily="34" charset="0"/>
              </a:rPr>
              <a:t>ONLY</a:t>
            </a:r>
            <a:r>
              <a:rPr lang="fr-FR" sz="6000" dirty="0" smtClean="0">
                <a:latin typeface="Verdana" pitchFamily="34" charset="0"/>
                <a:ea typeface="Verdana" pitchFamily="34" charset="0"/>
                <a:cs typeface="Verdana" pitchFamily="34" charset="0"/>
              </a:rPr>
              <a:t> ONE INNOVATIVE PRODUCT</a:t>
            </a:r>
            <a:endParaRPr lang="fr-FR" sz="60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136900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distributor</a:t>
            </a:r>
            <a:r>
              <a:rPr lang="fr-FR" dirty="0" smtClean="0"/>
              <a:t> network</a:t>
            </a:r>
            <a:endParaRPr lang="fr-FR" dirty="0"/>
          </a:p>
        </p:txBody>
      </p:sp>
      <p:pic>
        <p:nvPicPr>
          <p:cNvPr id="7170" name="Picture 2" descr="http://www.malaysia-maps.com/images/map-malaysia-main-state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2" y="1268760"/>
            <a:ext cx="4248472" cy="48220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Ellipse 3"/>
          <p:cNvSpPr/>
          <p:nvPr/>
        </p:nvSpPr>
        <p:spPr>
          <a:xfrm rot="19738486">
            <a:off x="2881230" y="1778610"/>
            <a:ext cx="2520280" cy="503600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7242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distributor</a:t>
            </a:r>
            <a:r>
              <a:rPr lang="fr-FR" dirty="0" smtClean="0"/>
              <a:t> network</a:t>
            </a:r>
            <a:endParaRPr lang="fr-FR" dirty="0"/>
          </a:p>
        </p:txBody>
      </p:sp>
      <p:pic>
        <p:nvPicPr>
          <p:cNvPr id="9218" name="Picture 2" descr="http://www.seeklogo.com/images/G/giant_hypermarket-logo-ACA791DD1F-seeklogo.com.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124744"/>
            <a:ext cx="2736304" cy="273630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220" name="Picture 4" descr="http://www.pointimaging.com/blog/wp-content/uploads/2009/12/7-eleven_logo.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2479922"/>
            <a:ext cx="2857500" cy="27622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78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distributor</a:t>
            </a:r>
            <a:r>
              <a:rPr lang="fr-FR" dirty="0" smtClean="0"/>
              <a:t> network</a:t>
            </a:r>
            <a:endParaRPr lang="fr-FR" dirty="0"/>
          </a:p>
        </p:txBody>
      </p:sp>
      <p:pic>
        <p:nvPicPr>
          <p:cNvPr id="10242" name="Picture 2" descr="http://www.parkmaps.com/olivia/trips/Uruguay_trip_low_res/Olivia_drinking%20coc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2464" y="1359228"/>
            <a:ext cx="5474616" cy="36354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Multiplier 3"/>
          <p:cNvSpPr/>
          <p:nvPr/>
        </p:nvSpPr>
        <p:spPr>
          <a:xfrm>
            <a:off x="1115616" y="260648"/>
            <a:ext cx="6696744" cy="5832648"/>
          </a:xfrm>
          <a:prstGeom prst="mathMultiply">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4226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err="1" smtClean="0"/>
              <a:t>Current</a:t>
            </a:r>
            <a:r>
              <a:rPr lang="fr-FR" dirty="0" smtClean="0"/>
              <a:t> </a:t>
            </a:r>
            <a:r>
              <a:rPr lang="fr-FR" dirty="0" err="1" smtClean="0"/>
              <a:t>distributor</a:t>
            </a:r>
            <a:r>
              <a:rPr lang="fr-FR" dirty="0" smtClean="0"/>
              <a:t> network</a:t>
            </a:r>
            <a:endParaRPr lang="fr-FR" dirty="0"/>
          </a:p>
        </p:txBody>
      </p:sp>
      <p:pic>
        <p:nvPicPr>
          <p:cNvPr id="11266" name="Picture 2" descr="http://images.publicradio.org/content/2007/07/10/20070710_bottledwater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8766" y="1268760"/>
            <a:ext cx="5598400" cy="41988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51553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smtClean="0"/>
              <a:t>Product</a:t>
            </a:r>
            <a:endParaRPr lang="fr-FR" dirty="0"/>
          </a:p>
        </p:txBody>
      </p:sp>
      <p:sp>
        <p:nvSpPr>
          <p:cNvPr id="2" name="ZoneTexte 1"/>
          <p:cNvSpPr txBox="1"/>
          <p:nvPr/>
        </p:nvSpPr>
        <p:spPr>
          <a:xfrm>
            <a:off x="899592" y="1270929"/>
            <a:ext cx="7344816" cy="3785652"/>
          </a:xfrm>
          <a:prstGeom prst="rect">
            <a:avLst/>
          </a:prstGeom>
          <a:noFill/>
        </p:spPr>
        <p:txBody>
          <a:bodyPr wrap="square" rtlCol="0">
            <a:spAutoFit/>
          </a:bodyPr>
          <a:lstStyle/>
          <a:p>
            <a:pPr algn="ctr"/>
            <a:r>
              <a:rPr lang="fr-FR" sz="6000" dirty="0" smtClean="0">
                <a:latin typeface="Verdana" pitchFamily="34" charset="0"/>
                <a:ea typeface="Verdana" pitchFamily="34" charset="0"/>
                <a:cs typeface="Verdana" pitchFamily="34" charset="0"/>
              </a:rPr>
              <a:t>The </a:t>
            </a:r>
            <a:r>
              <a:rPr lang="fr-FR" sz="6000" dirty="0" err="1" smtClean="0">
                <a:latin typeface="Verdana" pitchFamily="34" charset="0"/>
                <a:ea typeface="Verdana" pitchFamily="34" charset="0"/>
                <a:cs typeface="Verdana" pitchFamily="34" charset="0"/>
              </a:rPr>
              <a:t>name</a:t>
            </a:r>
            <a:r>
              <a:rPr lang="fr-FR" sz="6000" dirty="0" smtClean="0">
                <a:latin typeface="Verdana" pitchFamily="34" charset="0"/>
                <a:ea typeface="Verdana" pitchFamily="34" charset="0"/>
                <a:cs typeface="Verdana" pitchFamily="34" charset="0"/>
              </a:rPr>
              <a:t> have to </a:t>
            </a:r>
            <a:r>
              <a:rPr lang="fr-FR" sz="6000" dirty="0" err="1" smtClean="0">
                <a:latin typeface="Verdana" pitchFamily="34" charset="0"/>
                <a:ea typeface="Verdana" pitchFamily="34" charset="0"/>
                <a:cs typeface="Verdana" pitchFamily="34" charset="0"/>
              </a:rPr>
              <a:t>be</a:t>
            </a:r>
            <a:r>
              <a:rPr lang="fr-FR" sz="6000" dirty="0" smtClean="0">
                <a:latin typeface="Verdana" pitchFamily="34" charset="0"/>
                <a:ea typeface="Verdana" pitchFamily="34" charset="0"/>
                <a:cs typeface="Verdana" pitchFamily="34" charset="0"/>
              </a:rPr>
              <a:t>: </a:t>
            </a:r>
            <a:r>
              <a:rPr lang="fr-FR" sz="6000" dirty="0" smtClean="0">
                <a:solidFill>
                  <a:srgbClr val="FF0000"/>
                </a:solidFill>
                <a:latin typeface="Verdana" pitchFamily="34" charset="0"/>
                <a:ea typeface="Verdana" pitchFamily="34" charset="0"/>
                <a:cs typeface="Verdana" pitchFamily="34" charset="0"/>
              </a:rPr>
              <a:t>simple</a:t>
            </a:r>
            <a:r>
              <a:rPr lang="fr-FR" sz="6000" dirty="0" smtClean="0">
                <a:latin typeface="Verdana" pitchFamily="34" charset="0"/>
                <a:ea typeface="Verdana" pitchFamily="34" charset="0"/>
                <a:cs typeface="Verdana" pitchFamily="34" charset="0"/>
              </a:rPr>
              <a:t>, </a:t>
            </a:r>
            <a:r>
              <a:rPr lang="fr-FR" sz="6000" dirty="0" err="1" smtClean="0">
                <a:latin typeface="Verdana" pitchFamily="34" charset="0"/>
                <a:ea typeface="Verdana" pitchFamily="34" charset="0"/>
                <a:cs typeface="Verdana" pitchFamily="34" charset="0"/>
              </a:rPr>
              <a:t>while</a:t>
            </a:r>
            <a:r>
              <a:rPr lang="fr-FR" sz="6000" dirty="0" smtClean="0">
                <a:latin typeface="Verdana" pitchFamily="34" charset="0"/>
                <a:ea typeface="Verdana" pitchFamily="34" charset="0"/>
                <a:cs typeface="Verdana" pitchFamily="34" charset="0"/>
              </a:rPr>
              <a:t> </a:t>
            </a:r>
            <a:r>
              <a:rPr lang="fr-FR" sz="6000" dirty="0" err="1" smtClean="0">
                <a:latin typeface="Verdana" pitchFamily="34" charset="0"/>
                <a:ea typeface="Verdana" pitchFamily="34" charset="0"/>
                <a:cs typeface="Verdana" pitchFamily="34" charset="0"/>
              </a:rPr>
              <a:t>still</a:t>
            </a:r>
            <a:r>
              <a:rPr lang="fr-FR" sz="6000" dirty="0" smtClean="0">
                <a:latin typeface="Verdana" pitchFamily="34" charset="0"/>
                <a:ea typeface="Verdana" pitchFamily="34" charset="0"/>
                <a:cs typeface="Verdana" pitchFamily="34" charset="0"/>
              </a:rPr>
              <a:t> </a:t>
            </a:r>
            <a:r>
              <a:rPr lang="fr-FR" sz="6000" dirty="0" err="1" smtClean="0">
                <a:latin typeface="Verdana" pitchFamily="34" charset="0"/>
                <a:ea typeface="Verdana" pitchFamily="34" charset="0"/>
                <a:cs typeface="Verdana" pitchFamily="34" charset="0"/>
              </a:rPr>
              <a:t>recall</a:t>
            </a:r>
            <a:r>
              <a:rPr lang="fr-FR" sz="6000" dirty="0" smtClean="0">
                <a:latin typeface="Verdana" pitchFamily="34" charset="0"/>
                <a:ea typeface="Verdana" pitchFamily="34" charset="0"/>
                <a:cs typeface="Verdana" pitchFamily="34" charset="0"/>
              </a:rPr>
              <a:t> the </a:t>
            </a:r>
            <a:r>
              <a:rPr lang="fr-FR" sz="6000" dirty="0" smtClean="0">
                <a:solidFill>
                  <a:srgbClr val="FF0000"/>
                </a:solidFill>
                <a:latin typeface="Verdana" pitchFamily="34" charset="0"/>
                <a:ea typeface="Verdana" pitchFamily="34" charset="0"/>
                <a:cs typeface="Verdana" pitchFamily="34" charset="0"/>
              </a:rPr>
              <a:t>concept</a:t>
            </a:r>
            <a:endParaRPr lang="fr-FR" sz="6000" dirty="0">
              <a:solidFill>
                <a:srgbClr val="FF00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76579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smtClean="0"/>
              <a:t>Product</a:t>
            </a:r>
            <a:endParaRPr lang="fr-FR" dirty="0"/>
          </a:p>
        </p:txBody>
      </p:sp>
      <p:sp>
        <p:nvSpPr>
          <p:cNvPr id="4" name="ZoneTexte 3"/>
          <p:cNvSpPr txBox="1"/>
          <p:nvPr/>
        </p:nvSpPr>
        <p:spPr>
          <a:xfrm>
            <a:off x="919808" y="1409000"/>
            <a:ext cx="5112568" cy="1015663"/>
          </a:xfrm>
          <a:prstGeom prst="rect">
            <a:avLst/>
          </a:prstGeom>
          <a:noFill/>
        </p:spPr>
        <p:txBody>
          <a:bodyPr wrap="square" rtlCol="0">
            <a:spAutoFit/>
          </a:bodyPr>
          <a:lstStyle/>
          <a:p>
            <a:r>
              <a:rPr lang="fr-FR" sz="6000" dirty="0" err="1" smtClean="0">
                <a:latin typeface="Verdana" pitchFamily="34" charset="0"/>
                <a:ea typeface="Verdana" pitchFamily="34" charset="0"/>
                <a:cs typeface="Verdana" pitchFamily="34" charset="0"/>
              </a:rPr>
              <a:t>Wat’</a:t>
            </a:r>
            <a:r>
              <a:rPr lang="fr-FR" sz="6000" dirty="0" err="1" smtClean="0">
                <a:solidFill>
                  <a:srgbClr val="FFC000"/>
                </a:solidFill>
                <a:latin typeface="Verdana" pitchFamily="34" charset="0"/>
                <a:ea typeface="Verdana" pitchFamily="34" charset="0"/>
                <a:cs typeface="Verdana" pitchFamily="34" charset="0"/>
              </a:rPr>
              <a:t>Orange</a:t>
            </a:r>
            <a:endParaRPr lang="fr-FR" sz="6000" dirty="0">
              <a:solidFill>
                <a:srgbClr val="FFC000"/>
              </a:solidFill>
              <a:latin typeface="Verdana" pitchFamily="34" charset="0"/>
              <a:ea typeface="Verdana" pitchFamily="34" charset="0"/>
              <a:cs typeface="Verdana" pitchFamily="34" charset="0"/>
            </a:endParaRPr>
          </a:p>
        </p:txBody>
      </p:sp>
      <p:sp>
        <p:nvSpPr>
          <p:cNvPr id="5" name="ZoneTexte 4"/>
          <p:cNvSpPr txBox="1"/>
          <p:nvPr/>
        </p:nvSpPr>
        <p:spPr>
          <a:xfrm>
            <a:off x="1044944" y="3728768"/>
            <a:ext cx="5904656" cy="1015663"/>
          </a:xfrm>
          <a:prstGeom prst="rect">
            <a:avLst/>
          </a:prstGeom>
          <a:noFill/>
        </p:spPr>
        <p:txBody>
          <a:bodyPr wrap="square" rtlCol="0">
            <a:spAutoFit/>
          </a:bodyPr>
          <a:lstStyle/>
          <a:p>
            <a:r>
              <a:rPr lang="fr-FR" sz="6000" dirty="0" err="1" smtClean="0">
                <a:latin typeface="Verdana" pitchFamily="34" charset="0"/>
                <a:ea typeface="Verdana" pitchFamily="34" charset="0"/>
                <a:cs typeface="Verdana" pitchFamily="34" charset="0"/>
              </a:rPr>
              <a:t>Wat’</a:t>
            </a:r>
            <a:r>
              <a:rPr lang="fr-FR" sz="6000" dirty="0" err="1" smtClean="0">
                <a:solidFill>
                  <a:srgbClr val="FFFF00"/>
                </a:solidFill>
                <a:latin typeface="Verdana" pitchFamily="34" charset="0"/>
                <a:ea typeface="Verdana" pitchFamily="34" charset="0"/>
                <a:cs typeface="Verdana" pitchFamily="34" charset="0"/>
              </a:rPr>
              <a:t>Pinneaple</a:t>
            </a:r>
            <a:endParaRPr lang="fr-FR" sz="6000" dirty="0">
              <a:solidFill>
                <a:srgbClr val="FFFF00"/>
              </a:solidFill>
              <a:latin typeface="Verdana" pitchFamily="34" charset="0"/>
              <a:ea typeface="Verdana" pitchFamily="34" charset="0"/>
              <a:cs typeface="Verdana" pitchFamily="34" charset="0"/>
            </a:endParaRPr>
          </a:p>
        </p:txBody>
      </p:sp>
      <p:sp>
        <p:nvSpPr>
          <p:cNvPr id="6" name="ZoneTexte 5"/>
          <p:cNvSpPr txBox="1"/>
          <p:nvPr/>
        </p:nvSpPr>
        <p:spPr>
          <a:xfrm>
            <a:off x="3702433" y="2636912"/>
            <a:ext cx="5112568" cy="1015663"/>
          </a:xfrm>
          <a:prstGeom prst="rect">
            <a:avLst/>
          </a:prstGeom>
          <a:noFill/>
        </p:spPr>
        <p:txBody>
          <a:bodyPr wrap="square" rtlCol="0">
            <a:spAutoFit/>
          </a:bodyPr>
          <a:lstStyle/>
          <a:p>
            <a:r>
              <a:rPr lang="fr-FR" sz="6000" dirty="0" err="1" smtClean="0">
                <a:latin typeface="Verdana" pitchFamily="34" charset="0"/>
                <a:ea typeface="Verdana" pitchFamily="34" charset="0"/>
                <a:cs typeface="Verdana" pitchFamily="34" charset="0"/>
              </a:rPr>
              <a:t>Wat’</a:t>
            </a:r>
            <a:r>
              <a:rPr lang="fr-FR" sz="6000" dirty="0" err="1" smtClean="0">
                <a:solidFill>
                  <a:srgbClr val="92D050"/>
                </a:solidFill>
                <a:latin typeface="Verdana" pitchFamily="34" charset="0"/>
                <a:ea typeface="Verdana" pitchFamily="34" charset="0"/>
                <a:cs typeface="Verdana" pitchFamily="34" charset="0"/>
              </a:rPr>
              <a:t>Apple</a:t>
            </a:r>
            <a:endParaRPr lang="fr-FR" sz="6000" dirty="0">
              <a:solidFill>
                <a:srgbClr val="92D05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54282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smtClean="0"/>
              <a:t>Product</a:t>
            </a:r>
            <a:endParaRPr lang="fr-FR" dirty="0"/>
          </a:p>
        </p:txBody>
      </p:sp>
      <p:sp>
        <p:nvSpPr>
          <p:cNvPr id="2" name="ZoneTexte 1"/>
          <p:cNvSpPr txBox="1"/>
          <p:nvPr/>
        </p:nvSpPr>
        <p:spPr>
          <a:xfrm>
            <a:off x="163893" y="1743199"/>
            <a:ext cx="8070158" cy="923330"/>
          </a:xfrm>
          <a:prstGeom prst="rect">
            <a:avLst/>
          </a:prstGeom>
          <a:noFill/>
        </p:spPr>
        <p:txBody>
          <a:bodyPr wrap="none" rtlCol="0">
            <a:spAutoFit/>
          </a:bodyPr>
          <a:lstStyle/>
          <a:p>
            <a:r>
              <a:rPr lang="fr-FR" sz="5400" dirty="0" smtClean="0">
                <a:latin typeface="Verdana" pitchFamily="34" charset="0"/>
                <a:ea typeface="Verdana" pitchFamily="34" charset="0"/>
                <a:cs typeface="Verdana" pitchFamily="34" charset="0"/>
              </a:rPr>
              <a:t>Transparent packaging</a:t>
            </a:r>
            <a:endParaRPr lang="fr-FR" sz="5400" dirty="0">
              <a:latin typeface="Verdana" pitchFamily="34" charset="0"/>
              <a:ea typeface="Verdana" pitchFamily="34" charset="0"/>
              <a:cs typeface="Verdana" pitchFamily="34" charset="0"/>
            </a:endParaRPr>
          </a:p>
        </p:txBody>
      </p:sp>
      <p:sp>
        <p:nvSpPr>
          <p:cNvPr id="7" name="ZoneTexte 6"/>
          <p:cNvSpPr txBox="1"/>
          <p:nvPr/>
        </p:nvSpPr>
        <p:spPr>
          <a:xfrm>
            <a:off x="1692393" y="3059214"/>
            <a:ext cx="5947462" cy="923330"/>
          </a:xfrm>
          <a:prstGeom prst="rect">
            <a:avLst/>
          </a:prstGeom>
          <a:noFill/>
        </p:spPr>
        <p:txBody>
          <a:bodyPr wrap="none" rtlCol="0">
            <a:spAutoFit/>
          </a:bodyPr>
          <a:lstStyle/>
          <a:p>
            <a:r>
              <a:rPr lang="fr-FR" sz="5400" dirty="0" smtClean="0">
                <a:latin typeface="Verdana" pitchFamily="34" charset="0"/>
                <a:ea typeface="Verdana" pitchFamily="34" charset="0"/>
                <a:cs typeface="Verdana" pitchFamily="34" charset="0"/>
              </a:rPr>
              <a:t>« Green » </a:t>
            </a:r>
            <a:r>
              <a:rPr lang="fr-FR" sz="5400" dirty="0" err="1" smtClean="0">
                <a:latin typeface="Verdana" pitchFamily="34" charset="0"/>
                <a:ea typeface="Verdana" pitchFamily="34" charset="0"/>
                <a:cs typeface="Verdana" pitchFamily="34" charset="0"/>
              </a:rPr>
              <a:t>colors</a:t>
            </a:r>
            <a:endParaRPr lang="fr-FR" sz="5400" dirty="0">
              <a:latin typeface="Verdana" pitchFamily="34" charset="0"/>
              <a:ea typeface="Verdana" pitchFamily="34" charset="0"/>
              <a:cs typeface="Verdana" pitchFamily="34" charset="0"/>
            </a:endParaRPr>
          </a:p>
        </p:txBody>
      </p:sp>
      <p:sp>
        <p:nvSpPr>
          <p:cNvPr id="8" name="ZoneTexte 7"/>
          <p:cNvSpPr txBox="1"/>
          <p:nvPr/>
        </p:nvSpPr>
        <p:spPr>
          <a:xfrm>
            <a:off x="1115616" y="4089846"/>
            <a:ext cx="4439036" cy="923330"/>
          </a:xfrm>
          <a:prstGeom prst="rect">
            <a:avLst/>
          </a:prstGeom>
          <a:noFill/>
        </p:spPr>
        <p:txBody>
          <a:bodyPr wrap="none" rtlCol="0">
            <a:spAutoFit/>
          </a:bodyPr>
          <a:lstStyle/>
          <a:p>
            <a:r>
              <a:rPr lang="fr-FR" sz="5400" dirty="0" smtClean="0">
                <a:latin typeface="Verdana" pitchFamily="34" charset="0"/>
                <a:ea typeface="Verdana" pitchFamily="34" charset="0"/>
                <a:cs typeface="Verdana" pitchFamily="34" charset="0"/>
              </a:rPr>
              <a:t>Simple label</a:t>
            </a:r>
            <a:endParaRPr lang="fr-FR" sz="540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4171349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smtClean="0"/>
              <a:t>Promotion</a:t>
            </a:r>
            <a:endParaRPr lang="fr-FR" dirty="0"/>
          </a:p>
        </p:txBody>
      </p:sp>
      <p:sp>
        <p:nvSpPr>
          <p:cNvPr id="4" name="ZoneTexte 3"/>
          <p:cNvSpPr txBox="1"/>
          <p:nvPr/>
        </p:nvSpPr>
        <p:spPr>
          <a:xfrm>
            <a:off x="395536" y="3013047"/>
            <a:ext cx="8230458" cy="923330"/>
          </a:xfrm>
          <a:prstGeom prst="rect">
            <a:avLst/>
          </a:prstGeom>
          <a:noFill/>
        </p:spPr>
        <p:txBody>
          <a:bodyPr wrap="none" rtlCol="0">
            <a:spAutoFit/>
          </a:bodyPr>
          <a:lstStyle/>
          <a:p>
            <a:r>
              <a:rPr lang="fr-FR" sz="5400" dirty="0" smtClean="0">
                <a:latin typeface="Verdana" pitchFamily="34" charset="0"/>
                <a:ea typeface="Verdana" pitchFamily="34" charset="0"/>
                <a:cs typeface="Verdana" pitchFamily="34" charset="0"/>
              </a:rPr>
              <a:t>New </a:t>
            </a:r>
            <a:r>
              <a:rPr lang="fr-FR" sz="5400" dirty="0" err="1" smtClean="0">
                <a:latin typeface="Verdana" pitchFamily="34" charset="0"/>
                <a:ea typeface="Verdana" pitchFamily="34" charset="0"/>
                <a:cs typeface="Verdana" pitchFamily="34" charset="0"/>
              </a:rPr>
              <a:t>product</a:t>
            </a:r>
            <a:r>
              <a:rPr lang="fr-FR" sz="5400" dirty="0" smtClean="0">
                <a:latin typeface="Verdana" pitchFamily="34" charset="0"/>
                <a:ea typeface="Verdana" pitchFamily="34" charset="0"/>
                <a:cs typeface="Verdana" pitchFamily="34" charset="0"/>
              </a:rPr>
              <a:t>, </a:t>
            </a:r>
            <a:r>
              <a:rPr lang="fr-FR" sz="5400" dirty="0" err="1" smtClean="0">
                <a:latin typeface="Verdana" pitchFamily="34" charset="0"/>
                <a:ea typeface="Verdana" pitchFamily="34" charset="0"/>
                <a:cs typeface="Verdana" pitchFamily="34" charset="0"/>
              </a:rPr>
              <a:t>be</a:t>
            </a:r>
            <a:r>
              <a:rPr lang="fr-FR" sz="5400" dirty="0" smtClean="0">
                <a:latin typeface="Verdana" pitchFamily="34" charset="0"/>
                <a:ea typeface="Verdana" pitchFamily="34" charset="0"/>
                <a:cs typeface="Verdana" pitchFamily="34" charset="0"/>
              </a:rPr>
              <a:t> </a:t>
            </a:r>
            <a:r>
              <a:rPr lang="fr-FR" sz="5400" dirty="0" err="1" smtClean="0">
                <a:solidFill>
                  <a:srgbClr val="FF0000"/>
                </a:solidFill>
                <a:latin typeface="Verdana" pitchFamily="34" charset="0"/>
                <a:ea typeface="Verdana" pitchFamily="34" charset="0"/>
                <a:cs typeface="Verdana" pitchFamily="34" charset="0"/>
              </a:rPr>
              <a:t>clever</a:t>
            </a:r>
            <a:endParaRPr lang="fr-FR" sz="5400" dirty="0">
              <a:solidFill>
                <a:srgbClr val="FF00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49830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smtClean="0"/>
              <a:t>Promotion</a:t>
            </a:r>
            <a:endParaRPr lang="fr-FR" dirty="0"/>
          </a:p>
        </p:txBody>
      </p:sp>
      <p:pic>
        <p:nvPicPr>
          <p:cNvPr id="12290" name="Picture 2" descr="http://rylanclayne.com/wp-content/uploads/2009/10/viralmkt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1700808"/>
            <a:ext cx="6247139" cy="42619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06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re 2"/>
          <p:cNvSpPr>
            <a:spLocks noGrp="1"/>
          </p:cNvSpPr>
          <p:nvPr>
            <p:ph type="title"/>
          </p:nvPr>
        </p:nvSpPr>
        <p:spPr/>
        <p:txBody>
          <a:bodyPr/>
          <a:lstStyle/>
          <a:p>
            <a:pPr algn="ctr"/>
            <a:r>
              <a:rPr lang="fr-FR" dirty="0" smtClean="0"/>
              <a:t>Promotion</a:t>
            </a:r>
            <a:endParaRPr lang="fr-FR" dirty="0"/>
          </a:p>
        </p:txBody>
      </p:sp>
      <p:pic>
        <p:nvPicPr>
          <p:cNvPr id="17410" name="Picture 2" descr="http://www.terpinc.com/images/allAccess/KLCC_PetronasTowe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1772815"/>
            <a:ext cx="3384376" cy="45125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8724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179512" y="692696"/>
            <a:ext cx="8419314" cy="1433165"/>
          </a:xfrm>
        </p:spPr>
        <p:txBody>
          <a:bodyPr>
            <a:normAutofit/>
          </a:bodyPr>
          <a:lstStyle/>
          <a:p>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Human </a:t>
            </a:r>
            <a:r>
              <a:rPr lang="en-GB" dirty="0">
                <a:effectLst>
                  <a:outerShdw blurRad="50800" dist="50800" dir="5400000" algn="ctr" rotWithShape="0">
                    <a:schemeClr val="accent1">
                      <a:lumMod val="40000"/>
                      <a:lumOff val="60000"/>
                    </a:schemeClr>
                  </a:outerShdw>
                  <a:reflection blurRad="6350" stA="55000" endA="300" endPos="45500" dir="5400000" sy="-100000" algn="bl" rotWithShape="0"/>
                </a:effectLst>
              </a:rPr>
              <a:t>resource </a:t>
            </a:r>
            <a:r>
              <a:rPr lang="en-GB"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plan</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6745" b="6947"/>
          <a:stretch/>
        </p:blipFill>
        <p:spPr bwMode="auto">
          <a:xfrm>
            <a:off x="3131840" y="2276872"/>
            <a:ext cx="2592288" cy="258666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112934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Human resource: employees</a:t>
            </a:r>
          </a:p>
        </p:txBody>
      </p:sp>
      <p:sp>
        <p:nvSpPr>
          <p:cNvPr id="3" name="Espace réservé du contenu 2"/>
          <p:cNvSpPr>
            <a:spLocks noGrp="1"/>
          </p:cNvSpPr>
          <p:nvPr>
            <p:ph idx="1"/>
          </p:nvPr>
        </p:nvSpPr>
        <p:spPr>
          <a:xfrm>
            <a:off x="473166" y="1270928"/>
            <a:ext cx="8229600" cy="4102288"/>
          </a:xfrm>
        </p:spPr>
        <p:txBody>
          <a:bodyPr>
            <a:normAutofit/>
          </a:bodyPr>
          <a:lstStyle/>
          <a:p>
            <a:r>
              <a:rPr lang="en-US" dirty="0"/>
              <a:t>Production chain workers</a:t>
            </a:r>
          </a:p>
          <a:p>
            <a:r>
              <a:rPr lang="en-US" dirty="0" smtClean="0"/>
              <a:t>Supervision team</a:t>
            </a:r>
            <a:endParaRPr lang="en-US" dirty="0"/>
          </a:p>
          <a:p>
            <a:r>
              <a:rPr lang="en-US" dirty="0"/>
              <a:t>Scientists</a:t>
            </a:r>
          </a:p>
          <a:p>
            <a:r>
              <a:rPr lang="en-US" dirty="0"/>
              <a:t>Maintenance team</a:t>
            </a:r>
          </a:p>
          <a:p>
            <a:r>
              <a:rPr lang="en-US" dirty="0"/>
              <a:t>Drivers</a:t>
            </a:r>
          </a:p>
          <a:p>
            <a:r>
              <a:rPr lang="en-US" dirty="0"/>
              <a:t>Audit committee</a:t>
            </a:r>
          </a:p>
        </p:txBody>
      </p:sp>
    </p:spTree>
    <p:extLst>
      <p:ext uri="{BB962C8B-B14F-4D97-AF65-F5344CB8AC3E}">
        <p14:creationId xmlns:p14="http://schemas.microsoft.com/office/powerpoint/2010/main" val="323865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Human Resource: managers</a:t>
            </a:r>
          </a:p>
        </p:txBody>
      </p:sp>
      <p:sp>
        <p:nvSpPr>
          <p:cNvPr id="3" name="Espace réservé du contenu 2"/>
          <p:cNvSpPr>
            <a:spLocks noGrp="1"/>
          </p:cNvSpPr>
          <p:nvPr>
            <p:ph idx="1"/>
          </p:nvPr>
        </p:nvSpPr>
        <p:spPr>
          <a:xfrm>
            <a:off x="473166" y="1270928"/>
            <a:ext cx="8275298" cy="4894376"/>
          </a:xfrm>
        </p:spPr>
        <p:txBody>
          <a:bodyPr>
            <a:normAutofit/>
          </a:bodyPr>
          <a:lstStyle/>
          <a:p>
            <a:r>
              <a:rPr lang="en-US" dirty="0"/>
              <a:t>Finance &amp; </a:t>
            </a:r>
            <a:r>
              <a:rPr lang="en-US" dirty="0" smtClean="0"/>
              <a:t>accounting</a:t>
            </a:r>
            <a:endParaRPr lang="en-US" dirty="0"/>
          </a:p>
          <a:p>
            <a:r>
              <a:rPr lang="en-US" dirty="0"/>
              <a:t>Sales &amp; marketing</a:t>
            </a:r>
          </a:p>
          <a:p>
            <a:r>
              <a:rPr lang="en-US" dirty="0"/>
              <a:t>Operational</a:t>
            </a:r>
          </a:p>
          <a:p>
            <a:r>
              <a:rPr lang="en-US" dirty="0"/>
              <a:t>Supply chain &amp; logistic</a:t>
            </a:r>
          </a:p>
          <a:p>
            <a:r>
              <a:rPr lang="en-US" smtClean="0"/>
              <a:t>Quality</a:t>
            </a:r>
            <a:endParaRPr lang="en-US" dirty="0"/>
          </a:p>
        </p:txBody>
      </p:sp>
    </p:spTree>
    <p:extLst>
      <p:ext uri="{BB962C8B-B14F-4D97-AF65-F5344CB8AC3E}">
        <p14:creationId xmlns:p14="http://schemas.microsoft.com/office/powerpoint/2010/main" val="3503121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Assessment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of </a:t>
            </a:r>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risks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6" name="Image 5" descr="ris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4004" y="1628800"/>
            <a:ext cx="3175000" cy="3187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81891320"/>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179512"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Market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risks</a:t>
            </a:r>
          </a:p>
        </p:txBody>
      </p:sp>
      <p:sp>
        <p:nvSpPr>
          <p:cNvPr id="3" name="Espace réservé du contenu 2"/>
          <p:cNvSpPr>
            <a:spLocks noGrp="1"/>
          </p:cNvSpPr>
          <p:nvPr>
            <p:ph idx="1"/>
          </p:nvPr>
        </p:nvSpPr>
        <p:spPr>
          <a:xfrm>
            <a:off x="473166" y="1270928"/>
            <a:ext cx="8229600" cy="4102288"/>
          </a:xfrm>
        </p:spPr>
        <p:txBody>
          <a:bodyPr>
            <a:normAutofit/>
          </a:bodyPr>
          <a:lstStyle/>
          <a:p>
            <a:r>
              <a:rPr lang="en-US" dirty="0"/>
              <a:t>New in the market</a:t>
            </a:r>
          </a:p>
          <a:p>
            <a:endParaRPr lang="en-US" dirty="0"/>
          </a:p>
          <a:p>
            <a:r>
              <a:rPr lang="en-US" dirty="0"/>
              <a:t>Competition</a:t>
            </a:r>
          </a:p>
          <a:p>
            <a:endParaRPr lang="en-US" dirty="0"/>
          </a:p>
          <a:p>
            <a:r>
              <a:rPr lang="en-US" dirty="0"/>
              <a:t>Slow adoption</a:t>
            </a:r>
          </a:p>
        </p:txBody>
      </p:sp>
      <p:pic>
        <p:nvPicPr>
          <p:cNvPr id="5" name="Image 4" descr="Ris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00" y="0"/>
            <a:ext cx="3556000" cy="4737100"/>
          </a:xfrm>
          <a:prstGeom prst="rect">
            <a:avLst/>
          </a:prstGeom>
          <a:ln>
            <a:noFill/>
          </a:ln>
          <a:effectLst>
            <a:softEdge rad="112500"/>
          </a:effectLst>
        </p:spPr>
      </p:pic>
    </p:spTree>
    <p:extLst>
      <p:ext uri="{BB962C8B-B14F-4D97-AF65-F5344CB8AC3E}">
        <p14:creationId xmlns:p14="http://schemas.microsoft.com/office/powerpoint/2010/main" val="288189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Operational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risks</a:t>
            </a:r>
          </a:p>
        </p:txBody>
      </p:sp>
      <p:sp>
        <p:nvSpPr>
          <p:cNvPr id="3" name="Espace réservé du contenu 2"/>
          <p:cNvSpPr>
            <a:spLocks noGrp="1"/>
          </p:cNvSpPr>
          <p:nvPr>
            <p:ph idx="1"/>
          </p:nvPr>
        </p:nvSpPr>
        <p:spPr>
          <a:xfrm>
            <a:off x="473166" y="1270928"/>
            <a:ext cx="8229600" cy="4102288"/>
          </a:xfrm>
        </p:spPr>
        <p:txBody>
          <a:bodyPr>
            <a:normAutofit/>
          </a:bodyPr>
          <a:lstStyle/>
          <a:p>
            <a:r>
              <a:rPr lang="en-US" dirty="0"/>
              <a:t>Internal/External Fraud</a:t>
            </a:r>
          </a:p>
          <a:p>
            <a:endParaRPr lang="en-US" dirty="0"/>
          </a:p>
          <a:p>
            <a:r>
              <a:rPr lang="en-US" dirty="0"/>
              <a:t>Employment practice (ex : discrimination)</a:t>
            </a:r>
          </a:p>
          <a:p>
            <a:endParaRPr lang="en-US" dirty="0"/>
          </a:p>
          <a:p>
            <a:r>
              <a:rPr lang="en-US" dirty="0"/>
              <a:t>Business practice (ex : market manipulation)</a:t>
            </a:r>
          </a:p>
        </p:txBody>
      </p:sp>
    </p:spTree>
    <p:extLst>
      <p:ext uri="{BB962C8B-B14F-4D97-AF65-F5344CB8AC3E}">
        <p14:creationId xmlns:p14="http://schemas.microsoft.com/office/powerpoint/2010/main" val="288189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Operational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risks</a:t>
            </a:r>
          </a:p>
        </p:txBody>
      </p:sp>
      <p:sp>
        <p:nvSpPr>
          <p:cNvPr id="3" name="Espace réservé du contenu 2"/>
          <p:cNvSpPr>
            <a:spLocks noGrp="1"/>
          </p:cNvSpPr>
          <p:nvPr>
            <p:ph idx="1"/>
          </p:nvPr>
        </p:nvSpPr>
        <p:spPr>
          <a:xfrm>
            <a:off x="473166" y="1270928"/>
            <a:ext cx="8229600" cy="4102288"/>
          </a:xfrm>
        </p:spPr>
        <p:txBody>
          <a:bodyPr>
            <a:normAutofit/>
          </a:bodyPr>
          <a:lstStyle/>
          <a:p>
            <a:r>
              <a:rPr lang="en-US" dirty="0"/>
              <a:t>Damages to physical assets</a:t>
            </a:r>
          </a:p>
          <a:p>
            <a:endParaRPr lang="en-US" dirty="0"/>
          </a:p>
          <a:p>
            <a:r>
              <a:rPr lang="en-US" dirty="0"/>
              <a:t>Business disruption and system failure</a:t>
            </a:r>
          </a:p>
          <a:p>
            <a:endParaRPr lang="en-US" dirty="0"/>
          </a:p>
          <a:p>
            <a:r>
              <a:rPr lang="en-US" dirty="0"/>
              <a:t>Execution, delivery and process management </a:t>
            </a:r>
          </a:p>
        </p:txBody>
      </p:sp>
    </p:spTree>
    <p:extLst>
      <p:ext uri="{BB962C8B-B14F-4D97-AF65-F5344CB8AC3E}">
        <p14:creationId xmlns:p14="http://schemas.microsoft.com/office/powerpoint/2010/main" val="288189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Staffing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risks</a:t>
            </a:r>
          </a:p>
        </p:txBody>
      </p:sp>
      <p:sp>
        <p:nvSpPr>
          <p:cNvPr id="3" name="Espace réservé du contenu 2"/>
          <p:cNvSpPr>
            <a:spLocks noGrp="1"/>
          </p:cNvSpPr>
          <p:nvPr>
            <p:ph idx="1"/>
          </p:nvPr>
        </p:nvSpPr>
        <p:spPr>
          <a:xfrm>
            <a:off x="4598419" y="1537119"/>
            <a:ext cx="4248472" cy="3456384"/>
          </a:xfrm>
        </p:spPr>
        <p:txBody>
          <a:bodyPr>
            <a:normAutofit/>
          </a:bodyPr>
          <a:lstStyle/>
          <a:p>
            <a:r>
              <a:rPr lang="en-US" dirty="0"/>
              <a:t>Union</a:t>
            </a:r>
          </a:p>
          <a:p>
            <a:endParaRPr lang="en-US" dirty="0"/>
          </a:p>
          <a:p>
            <a:r>
              <a:rPr lang="en-US" dirty="0"/>
              <a:t>Skilled workforce</a:t>
            </a:r>
          </a:p>
        </p:txBody>
      </p:sp>
      <p:pic>
        <p:nvPicPr>
          <p:cNvPr id="5" name="Image 4" descr="Workfor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 y="908720"/>
            <a:ext cx="4284264" cy="4059340"/>
          </a:xfrm>
          <a:prstGeom prst="rect">
            <a:avLst/>
          </a:prstGeom>
          <a:ln>
            <a:noFill/>
          </a:ln>
          <a:effectLst>
            <a:softEdge rad="112500"/>
          </a:effectLst>
        </p:spPr>
      </p:pic>
    </p:spTree>
    <p:extLst>
      <p:ext uri="{BB962C8B-B14F-4D97-AF65-F5344CB8AC3E}">
        <p14:creationId xmlns:p14="http://schemas.microsoft.com/office/powerpoint/2010/main" val="288189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Financing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risks</a:t>
            </a:r>
          </a:p>
        </p:txBody>
      </p:sp>
      <p:sp>
        <p:nvSpPr>
          <p:cNvPr id="3" name="Espace réservé du contenu 2"/>
          <p:cNvSpPr>
            <a:spLocks noGrp="1"/>
          </p:cNvSpPr>
          <p:nvPr>
            <p:ph idx="1"/>
          </p:nvPr>
        </p:nvSpPr>
        <p:spPr>
          <a:xfrm>
            <a:off x="5220072" y="1268760"/>
            <a:ext cx="3096344" cy="4102288"/>
          </a:xfrm>
        </p:spPr>
        <p:txBody>
          <a:bodyPr>
            <a:normAutofit/>
          </a:bodyPr>
          <a:lstStyle/>
          <a:p>
            <a:r>
              <a:rPr lang="en-US" dirty="0"/>
              <a:t>Liabilities</a:t>
            </a:r>
          </a:p>
          <a:p>
            <a:endParaRPr lang="en-US" dirty="0"/>
          </a:p>
          <a:p>
            <a:r>
              <a:rPr lang="en-US" dirty="0"/>
              <a:t>Investors</a:t>
            </a:r>
          </a:p>
          <a:p>
            <a:endParaRPr lang="en-US" dirty="0"/>
          </a:p>
          <a:p>
            <a:r>
              <a:rPr lang="en-US" dirty="0"/>
              <a:t>Litigation</a:t>
            </a:r>
          </a:p>
        </p:txBody>
      </p:sp>
      <p:pic>
        <p:nvPicPr>
          <p:cNvPr id="5" name="Image 4" descr="Financial risk.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6792"/>
            <a:ext cx="4880769" cy="3238534"/>
          </a:xfrm>
          <a:prstGeom prst="rect">
            <a:avLst/>
          </a:prstGeom>
        </p:spPr>
      </p:pic>
    </p:spTree>
    <p:extLst>
      <p:ext uri="{BB962C8B-B14F-4D97-AF65-F5344CB8AC3E}">
        <p14:creationId xmlns:p14="http://schemas.microsoft.com/office/powerpoint/2010/main" val="685096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Managerial risks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sp>
        <p:nvSpPr>
          <p:cNvPr id="3" name="Espace réservé du contenu 2"/>
          <p:cNvSpPr>
            <a:spLocks noGrp="1"/>
          </p:cNvSpPr>
          <p:nvPr>
            <p:ph idx="1"/>
          </p:nvPr>
        </p:nvSpPr>
        <p:spPr>
          <a:xfrm>
            <a:off x="4587966" y="1916832"/>
            <a:ext cx="3338678" cy="4248472"/>
          </a:xfrm>
        </p:spPr>
        <p:txBody>
          <a:bodyPr>
            <a:normAutofit/>
          </a:bodyPr>
          <a:lstStyle/>
          <a:p>
            <a:r>
              <a:rPr lang="en-US" dirty="0"/>
              <a:t>Keep investors</a:t>
            </a:r>
          </a:p>
          <a:p>
            <a:endParaRPr lang="en-US" dirty="0"/>
          </a:p>
          <a:p>
            <a:r>
              <a:rPr lang="en-US" dirty="0"/>
              <a:t>Active board</a:t>
            </a:r>
          </a:p>
        </p:txBody>
      </p:sp>
      <p:pic>
        <p:nvPicPr>
          <p:cNvPr id="5" name="Image 4" descr="leftpic_faq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13" y="1124744"/>
            <a:ext cx="4064000" cy="4064000"/>
          </a:xfrm>
          <a:prstGeom prst="rect">
            <a:avLst/>
          </a:prstGeom>
          <a:ln>
            <a:noFill/>
          </a:ln>
          <a:effectLst>
            <a:softEdge rad="112500"/>
          </a:effectLst>
        </p:spPr>
      </p:pic>
    </p:spTree>
    <p:extLst>
      <p:ext uri="{BB962C8B-B14F-4D97-AF65-F5344CB8AC3E}">
        <p14:creationId xmlns:p14="http://schemas.microsoft.com/office/powerpoint/2010/main" val="685096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73166" y="297590"/>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Financial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plan</a:t>
            </a:r>
          </a:p>
        </p:txBody>
      </p:sp>
      <p:pic>
        <p:nvPicPr>
          <p:cNvPr id="6" name="Image 5" descr="Succes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1052736"/>
            <a:ext cx="4800534" cy="3600400"/>
          </a:xfrm>
          <a:prstGeom prst="rect">
            <a:avLst/>
          </a:prstGeom>
          <a:ln>
            <a:noFill/>
          </a:ln>
          <a:effectLst>
            <a:softEdge rad="112500"/>
          </a:effectLst>
        </p:spPr>
      </p:pic>
    </p:spTree>
    <p:extLst>
      <p:ext uri="{BB962C8B-B14F-4D97-AF65-F5344CB8AC3E}">
        <p14:creationId xmlns:p14="http://schemas.microsoft.com/office/powerpoint/2010/main" val="440760426"/>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Start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up expenses</a:t>
            </a:r>
          </a:p>
        </p:txBody>
      </p:sp>
      <p:sp>
        <p:nvSpPr>
          <p:cNvPr id="7" name="Espace réservé du contenu 2"/>
          <p:cNvSpPr>
            <a:spLocks noGrp="1"/>
          </p:cNvSpPr>
          <p:nvPr>
            <p:ph idx="1"/>
          </p:nvPr>
        </p:nvSpPr>
        <p:spPr>
          <a:xfrm>
            <a:off x="323528" y="1283913"/>
            <a:ext cx="8229600" cy="4525963"/>
          </a:xfrm>
        </p:spPr>
        <p:txBody>
          <a:bodyPr/>
          <a:lstStyle/>
          <a:p>
            <a:r>
              <a:rPr lang="en-US" dirty="0" smtClean="0"/>
              <a:t>Business registration fees</a:t>
            </a:r>
          </a:p>
          <a:p>
            <a:endParaRPr lang="en-US" dirty="0"/>
          </a:p>
          <a:p>
            <a:r>
              <a:rPr lang="en-US" dirty="0" smtClean="0"/>
              <a:t>License and permits</a:t>
            </a:r>
          </a:p>
          <a:p>
            <a:endParaRPr lang="en-US" dirty="0"/>
          </a:p>
          <a:p>
            <a:r>
              <a:rPr lang="en-US" dirty="0" smtClean="0"/>
              <a:t>Inventory</a:t>
            </a:r>
          </a:p>
          <a:p>
            <a:endParaRPr lang="en-US" dirty="0"/>
          </a:p>
          <a:p>
            <a:r>
              <a:rPr lang="en-US" dirty="0" smtClean="0"/>
              <a:t>Down payments</a:t>
            </a:r>
            <a:endParaRPr lang="en-US" dirty="0"/>
          </a:p>
        </p:txBody>
      </p:sp>
      <p:pic>
        <p:nvPicPr>
          <p:cNvPr id="8" name="Image 7" descr="Build.jpg"/>
          <p:cNvPicPr>
            <a:picLocks noChangeAspect="1"/>
          </p:cNvPicPr>
          <p:nvPr/>
        </p:nvPicPr>
        <p:blipFill rotWithShape="1">
          <a:blip r:embed="rId3" cstate="print">
            <a:extLst>
              <a:ext uri="{28A0092B-C50C-407E-A947-70E740481C1C}">
                <a14:useLocalDpi xmlns:a14="http://schemas.microsoft.com/office/drawing/2010/main" val="0"/>
              </a:ext>
            </a:extLst>
          </a:blip>
          <a:srcRect l="-13" r="49720"/>
          <a:stretch/>
        </p:blipFill>
        <p:spPr>
          <a:xfrm>
            <a:off x="6156176" y="1408744"/>
            <a:ext cx="2663551" cy="2827856"/>
          </a:xfrm>
          <a:prstGeom prst="rect">
            <a:avLst/>
          </a:prstGeom>
        </p:spPr>
      </p:pic>
    </p:spTree>
    <p:extLst>
      <p:ext uri="{BB962C8B-B14F-4D97-AF65-F5344CB8AC3E}">
        <p14:creationId xmlns:p14="http://schemas.microsoft.com/office/powerpoint/2010/main" val="2074132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Operating </a:t>
            </a:r>
            <a:r>
              <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rPr>
              <a:t>expenses</a:t>
            </a:r>
          </a:p>
        </p:txBody>
      </p:sp>
      <p:sp>
        <p:nvSpPr>
          <p:cNvPr id="7" name="Espace réservé du contenu 2"/>
          <p:cNvSpPr>
            <a:spLocks noGrp="1"/>
          </p:cNvSpPr>
          <p:nvPr>
            <p:ph idx="1"/>
          </p:nvPr>
        </p:nvSpPr>
        <p:spPr>
          <a:xfrm>
            <a:off x="323528" y="1283913"/>
            <a:ext cx="8229600" cy="4525963"/>
          </a:xfrm>
        </p:spPr>
        <p:txBody>
          <a:bodyPr/>
          <a:lstStyle/>
          <a:p>
            <a:r>
              <a:rPr lang="en-US" dirty="0"/>
              <a:t>Salaries</a:t>
            </a:r>
          </a:p>
          <a:p>
            <a:endParaRPr lang="en-US" dirty="0"/>
          </a:p>
          <a:p>
            <a:r>
              <a:rPr lang="en-US" dirty="0"/>
              <a:t>Raw materials</a:t>
            </a:r>
          </a:p>
          <a:p>
            <a:endParaRPr lang="en-US" dirty="0"/>
          </a:p>
          <a:p>
            <a:r>
              <a:rPr lang="en-US" dirty="0"/>
              <a:t>Promotion</a:t>
            </a:r>
          </a:p>
          <a:p>
            <a:endParaRPr lang="en-US" dirty="0"/>
          </a:p>
          <a:p>
            <a:r>
              <a:rPr lang="en-US" dirty="0"/>
              <a:t>Distribution</a:t>
            </a:r>
          </a:p>
        </p:txBody>
      </p:sp>
      <p:pic>
        <p:nvPicPr>
          <p:cNvPr id="6" name="Image 5" descr="Expens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1499125"/>
            <a:ext cx="2683799" cy="2737475"/>
          </a:xfrm>
          <a:prstGeom prst="rect">
            <a:avLst/>
          </a:prstGeom>
        </p:spPr>
      </p:pic>
    </p:spTree>
    <p:extLst>
      <p:ext uri="{BB962C8B-B14F-4D97-AF65-F5344CB8AC3E}">
        <p14:creationId xmlns:p14="http://schemas.microsoft.com/office/powerpoint/2010/main" val="225812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Previsions</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8" name="Image 7" descr="Capture d’écran 2010-11-07 à 23.01.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417637"/>
            <a:ext cx="8136904" cy="5507294"/>
          </a:xfrm>
          <a:prstGeom prst="rect">
            <a:avLst/>
          </a:prstGeom>
        </p:spPr>
      </p:pic>
    </p:spTree>
    <p:extLst>
      <p:ext uri="{BB962C8B-B14F-4D97-AF65-F5344CB8AC3E}">
        <p14:creationId xmlns:p14="http://schemas.microsoft.com/office/powerpoint/2010/main" val="112536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9175932" cy="5935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57200" y="274638"/>
            <a:ext cx="8229600" cy="994122"/>
          </a:xfrm>
        </p:spPr>
        <p:txBody>
          <a:bodyPr>
            <a:normAutofit/>
          </a:bodyPr>
          <a:lstStyle/>
          <a:p>
            <a:r>
              <a:rPr lang="en-US" dirty="0" smtClean="0">
                <a:effectLst>
                  <a:outerShdw blurRad="50800" dist="50800" dir="5400000" algn="ctr" rotWithShape="0">
                    <a:schemeClr val="accent1">
                      <a:lumMod val="40000"/>
                      <a:lumOff val="60000"/>
                    </a:schemeClr>
                  </a:outerShdw>
                  <a:reflection blurRad="6350" stA="55000" endA="300" endPos="45500" dir="5400000" sy="-100000" algn="bl" rotWithShape="0"/>
                </a:effectLst>
              </a:rPr>
              <a:t>Business plan</a:t>
            </a:r>
            <a:endParaRPr lang="en-US" dirty="0">
              <a:effectLst>
                <a:outerShdw blurRad="50800" dist="50800" dir="5400000" algn="ctr" rotWithShape="0">
                  <a:schemeClr val="accent1">
                    <a:lumMod val="40000"/>
                    <a:lumOff val="60000"/>
                  </a:schemeClr>
                </a:outerShdw>
                <a:reflection blurRad="6350" stA="55000" endA="300" endPos="45500" dir="5400000" sy="-100000" algn="bl" rotWithShape="0"/>
              </a:effectLst>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1412776"/>
            <a:ext cx="3143250" cy="313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0364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1141</Words>
  <Application>Microsoft Office PowerPoint</Application>
  <PresentationFormat>Affichage à l'écran (4:3)</PresentationFormat>
  <Paragraphs>198</Paragraphs>
  <Slides>47</Slides>
  <Notes>15</Notes>
  <HiddenSlides>0</HiddenSlides>
  <MMClips>0</MMClips>
  <ScaleCrop>false</ScaleCrop>
  <HeadingPairs>
    <vt:vector size="4" baseType="variant">
      <vt:variant>
        <vt:lpstr>Thème</vt:lpstr>
      </vt:variant>
      <vt:variant>
        <vt:i4>1</vt:i4>
      </vt:variant>
      <vt:variant>
        <vt:lpstr>Titres des diapositives</vt:lpstr>
      </vt:variant>
      <vt:variant>
        <vt:i4>47</vt:i4>
      </vt:variant>
    </vt:vector>
  </HeadingPairs>
  <TitlesOfParts>
    <vt:vector size="48" baseType="lpstr">
      <vt:lpstr>Thème Office</vt:lpstr>
      <vt:lpstr>The future of drinks: W&amp;H </vt:lpstr>
      <vt:lpstr>The situation</vt:lpstr>
      <vt:lpstr>Malaysia</vt:lpstr>
      <vt:lpstr>The market</vt:lpstr>
      <vt:lpstr>The venture</vt:lpstr>
      <vt:lpstr>Industry analysis</vt:lpstr>
      <vt:lpstr>Industry analysis</vt:lpstr>
      <vt:lpstr>Industry analysis</vt:lpstr>
      <vt:lpstr>Industry analysis</vt:lpstr>
      <vt:lpstr>Description of the product</vt:lpstr>
      <vt:lpstr>History of the product</vt:lpstr>
      <vt:lpstr>Company plans</vt:lpstr>
      <vt:lpstr>Research and development</vt:lpstr>
      <vt:lpstr>Operational and production plan</vt:lpstr>
      <vt:lpstr>Operational and production plan in figures</vt:lpstr>
      <vt:lpstr>The control of operational and production</vt:lpstr>
      <vt:lpstr>Current target market</vt:lpstr>
      <vt:lpstr>Current target market</vt:lpstr>
      <vt:lpstr>Current target market</vt:lpstr>
      <vt:lpstr>Current target market</vt:lpstr>
      <vt:lpstr>Current competitors</vt:lpstr>
      <vt:lpstr>Current competitors</vt:lpstr>
      <vt:lpstr>Current distributor network</vt:lpstr>
      <vt:lpstr>Current distributor network</vt:lpstr>
      <vt:lpstr>Current distributor network</vt:lpstr>
      <vt:lpstr>Current distributor network</vt:lpstr>
      <vt:lpstr>Product</vt:lpstr>
      <vt:lpstr>Product</vt:lpstr>
      <vt:lpstr>Product</vt:lpstr>
      <vt:lpstr>Promotion</vt:lpstr>
      <vt:lpstr>Promotion</vt:lpstr>
      <vt:lpstr>Promotion</vt:lpstr>
      <vt:lpstr>Human resource plan</vt:lpstr>
      <vt:lpstr>Human resource: employees</vt:lpstr>
      <vt:lpstr>Human Resource: managers</vt:lpstr>
      <vt:lpstr>Assessment of risks</vt:lpstr>
      <vt:lpstr>Market risks</vt:lpstr>
      <vt:lpstr>Operational risks</vt:lpstr>
      <vt:lpstr>Operational risks</vt:lpstr>
      <vt:lpstr>Staffing risks</vt:lpstr>
      <vt:lpstr>Financing risks</vt:lpstr>
      <vt:lpstr>Managerial risks</vt:lpstr>
      <vt:lpstr>Financial plan</vt:lpstr>
      <vt:lpstr>Start up expenses</vt:lpstr>
      <vt:lpstr>Operating expenses</vt:lpstr>
      <vt:lpstr>Previsions</vt:lpstr>
      <vt:lpstr>Business plan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gblucky</dc:creator>
  <cp:lastModifiedBy>gblucky</cp:lastModifiedBy>
  <cp:revision>44</cp:revision>
  <dcterms:created xsi:type="dcterms:W3CDTF">2010-11-06T09:12:48Z</dcterms:created>
  <dcterms:modified xsi:type="dcterms:W3CDTF">2010-11-09T02:17:04Z</dcterms:modified>
</cp:coreProperties>
</file>