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3"/>
  </p:notesMasterIdLst>
  <p:handoutMasterIdLst>
    <p:handoutMasterId r:id="rId64"/>
  </p:handout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5" r:id="rId26"/>
    <p:sldId id="288" r:id="rId27"/>
    <p:sldId id="286" r:id="rId28"/>
    <p:sldId id="287" r:id="rId29"/>
    <p:sldId id="339" r:id="rId30"/>
    <p:sldId id="340" r:id="rId31"/>
    <p:sldId id="290" r:id="rId32"/>
    <p:sldId id="291" r:id="rId33"/>
    <p:sldId id="292" r:id="rId34"/>
    <p:sldId id="293" r:id="rId35"/>
    <p:sldId id="327" r:id="rId36"/>
    <p:sldId id="295" r:id="rId37"/>
    <p:sldId id="328" r:id="rId38"/>
    <p:sldId id="297" r:id="rId39"/>
    <p:sldId id="330" r:id="rId40"/>
    <p:sldId id="331" r:id="rId41"/>
    <p:sldId id="332" r:id="rId42"/>
    <p:sldId id="301" r:id="rId43"/>
    <p:sldId id="302" r:id="rId44"/>
    <p:sldId id="303" r:id="rId45"/>
    <p:sldId id="304" r:id="rId46"/>
    <p:sldId id="305" r:id="rId47"/>
    <p:sldId id="333" r:id="rId48"/>
    <p:sldId id="334" r:id="rId49"/>
    <p:sldId id="335" r:id="rId50"/>
    <p:sldId id="336" r:id="rId51"/>
    <p:sldId id="337" r:id="rId52"/>
    <p:sldId id="338" r:id="rId53"/>
    <p:sldId id="312" r:id="rId54"/>
    <p:sldId id="313" r:id="rId55"/>
    <p:sldId id="324" r:id="rId56"/>
    <p:sldId id="289" r:id="rId57"/>
    <p:sldId id="280" r:id="rId58"/>
    <p:sldId id="281" r:id="rId59"/>
    <p:sldId id="282" r:id="rId60"/>
    <p:sldId id="283" r:id="rId61"/>
    <p:sldId id="284" r:id="rId6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9" autoAdjust="0"/>
    <p:restoredTop sz="94737" autoAdjust="0"/>
  </p:normalViewPr>
  <p:slideViewPr>
    <p:cSldViewPr>
      <p:cViewPr varScale="1">
        <p:scale>
          <a:sx n="67" d="100"/>
          <a:sy n="67" d="100"/>
        </p:scale>
        <p:origin x="-52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0BA600-03D7-468F-A9CB-152FC07A3858}" type="datetimeFigureOut">
              <a:rPr lang="en-US" smtClean="0"/>
              <a:t>9/28/2009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944B29-CE1B-450A-865A-272F68DCF6B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A9F5C5-B5BD-4D24-B6A0-ADBE66964E77}" type="datetimeFigureOut">
              <a:rPr lang="en-US" smtClean="0"/>
              <a:t>9/27/2009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1C550B-0A4B-4F20-862C-0C1E132FEF3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solidFill>
            <a:srgbClr val="FFFFFF"/>
          </a:solidFill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9350" y="692150"/>
            <a:ext cx="4556125" cy="3416300"/>
          </a:xfrm>
          <a:noFill/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9350" y="692150"/>
            <a:ext cx="4556125" cy="3416300"/>
          </a:xfrm>
          <a:noFill/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solidFill>
            <a:srgbClr val="FFFFFF"/>
          </a:solidFill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solidFill>
            <a:srgbClr val="FFFFFF"/>
          </a:solidFill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solidFill>
            <a:srgbClr val="FFFFFF"/>
          </a:solidFill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64C11D-A86E-4FAE-B2EF-D5633B98484F}" type="slidenum">
              <a:rPr lang="en-US" smtClean="0">
                <a:latin typeface="Arial" charset="0"/>
              </a:rPr>
              <a:pPr/>
              <a:t>58</a:t>
            </a:fld>
            <a:endParaRPr lang="en-US" smtClean="0">
              <a:latin typeface="Arial" charset="0"/>
            </a:endParaRPr>
          </a:p>
        </p:txBody>
      </p:sp>
      <p:sp>
        <p:nvSpPr>
          <p:cNvPr id="9421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5775" y="274638"/>
            <a:ext cx="704215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87363" y="1697038"/>
            <a:ext cx="8229600" cy="4525962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</p:cSld>
  <p:clrMapOvr>
    <a:masterClrMapping/>
  </p:clrMapOvr>
  <p:transition>
    <p:blinds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eximmalaysia@gmail.com" TargetMode="External"/><Relationship Id="rId2" Type="http://schemas.openxmlformats.org/officeDocument/2006/relationships/hyperlink" Target="mailto:lecturing@gmail.com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Microsoft_Office_Excel_97-2003_Worksheet1.xls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Microsoft_Office_Excel_97-2003_Worksheet2.xls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20090928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EFREI BM057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sz="3600" b="1" dirty="0" smtClean="0"/>
              <a:t/>
            </a:r>
            <a:br>
              <a:rPr lang="en-GB" sz="3600" b="1" dirty="0" smtClean="0"/>
            </a:br>
            <a:r>
              <a:rPr lang="en-GB" sz="3600" b="1" dirty="0" smtClean="0"/>
              <a:t>EFREI </a:t>
            </a:r>
            <a:r>
              <a:rPr lang="en-GB" sz="3600" b="1" dirty="0"/>
              <a:t>BM057 Individual Written Class </a:t>
            </a:r>
            <a:r>
              <a:rPr lang="en-GB" sz="3600" b="1" dirty="0" smtClean="0"/>
              <a:t>Assignment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Hand out date: 14 Sept 2009</a:t>
            </a:r>
          </a:p>
          <a:p>
            <a:r>
              <a:rPr lang="en-US" dirty="0" smtClean="0"/>
              <a:t>Hand in date: 28 Sept 2009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Submission date:</a:t>
            </a:r>
            <a:r>
              <a:rPr lang="en-GB" dirty="0"/>
              <a:t> Monday 28 September </a:t>
            </a:r>
            <a:r>
              <a:rPr lang="en-GB" dirty="0" smtClean="0"/>
              <a:t>2009</a:t>
            </a:r>
            <a:endParaRPr lang="en-US" dirty="0"/>
          </a:p>
          <a:p>
            <a:endParaRPr lang="en-US" dirty="0"/>
          </a:p>
          <a:p>
            <a:r>
              <a:rPr lang="en-GB" b="1" dirty="0"/>
              <a:t>Format of submission:</a:t>
            </a:r>
            <a:r>
              <a:rPr lang="en-GB" dirty="0"/>
              <a:t> Type written</a:t>
            </a:r>
            <a:endParaRPr lang="en-US" dirty="0"/>
          </a:p>
          <a:p>
            <a:r>
              <a:rPr lang="en-GB" dirty="0"/>
              <a:t> </a:t>
            </a:r>
            <a:r>
              <a:rPr lang="en-GB" sz="2600" b="1" dirty="0" smtClean="0"/>
              <a:t>Email</a:t>
            </a:r>
            <a:r>
              <a:rPr lang="en-GB" sz="2600" b="1" dirty="0"/>
              <a:t>:</a:t>
            </a:r>
            <a:r>
              <a:rPr lang="en-GB" sz="2600" dirty="0"/>
              <a:t> </a:t>
            </a:r>
            <a:r>
              <a:rPr lang="en-GB" sz="2600" b="1" u="sng" dirty="0">
                <a:hlinkClick r:id="rId2"/>
              </a:rPr>
              <a:t>lecturing@gmail.com</a:t>
            </a:r>
            <a:r>
              <a:rPr lang="en-GB" sz="2600" b="1" dirty="0"/>
              <a:t> or </a:t>
            </a:r>
            <a:r>
              <a:rPr lang="en-GB" sz="2600" b="1" dirty="0" smtClean="0"/>
              <a:t>   </a:t>
            </a:r>
          </a:p>
          <a:p>
            <a:r>
              <a:rPr lang="en-GB" sz="2600" b="1" u="sng" dirty="0" smtClean="0">
                <a:hlinkClick r:id="rId3"/>
              </a:rPr>
              <a:t>eximmalaysia@gmail.com</a:t>
            </a:r>
            <a:endParaRPr lang="en-US" sz="2600" b="1" dirty="0"/>
          </a:p>
          <a:p>
            <a:pPr>
              <a:buNone/>
            </a:pPr>
            <a:r>
              <a:rPr lang="en-GB" dirty="0"/>
              <a:t> </a:t>
            </a:r>
            <a:endParaRPr lang="en-US" dirty="0"/>
          </a:p>
          <a:p>
            <a:r>
              <a:rPr lang="en-GB" b="1" dirty="0" smtClean="0"/>
              <a:t>Word </a:t>
            </a:r>
            <a:r>
              <a:rPr lang="en-GB" b="1" dirty="0"/>
              <a:t>count</a:t>
            </a:r>
            <a:r>
              <a:rPr lang="en-GB" dirty="0"/>
              <a:t>: </a:t>
            </a:r>
            <a:r>
              <a:rPr lang="en-GB" dirty="0" smtClean="0"/>
              <a:t>approx.1,000 </a:t>
            </a:r>
            <a:r>
              <a:rPr lang="en-GB" dirty="0"/>
              <a:t>words excluding list of references, tables and charts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Topics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0"/>
            <a:r>
              <a:rPr lang="en-GB" sz="3800" b="1" dirty="0"/>
              <a:t>Entrepreneurship CAN be taught. Discuss </a:t>
            </a:r>
            <a:endParaRPr lang="en-GB" sz="3800" b="1" dirty="0" smtClean="0"/>
          </a:p>
          <a:p>
            <a:pPr lvl="0"/>
            <a:r>
              <a:rPr lang="en-GB" dirty="0" smtClean="0"/>
              <a:t>[</a:t>
            </a:r>
            <a:r>
              <a:rPr lang="en-GB" dirty="0"/>
              <a:t>Class Attendance list No. 1 to 10]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pPr lvl="0"/>
            <a:r>
              <a:rPr lang="en-GB" sz="3800" b="1" dirty="0"/>
              <a:t>Entrepreneurship CANNOT be taught. Discuss </a:t>
            </a:r>
            <a:endParaRPr lang="en-GB" sz="3800" b="1" dirty="0" smtClean="0"/>
          </a:p>
          <a:p>
            <a:pPr lvl="0"/>
            <a:r>
              <a:rPr lang="en-GB" dirty="0" smtClean="0"/>
              <a:t>[</a:t>
            </a:r>
            <a:r>
              <a:rPr lang="en-GB" dirty="0"/>
              <a:t>Class Attendance list No. 11 to 20]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pPr lvl="0"/>
            <a:r>
              <a:rPr lang="en-GB" sz="3800" b="1" dirty="0"/>
              <a:t>Entrepreneurs are BORN not MADE.  Discuss </a:t>
            </a:r>
            <a:endParaRPr lang="en-GB" sz="3800" b="1" dirty="0" smtClean="0"/>
          </a:p>
          <a:p>
            <a:pPr lvl="0"/>
            <a:r>
              <a:rPr lang="en-GB" dirty="0" smtClean="0"/>
              <a:t>[</a:t>
            </a:r>
            <a:r>
              <a:rPr lang="en-GB" dirty="0"/>
              <a:t>Class Attendance list No. 21 to 30]</a:t>
            </a:r>
            <a:endParaRPr lang="en-US" dirty="0"/>
          </a:p>
          <a:p>
            <a:pPr>
              <a:buNone/>
            </a:pPr>
            <a:r>
              <a:rPr lang="en-GB" dirty="0"/>
              <a:t> </a:t>
            </a:r>
            <a:endParaRPr lang="en-US" dirty="0"/>
          </a:p>
          <a:p>
            <a:endParaRPr lang="en-US" dirty="0"/>
          </a:p>
          <a:p>
            <a:pPr lvl="0"/>
            <a:r>
              <a:rPr lang="en-GB" sz="3600" b="1" dirty="0"/>
              <a:t>Entrepreneurs are MADE not BORN. Discuss </a:t>
            </a:r>
            <a:endParaRPr lang="en-GB" sz="3600" b="1" dirty="0" smtClean="0"/>
          </a:p>
          <a:p>
            <a:pPr lvl="0"/>
            <a:r>
              <a:rPr lang="en-GB" dirty="0" smtClean="0"/>
              <a:t>[</a:t>
            </a:r>
            <a:r>
              <a:rPr lang="en-GB" dirty="0"/>
              <a:t>Class Attendance list No. 31 to 41]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Review of study visit to night retailers on 24 Sept 2009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Black </a:t>
            </a:r>
            <a:r>
              <a:rPr lang="en-US" dirty="0" smtClean="0"/>
              <a:t>economy, or grey economy</a:t>
            </a:r>
            <a:endParaRPr lang="en-US" dirty="0" smtClean="0"/>
          </a:p>
          <a:p>
            <a:r>
              <a:rPr lang="en-US" dirty="0" smtClean="0"/>
              <a:t>1</a:t>
            </a:r>
            <a:r>
              <a:rPr lang="en-US" dirty="0" smtClean="0"/>
              <a:t>:3</a:t>
            </a:r>
          </a:p>
          <a:p>
            <a:r>
              <a:rPr lang="en-US" dirty="0" smtClean="0"/>
              <a:t>Lawn cutter</a:t>
            </a:r>
          </a:p>
          <a:p>
            <a:r>
              <a:rPr lang="en-US" dirty="0" smtClean="0"/>
              <a:t>Cleaners</a:t>
            </a:r>
          </a:p>
          <a:p>
            <a:r>
              <a:rPr lang="en-US" dirty="0" smtClean="0"/>
              <a:t>Food retailers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 Malaysia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Entrepreneurs to the Malaysian economy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Content Placeholder 2"/>
          <p:cNvSpPr>
            <a:spLocks noGrp="1"/>
          </p:cNvSpPr>
          <p:nvPr>
            <p:ph idx="1"/>
          </p:nvPr>
        </p:nvSpPr>
        <p:spPr>
          <a:xfrm>
            <a:off x="487363" y="1582738"/>
            <a:ext cx="8229600" cy="4525962"/>
          </a:xfrm>
        </p:spPr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They contribute </a:t>
            </a:r>
            <a:r>
              <a:rPr lang="en-US" smtClean="0">
                <a:solidFill>
                  <a:srgbClr val="FF0000"/>
                </a:solidFill>
              </a:rPr>
              <a:t>32% to the country’s GDP </a:t>
            </a:r>
            <a:r>
              <a:rPr lang="en-US" smtClean="0"/>
              <a:t>and </a:t>
            </a:r>
            <a:r>
              <a:rPr lang="en-US" smtClean="0">
                <a:solidFill>
                  <a:srgbClr val="FF0000"/>
                </a:solidFill>
              </a:rPr>
              <a:t>employ 56% </a:t>
            </a:r>
            <a:r>
              <a:rPr lang="en-US" smtClean="0"/>
              <a:t>of the country’s workforce (excluding the Government). Furthermore, they make up nearly </a:t>
            </a:r>
            <a:r>
              <a:rPr lang="en-US" smtClean="0">
                <a:solidFill>
                  <a:srgbClr val="FF0000"/>
                </a:solidFill>
              </a:rPr>
              <a:t>20%</a:t>
            </a:r>
            <a:r>
              <a:rPr lang="en-US" smtClean="0"/>
              <a:t> of </a:t>
            </a:r>
            <a:r>
              <a:rPr lang="en-US" smtClean="0">
                <a:solidFill>
                  <a:srgbClr val="FF0000"/>
                </a:solidFill>
              </a:rPr>
              <a:t>Malaysia’s total exports</a:t>
            </a:r>
            <a:r>
              <a:rPr lang="en-US" smtClean="0"/>
              <a:t>.</a:t>
            </a:r>
          </a:p>
        </p:txBody>
      </p:sp>
      <p:sp>
        <p:nvSpPr>
          <p:cNvPr id="60419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SME’s contribution to the Malaysian economy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Content Placeholder 2"/>
          <p:cNvSpPr>
            <a:spLocks noGrp="1"/>
          </p:cNvSpPr>
          <p:nvPr>
            <p:ph idx="1"/>
          </p:nvPr>
        </p:nvSpPr>
        <p:spPr>
          <a:xfrm>
            <a:off x="487363" y="1582738"/>
            <a:ext cx="8229600" cy="4525962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n-US" smtClean="0">
                <a:solidFill>
                  <a:srgbClr val="FF0000"/>
                </a:solidFill>
              </a:rPr>
              <a:t>GDP </a:t>
            </a:r>
            <a:r>
              <a:rPr lang="en-US" smtClean="0"/>
              <a:t>contribution to increase from 32% in 2005 to </a:t>
            </a:r>
            <a:r>
              <a:rPr lang="en-US" smtClean="0">
                <a:solidFill>
                  <a:srgbClr val="FF0000"/>
                </a:solidFill>
              </a:rPr>
              <a:t>37% </a:t>
            </a:r>
            <a:r>
              <a:rPr lang="en-US" smtClean="0"/>
              <a:t>with the bulk of the growth targeted to come from the services sector, making up 23% of GDP by 2010</a:t>
            </a:r>
          </a:p>
          <a:p>
            <a:pPr eaLnBrk="1" hangingPunct="1"/>
            <a:r>
              <a:rPr lang="en-US" smtClean="0"/>
              <a:t> </a:t>
            </a:r>
            <a:r>
              <a:rPr lang="en-US" smtClean="0">
                <a:solidFill>
                  <a:srgbClr val="FF0000"/>
                </a:solidFill>
              </a:rPr>
              <a:t>Employment </a:t>
            </a:r>
            <a:r>
              <a:rPr lang="en-US" smtClean="0"/>
              <a:t>(excluding Government) to increase from 56% in 2005 to </a:t>
            </a:r>
            <a:r>
              <a:rPr lang="en-US" smtClean="0">
                <a:solidFill>
                  <a:srgbClr val="FF0000"/>
                </a:solidFill>
              </a:rPr>
              <a:t>57% </a:t>
            </a:r>
            <a:r>
              <a:rPr lang="en-US" smtClean="0"/>
              <a:t>of total employment </a:t>
            </a:r>
          </a:p>
          <a:p>
            <a:pPr eaLnBrk="1" hangingPunct="1"/>
            <a:r>
              <a:rPr lang="en-US" smtClean="0"/>
              <a:t> </a:t>
            </a:r>
            <a:r>
              <a:rPr lang="en-US" smtClean="0">
                <a:solidFill>
                  <a:srgbClr val="FF0000"/>
                </a:solidFill>
              </a:rPr>
              <a:t>Exports </a:t>
            </a:r>
            <a:r>
              <a:rPr lang="en-US" smtClean="0"/>
              <a:t>from 19% to </a:t>
            </a:r>
            <a:r>
              <a:rPr lang="en-US" smtClean="0">
                <a:solidFill>
                  <a:srgbClr val="FF0000"/>
                </a:solidFill>
              </a:rPr>
              <a:t>22%</a:t>
            </a:r>
            <a:r>
              <a:rPr lang="en-US" smtClean="0"/>
              <a:t>, with SMEs in the manufacturing sector contributing to 12% of the total exports.</a:t>
            </a:r>
          </a:p>
          <a:p>
            <a:pPr eaLnBrk="1" hangingPunct="1"/>
            <a:endParaRPr lang="en-US" smtClean="0"/>
          </a:p>
        </p:txBody>
      </p:sp>
      <p:sp>
        <p:nvSpPr>
          <p:cNvPr id="61443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Malaysian’s Manufacturing SME in 2010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defRPr/>
            </a:pPr>
            <a:r>
              <a:rPr lang="en-US" dirty="0" smtClean="0"/>
              <a:t>National SME Development Council, chaired by Prime Minister has set a </a:t>
            </a:r>
            <a:r>
              <a:rPr lang="en-US" dirty="0" smtClean="0">
                <a:solidFill>
                  <a:srgbClr val="FF0000"/>
                </a:solidFill>
              </a:rPr>
              <a:t>2-3-4</a:t>
            </a:r>
            <a:r>
              <a:rPr lang="en-US" dirty="0" smtClean="0"/>
              <a:t> objective for SMEs: </a:t>
            </a:r>
          </a:p>
          <a:p>
            <a:pPr>
              <a:defRPr/>
            </a:pPr>
            <a:endParaRPr lang="en-US" dirty="0" smtClean="0"/>
          </a:p>
          <a:p>
            <a:pPr>
              <a:buFont typeface="Wingdings 3" pitchFamily="18" charset="2"/>
              <a:buNone/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at least half 1/</a:t>
            </a:r>
            <a:r>
              <a:rPr lang="en-US" dirty="0" smtClean="0">
                <a:solidFill>
                  <a:srgbClr val="FF0000"/>
                </a:solidFill>
              </a:rPr>
              <a:t>2</a:t>
            </a:r>
            <a:r>
              <a:rPr lang="en-US" dirty="0" smtClean="0"/>
              <a:t>   of GDP</a:t>
            </a:r>
          </a:p>
          <a:p>
            <a:pPr>
              <a:defRPr/>
            </a:pPr>
            <a:r>
              <a:rPr lang="en-US" dirty="0" smtClean="0"/>
              <a:t>A  third1/</a:t>
            </a:r>
            <a:r>
              <a:rPr lang="en-US" dirty="0" smtClean="0">
                <a:solidFill>
                  <a:srgbClr val="FF0000"/>
                </a:solidFill>
              </a:rPr>
              <a:t>3</a:t>
            </a:r>
            <a:r>
              <a:rPr lang="en-US" dirty="0" smtClean="0"/>
              <a:t> of employment</a:t>
            </a:r>
          </a:p>
          <a:p>
            <a:pPr>
              <a:defRPr/>
            </a:pPr>
            <a:r>
              <a:rPr lang="en-US" dirty="0" smtClean="0"/>
              <a:t>And fourth </a:t>
            </a:r>
            <a:r>
              <a:rPr lang="en-US" dirty="0" smtClean="0">
                <a:solidFill>
                  <a:srgbClr val="FF0000"/>
                </a:solidFill>
              </a:rPr>
              <a:t>4</a:t>
            </a:r>
            <a:r>
              <a:rPr lang="en-US" baseline="30000" dirty="0" smtClean="0"/>
              <a:t>th</a:t>
            </a:r>
            <a:r>
              <a:rPr lang="en-US" dirty="0" smtClean="0"/>
              <a:t>  of export.</a:t>
            </a:r>
          </a:p>
          <a:p>
            <a:pPr>
              <a:buFont typeface="Wingdings 3" pitchFamily="18" charset="2"/>
              <a:buNone/>
              <a:defRPr/>
            </a:pPr>
            <a:r>
              <a:rPr lang="en-US" dirty="0" smtClean="0"/>
              <a:t> </a:t>
            </a:r>
          </a:p>
        </p:txBody>
      </p:sp>
      <p:sp>
        <p:nvSpPr>
          <p:cNvPr id="62467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Malaysia’s Objective for SME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41"/>
          <p:cNvSpPr>
            <a:spLocks noGrp="1" noChangeArrowheads="1"/>
          </p:cNvSpPr>
          <p:nvPr>
            <p:ph type="ftr" sz="quarter" idx="4294967295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/>
              <a:t>www.EximConsultant.com</a:t>
            </a:r>
          </a:p>
        </p:txBody>
      </p:sp>
      <p:sp>
        <p:nvSpPr>
          <p:cNvPr id="63491" name="Rectangle 42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DCE824F5-E77C-432B-8E64-D746F4FB20EA}" type="slidenum">
              <a:rPr lang="en-US"/>
              <a:pPr/>
              <a:t>10</a:t>
            </a:fld>
            <a:endParaRPr lang="en-US"/>
          </a:p>
        </p:txBody>
      </p:sp>
      <p:sp>
        <p:nvSpPr>
          <p:cNvPr id="634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Malaysia’s definition of SME</a:t>
            </a:r>
          </a:p>
        </p:txBody>
      </p:sp>
      <p:sp>
        <p:nvSpPr>
          <p:cNvPr id="6349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GB" sz="2400" b="1" smtClean="0"/>
              <a:t>SMEs – Small and Medium Enterprises</a:t>
            </a:r>
            <a:endParaRPr lang="en-GB" sz="2400" smtClean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GB" sz="2400" smtClean="0"/>
              <a:t>   Approved on 9 June 2005, the National SME Development Council [NSDC]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GB" sz="2400" smtClean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GB" sz="2400" smtClean="0"/>
              <a:t>   Applied across economic sectors and adopted by all Government Ministries, their agencies as well as financial institutions.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GB" sz="2400" i="1" smtClean="0"/>
              <a:t>  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GB" sz="2000" i="1" smtClean="0"/>
              <a:t>Source: National SME Development Council Secretariat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GB" sz="2000" i="1" smtClean="0"/>
              <a:t>           [To be transferred from BNM to SME Corp – SMIDEC    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GB" sz="2000" i="1" smtClean="0"/>
              <a:t>           on 2 Jan 2009]</a:t>
            </a:r>
            <a:endParaRPr lang="en-US" sz="2000" i="1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41"/>
          <p:cNvSpPr>
            <a:spLocks noGrp="1" noChangeArrowheads="1"/>
          </p:cNvSpPr>
          <p:nvPr>
            <p:ph type="ftr" sz="quarter" idx="4294967295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/>
              <a:t>www.EximConsultant.com</a:t>
            </a:r>
          </a:p>
        </p:txBody>
      </p:sp>
      <p:sp>
        <p:nvSpPr>
          <p:cNvPr id="64515" name="Rectangle 42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5B9D0779-994F-42BE-BCDC-9B301B610C47}" type="slidenum">
              <a:rPr lang="en-US"/>
              <a:pPr/>
              <a:t>11</a:t>
            </a:fld>
            <a:endParaRPr lang="en-US"/>
          </a:p>
        </p:txBody>
      </p:sp>
      <p:sp>
        <p:nvSpPr>
          <p:cNvPr id="645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FF0000"/>
                </a:solidFill>
              </a:rPr>
              <a:t>Malaysia’s definition of SME</a:t>
            </a:r>
          </a:p>
        </p:txBody>
      </p:sp>
      <p:sp>
        <p:nvSpPr>
          <p:cNvPr id="6451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GB" sz="2400" b="1" smtClean="0"/>
              <a:t>SMEs – Small and Medium Enterprises</a:t>
            </a:r>
            <a:endParaRPr lang="en-GB" sz="2400" smtClean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GB" sz="2400" smtClean="0"/>
              <a:t>   Approved on 9 June 2005, the National SME Development Council [NSDC]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GB" sz="2400" smtClean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GB" sz="2400" smtClean="0"/>
              <a:t>   Applied across economic sectors and adopted by all Government Ministries, their agencies as well as financial institutions.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GB" sz="2400" i="1" smtClean="0"/>
              <a:t>  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GB" sz="2000" i="1" smtClean="0"/>
              <a:t>Source: National SME Development Council Secretariat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GB" sz="2000" i="1" smtClean="0"/>
              <a:t>           [To be transferred from BNM to SME Corp – SMIDEC    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GB" sz="2000" i="1" smtClean="0"/>
              <a:t>           on 2 Jan 2009]</a:t>
            </a:r>
            <a:endParaRPr lang="en-US" sz="2000" i="1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Footer Placeholder 4"/>
          <p:cNvSpPr>
            <a:spLocks noGrp="1"/>
          </p:cNvSpPr>
          <p:nvPr>
            <p:ph type="ftr" sz="quarter" idx="4294967295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/>
              <a:t>www.EximConsultant.com</a:t>
            </a:r>
          </a:p>
        </p:txBody>
      </p:sp>
      <p:sp>
        <p:nvSpPr>
          <p:cNvPr id="65539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52F32862-8A24-4FA3-8ABB-294E2F4E3CF3}" type="slidenum">
              <a:rPr lang="en-US"/>
              <a:pPr/>
              <a:t>12</a:t>
            </a:fld>
            <a:endParaRPr lang="en-US"/>
          </a:p>
        </p:txBody>
      </p:sp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z="4000" smtClean="0"/>
              <a:t>Definition of SMEs - Based on number of f/t employees</a:t>
            </a:r>
          </a:p>
        </p:txBody>
      </p:sp>
      <p:graphicFrame>
        <p:nvGraphicFramePr>
          <p:cNvPr id="98307" name="Group 3"/>
          <p:cNvGraphicFramePr>
            <a:graphicFrameLocks noGrp="1"/>
          </p:cNvGraphicFramePr>
          <p:nvPr>
            <p:ph idx="1"/>
          </p:nvPr>
        </p:nvGraphicFramePr>
        <p:xfrm>
          <a:off x="468313" y="1816100"/>
          <a:ext cx="8229600" cy="3969068"/>
        </p:xfrm>
        <a:graphic>
          <a:graphicData uri="http://schemas.openxmlformats.org/drawingml/2006/table">
            <a:tbl>
              <a:tblPr/>
              <a:tblGrid>
                <a:gridCol w="1655762"/>
                <a:gridCol w="2027238"/>
                <a:gridCol w="2303462"/>
                <a:gridCol w="2243138"/>
              </a:tblGrid>
              <a:tr h="11763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ＭＳ Ｐゴシック" pitchFamily="34" charset="-128"/>
                        </a:rPr>
                        <a:t>Size &amp;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ＭＳ Ｐゴシック" pitchFamily="34" charset="-128"/>
                        </a:rPr>
                        <a:t>Sector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ＭＳ Ｐゴシック" pitchFamily="34" charset="-128"/>
                        </a:rPr>
                        <a:t>Mftg incldg agro-based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ＭＳ Ｐゴシック" pitchFamily="34" charset="-128"/>
                        </a:rPr>
                        <a:t>&amp; MRS*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ＭＳ Ｐゴシック" pitchFamily="34" charset="-128"/>
                        </a:rPr>
                        <a:t>Primary Agriculture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ＭＳ Ｐゴシック" pitchFamily="34" charset="-128"/>
                        </a:rPr>
                        <a:t>Services Sector incldg ICT**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112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Micro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SMEs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ＭＳ Ｐゴシック" pitchFamily="34" charset="-128"/>
                        </a:rPr>
                        <a:t>1 to 5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ＭＳ Ｐゴシック" pitchFamily="34" charset="-128"/>
                        </a:rPr>
                        <a:t>1 to 5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ＭＳ Ｐゴシック" pitchFamily="34" charset="-128"/>
                        </a:rPr>
                        <a:t>1 to 5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366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Small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SMEs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ＭＳ Ｐゴシック" pitchFamily="34" charset="-128"/>
                        </a:rPr>
                        <a:t>5 to 50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ＭＳ Ｐゴシック" pitchFamily="34" charset="-128"/>
                        </a:rPr>
                        <a:t>5 to 19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ＭＳ Ｐゴシック" pitchFamily="34" charset="-128"/>
                        </a:rPr>
                        <a:t>5 to 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36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Medium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SMEs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ＭＳ Ｐゴシック" pitchFamily="34" charset="-128"/>
                        </a:rPr>
                        <a:t>51 to 150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ＭＳ Ｐゴシック" pitchFamily="34" charset="-128"/>
                        </a:rPr>
                        <a:t>20 to 50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ＭＳ Ｐゴシック" pitchFamily="34" charset="-128"/>
                        </a:rPr>
                        <a:t>20 to 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Footer Placeholder 4"/>
          <p:cNvSpPr>
            <a:spLocks noGrp="1"/>
          </p:cNvSpPr>
          <p:nvPr>
            <p:ph type="ftr" sz="quarter" idx="4294967295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/>
              <a:t>www.EximConsultant.com</a:t>
            </a:r>
          </a:p>
        </p:txBody>
      </p:sp>
      <p:sp>
        <p:nvSpPr>
          <p:cNvPr id="66563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B06C8719-FA9B-4C40-A3F1-CAA0FCA6A6A5}" type="slidenum">
              <a:rPr lang="en-US"/>
              <a:pPr/>
              <a:t>13</a:t>
            </a:fld>
            <a:endParaRPr lang="en-US"/>
          </a:p>
        </p:txBody>
      </p:sp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z="4000" smtClean="0"/>
              <a:t>Definition of SMEs - based on annual sales turnover</a:t>
            </a:r>
          </a:p>
        </p:txBody>
      </p:sp>
      <p:graphicFrame>
        <p:nvGraphicFramePr>
          <p:cNvPr id="99359" name="Group 31"/>
          <p:cNvGraphicFramePr>
            <a:graphicFrameLocks noGrp="1"/>
          </p:cNvGraphicFramePr>
          <p:nvPr>
            <p:ph idx="1"/>
          </p:nvPr>
        </p:nvGraphicFramePr>
        <p:xfrm>
          <a:off x="468313" y="1484313"/>
          <a:ext cx="8229600" cy="4684459"/>
        </p:xfrm>
        <a:graphic>
          <a:graphicData uri="http://schemas.openxmlformats.org/drawingml/2006/table">
            <a:tbl>
              <a:tblPr/>
              <a:tblGrid>
                <a:gridCol w="1655762"/>
                <a:gridCol w="2087563"/>
                <a:gridCol w="2243137"/>
                <a:gridCol w="2243138"/>
              </a:tblGrid>
              <a:tr h="11763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ＭＳ Ｐゴシック" pitchFamily="34" charset="-128"/>
                        </a:rPr>
                        <a:t>Size &amp;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ＭＳ Ｐゴシック" pitchFamily="34" charset="-128"/>
                        </a:rPr>
                        <a:t>Sector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ＭＳ Ｐゴシック" pitchFamily="34" charset="-128"/>
                        </a:rPr>
                        <a:t>Mftg incldg agro-based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ＭＳ Ｐゴシック" pitchFamily="34" charset="-128"/>
                        </a:rPr>
                        <a:t>&amp; MRS*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ＭＳ Ｐゴシック" pitchFamily="34" charset="-128"/>
                        </a:rPr>
                        <a:t>Primary Agriculture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ＭＳ Ｐゴシック" pitchFamily="34" charset="-128"/>
                        </a:rPr>
                        <a:t>Services Sector incldg ICT**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112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Micro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SMEs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ＭＳ Ｐゴシック" pitchFamily="34" charset="-128"/>
                        </a:rPr>
                        <a:t>&lt; RM 250k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ＭＳ Ｐゴシック" pitchFamily="34" charset="-128"/>
                        </a:rPr>
                        <a:t>&lt; RM 200k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ＭＳ Ｐゴシック" pitchFamily="34" charset="-128"/>
                        </a:rPr>
                        <a:t>&lt; RM 200k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414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Small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SMEs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ＭＳ Ｐゴシック" pitchFamily="34" charset="-128"/>
                        </a:rPr>
                        <a:t>RM 250k to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ＭＳ Ｐゴシック" pitchFamily="34" charset="-128"/>
                        </a:rPr>
                        <a:t>&lt; RM 10M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ＭＳ Ｐゴシック" pitchFamily="34" charset="-128"/>
                        </a:rPr>
                        <a:t>RM 200k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ＭＳ Ｐゴシック" pitchFamily="34" charset="-128"/>
                        </a:rPr>
                        <a:t>&lt; RM 1M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ＭＳ Ｐゴシック" pitchFamily="34" charset="-128"/>
                        </a:rPr>
                        <a:t>RM 200k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ＭＳ Ｐゴシック" pitchFamily="34" charset="-128"/>
                        </a:rPr>
                        <a:t>to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ＭＳ Ｐゴシック" pitchFamily="34" charset="-128"/>
                        </a:rPr>
                        <a:t> &lt; RM 1M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36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Medium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SMEs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ＭＳ Ｐゴシック" pitchFamily="34" charset="-128"/>
                        </a:rPr>
                        <a:t>RM 10M to RM 25M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ＭＳ Ｐゴシック" pitchFamily="34" charset="-128"/>
                        </a:rPr>
                        <a:t>RM 1M to RM 5M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ＭＳ Ｐゴシック" pitchFamily="34" charset="-128"/>
                        </a:rPr>
                        <a:t>RM 1M to RM 5M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41"/>
          <p:cNvSpPr>
            <a:spLocks noGrp="1" noChangeArrowheads="1"/>
          </p:cNvSpPr>
          <p:nvPr>
            <p:ph type="ftr" sz="quarter" idx="4294967295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/>
              <a:t>www.EximConsultant.com</a:t>
            </a:r>
          </a:p>
        </p:txBody>
      </p:sp>
      <p:sp>
        <p:nvSpPr>
          <p:cNvPr id="67587" name="Rectangle 42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B4316F8B-0120-4472-AB22-9BA147A0B569}" type="slidenum">
              <a:rPr lang="en-US"/>
              <a:pPr/>
              <a:t>14</a:t>
            </a:fld>
            <a:endParaRPr lang="en-US"/>
          </a:p>
        </p:txBody>
      </p:sp>
      <p:sp>
        <p:nvSpPr>
          <p:cNvPr id="675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Definition of SME</a:t>
            </a:r>
          </a:p>
        </p:txBody>
      </p:sp>
      <p:sp>
        <p:nvSpPr>
          <p:cNvPr id="6758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endParaRPr lang="en-GB" smtClean="0"/>
          </a:p>
          <a:p>
            <a:pPr>
              <a:buFont typeface="Wingdings" pitchFamily="2" charset="2"/>
              <a:buNone/>
            </a:pPr>
            <a:r>
              <a:rPr lang="en-US" b="1" smtClean="0"/>
              <a:t>*   </a:t>
            </a:r>
            <a:r>
              <a:rPr lang="en-GB" b="1" smtClean="0"/>
              <a:t>MRS</a:t>
            </a:r>
            <a:r>
              <a:rPr lang="en-GB" smtClean="0"/>
              <a:t> – Manufacturing Related    </a:t>
            </a:r>
          </a:p>
          <a:p>
            <a:pPr>
              <a:buFont typeface="Wingdings" pitchFamily="2" charset="2"/>
              <a:buNone/>
            </a:pPr>
            <a:r>
              <a:rPr lang="en-GB" smtClean="0"/>
              <a:t>     Services</a:t>
            </a:r>
          </a:p>
          <a:p>
            <a:pPr>
              <a:buFont typeface="Wingdings" pitchFamily="2" charset="2"/>
              <a:buNone/>
            </a:pPr>
            <a:r>
              <a:rPr lang="en-US" b="1" smtClean="0"/>
              <a:t>**  </a:t>
            </a:r>
            <a:r>
              <a:rPr lang="en-GB" b="1" smtClean="0"/>
              <a:t>ICT</a:t>
            </a:r>
            <a:r>
              <a:rPr lang="en-GB" smtClean="0"/>
              <a:t> – Information and   </a:t>
            </a:r>
          </a:p>
          <a:p>
            <a:pPr>
              <a:buFont typeface="Wingdings" pitchFamily="2" charset="2"/>
              <a:buNone/>
            </a:pPr>
            <a:r>
              <a:rPr lang="en-GB" smtClean="0"/>
              <a:t>     Communications Technology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 the USA</a:t>
            </a:r>
          </a:p>
        </p:txBody>
      </p:sp>
      <p:sp>
        <p:nvSpPr>
          <p:cNvPr id="686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228600" y="1371600"/>
          <a:ext cx="8915400" cy="4640263"/>
        </p:xfrm>
        <a:graphic>
          <a:graphicData uri="http://schemas.openxmlformats.org/presentationml/2006/ole">
            <p:oleObj spid="_x0000_s1026" name="Chart" r:id="rId4" imgW="5839231" imgH="3038716" progId="Excel.Sheet.8">
              <p:embed/>
            </p:oleObj>
          </a:graphicData>
        </a:graphic>
      </p:graphicFrame>
      <p:sp>
        <p:nvSpPr>
          <p:cNvPr id="8195" name="Text Box 9"/>
          <p:cNvSpPr txBox="1">
            <a:spLocks noChangeArrowheads="1"/>
          </p:cNvSpPr>
          <p:nvPr/>
        </p:nvSpPr>
        <p:spPr bwMode="auto">
          <a:xfrm>
            <a:off x="1524000" y="533400"/>
            <a:ext cx="6324600" cy="531813"/>
          </a:xfrm>
          <a:prstGeom prst="rect">
            <a:avLst/>
          </a:prstGeom>
          <a:solidFill>
            <a:schemeClr val="tx1"/>
          </a:solidFill>
          <a:ln w="12700">
            <a:solidFill>
              <a:srgbClr val="333333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800" b="1">
                <a:solidFill>
                  <a:schemeClr val="bg1"/>
                </a:solidFill>
                <a:latin typeface="Times New Roman" pitchFamily="18" charset="0"/>
              </a:rPr>
              <a:t>A Profile of Small Business by Industry</a:t>
            </a: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1344613" y="349250"/>
            <a:ext cx="6454775" cy="592138"/>
          </a:xfrm>
        </p:spPr>
        <p:txBody>
          <a:bodyPr lIns="90488" tIns="44450" rIns="90488" bIns="44450">
            <a:normAutofit fontScale="90000"/>
          </a:bodyPr>
          <a:lstStyle/>
          <a:p>
            <a:r>
              <a:rPr lang="en-US" altLang="en-US" smtClean="0"/>
              <a:t>Small Businesses...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9763" y="1355725"/>
            <a:ext cx="6599237" cy="4892675"/>
          </a:xfrm>
        </p:spPr>
        <p:txBody>
          <a:bodyPr lIns="90488" tIns="44450" rIns="90488" bIns="44450"/>
          <a:lstStyle/>
          <a:p>
            <a:r>
              <a:rPr lang="en-US" altLang="en-US" smtClean="0"/>
              <a:t>make up 98.5% of all the businesses in the U.S.</a:t>
            </a:r>
          </a:p>
          <a:p>
            <a:r>
              <a:rPr lang="en-US" altLang="en-US" smtClean="0"/>
              <a:t>employ 52% of the nation's private sector workforce.</a:t>
            </a:r>
          </a:p>
          <a:p>
            <a:r>
              <a:rPr lang="en-US" altLang="en-US" smtClean="0"/>
              <a:t>create more jobs than big businesses.</a:t>
            </a:r>
          </a:p>
          <a:p>
            <a:r>
              <a:rPr lang="en-US" altLang="en-US" smtClean="0"/>
              <a:t>lead the way in training workers for jobs.  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7086600" y="4038600"/>
            <a:ext cx="1525588" cy="2205038"/>
            <a:chOff x="4560" y="1684"/>
            <a:chExt cx="961" cy="1389"/>
          </a:xfrm>
        </p:grpSpPr>
        <p:sp>
          <p:nvSpPr>
            <p:cNvPr id="69637" name="Freeform 5"/>
            <p:cNvSpPr>
              <a:spLocks/>
            </p:cNvSpPr>
            <p:nvPr/>
          </p:nvSpPr>
          <p:spPr bwMode="auto">
            <a:xfrm>
              <a:off x="4560" y="2050"/>
              <a:ext cx="961" cy="1023"/>
            </a:xfrm>
            <a:custGeom>
              <a:avLst/>
              <a:gdLst>
                <a:gd name="T0" fmla="*/ 331 w 961"/>
                <a:gd name="T1" fmla="*/ 52 h 1023"/>
                <a:gd name="T2" fmla="*/ 237 w 961"/>
                <a:gd name="T3" fmla="*/ 395 h 1023"/>
                <a:gd name="T4" fmla="*/ 127 w 961"/>
                <a:gd name="T5" fmla="*/ 688 h 1023"/>
                <a:gd name="T6" fmla="*/ 0 w 961"/>
                <a:gd name="T7" fmla="*/ 1022 h 1023"/>
                <a:gd name="T8" fmla="*/ 107 w 961"/>
                <a:gd name="T9" fmla="*/ 956 h 1023"/>
                <a:gd name="T10" fmla="*/ 230 w 961"/>
                <a:gd name="T11" fmla="*/ 881 h 1023"/>
                <a:gd name="T12" fmla="*/ 298 w 961"/>
                <a:gd name="T13" fmla="*/ 846 h 1023"/>
                <a:gd name="T14" fmla="*/ 353 w 961"/>
                <a:gd name="T15" fmla="*/ 824 h 1023"/>
                <a:gd name="T16" fmla="*/ 407 w 961"/>
                <a:gd name="T17" fmla="*/ 811 h 1023"/>
                <a:gd name="T18" fmla="*/ 457 w 961"/>
                <a:gd name="T19" fmla="*/ 806 h 1023"/>
                <a:gd name="T20" fmla="*/ 528 w 961"/>
                <a:gd name="T21" fmla="*/ 792 h 1023"/>
                <a:gd name="T22" fmla="*/ 485 w 961"/>
                <a:gd name="T23" fmla="*/ 681 h 1023"/>
                <a:gd name="T24" fmla="*/ 539 w 961"/>
                <a:gd name="T25" fmla="*/ 674 h 1023"/>
                <a:gd name="T26" fmla="*/ 604 w 961"/>
                <a:gd name="T27" fmla="*/ 688 h 1023"/>
                <a:gd name="T28" fmla="*/ 669 w 961"/>
                <a:gd name="T29" fmla="*/ 719 h 1023"/>
                <a:gd name="T30" fmla="*/ 720 w 961"/>
                <a:gd name="T31" fmla="*/ 749 h 1023"/>
                <a:gd name="T32" fmla="*/ 763 w 961"/>
                <a:gd name="T33" fmla="*/ 783 h 1023"/>
                <a:gd name="T34" fmla="*/ 808 w 961"/>
                <a:gd name="T35" fmla="*/ 818 h 1023"/>
                <a:gd name="T36" fmla="*/ 879 w 961"/>
                <a:gd name="T37" fmla="*/ 881 h 1023"/>
                <a:gd name="T38" fmla="*/ 960 w 961"/>
                <a:gd name="T39" fmla="*/ 942 h 1023"/>
                <a:gd name="T40" fmla="*/ 942 w 961"/>
                <a:gd name="T41" fmla="*/ 724 h 1023"/>
                <a:gd name="T42" fmla="*/ 899 w 961"/>
                <a:gd name="T43" fmla="*/ 550 h 1023"/>
                <a:gd name="T44" fmla="*/ 853 w 961"/>
                <a:gd name="T45" fmla="*/ 348 h 1023"/>
                <a:gd name="T46" fmla="*/ 815 w 961"/>
                <a:gd name="T47" fmla="*/ 200 h 1023"/>
                <a:gd name="T48" fmla="*/ 790 w 961"/>
                <a:gd name="T49" fmla="*/ 84 h 1023"/>
                <a:gd name="T50" fmla="*/ 779 w 961"/>
                <a:gd name="T51" fmla="*/ 0 h 1023"/>
                <a:gd name="T52" fmla="*/ 331 w 961"/>
                <a:gd name="T53" fmla="*/ 52 h 1023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961"/>
                <a:gd name="T82" fmla="*/ 0 h 1023"/>
                <a:gd name="T83" fmla="*/ 961 w 961"/>
                <a:gd name="T84" fmla="*/ 1023 h 1023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961" h="1023">
                  <a:moveTo>
                    <a:pt x="331" y="52"/>
                  </a:moveTo>
                  <a:lnTo>
                    <a:pt x="237" y="395"/>
                  </a:lnTo>
                  <a:lnTo>
                    <a:pt x="127" y="688"/>
                  </a:lnTo>
                  <a:lnTo>
                    <a:pt x="0" y="1022"/>
                  </a:lnTo>
                  <a:lnTo>
                    <a:pt x="107" y="956"/>
                  </a:lnTo>
                  <a:lnTo>
                    <a:pt x="230" y="881"/>
                  </a:lnTo>
                  <a:lnTo>
                    <a:pt x="298" y="846"/>
                  </a:lnTo>
                  <a:lnTo>
                    <a:pt x="353" y="824"/>
                  </a:lnTo>
                  <a:lnTo>
                    <a:pt x="407" y="811"/>
                  </a:lnTo>
                  <a:lnTo>
                    <a:pt x="457" y="806"/>
                  </a:lnTo>
                  <a:lnTo>
                    <a:pt x="528" y="792"/>
                  </a:lnTo>
                  <a:lnTo>
                    <a:pt x="485" y="681"/>
                  </a:lnTo>
                  <a:lnTo>
                    <a:pt x="539" y="674"/>
                  </a:lnTo>
                  <a:lnTo>
                    <a:pt x="604" y="688"/>
                  </a:lnTo>
                  <a:lnTo>
                    <a:pt x="669" y="719"/>
                  </a:lnTo>
                  <a:lnTo>
                    <a:pt x="720" y="749"/>
                  </a:lnTo>
                  <a:lnTo>
                    <a:pt x="763" y="783"/>
                  </a:lnTo>
                  <a:lnTo>
                    <a:pt x="808" y="818"/>
                  </a:lnTo>
                  <a:lnTo>
                    <a:pt x="879" y="881"/>
                  </a:lnTo>
                  <a:lnTo>
                    <a:pt x="960" y="942"/>
                  </a:lnTo>
                  <a:lnTo>
                    <a:pt x="942" y="724"/>
                  </a:lnTo>
                  <a:lnTo>
                    <a:pt x="899" y="550"/>
                  </a:lnTo>
                  <a:lnTo>
                    <a:pt x="853" y="348"/>
                  </a:lnTo>
                  <a:lnTo>
                    <a:pt x="815" y="200"/>
                  </a:lnTo>
                  <a:lnTo>
                    <a:pt x="790" y="84"/>
                  </a:lnTo>
                  <a:lnTo>
                    <a:pt x="779" y="0"/>
                  </a:lnTo>
                  <a:lnTo>
                    <a:pt x="331" y="52"/>
                  </a:lnTo>
                </a:path>
              </a:pathLst>
            </a:custGeom>
            <a:solidFill>
              <a:srgbClr val="FF00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638" name="Oval 6"/>
            <p:cNvSpPr>
              <a:spLocks noChangeArrowheads="1"/>
            </p:cNvSpPr>
            <p:nvPr/>
          </p:nvSpPr>
          <p:spPr bwMode="auto">
            <a:xfrm>
              <a:off x="4813" y="1684"/>
              <a:ext cx="575" cy="526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39" name="Freeform 7"/>
            <p:cNvSpPr>
              <a:spLocks/>
            </p:cNvSpPr>
            <p:nvPr/>
          </p:nvSpPr>
          <p:spPr bwMode="auto">
            <a:xfrm>
              <a:off x="4824" y="1699"/>
              <a:ext cx="560" cy="523"/>
            </a:xfrm>
            <a:custGeom>
              <a:avLst/>
              <a:gdLst>
                <a:gd name="T0" fmla="*/ 275 w 560"/>
                <a:gd name="T1" fmla="*/ 0 h 523"/>
                <a:gd name="T2" fmla="*/ 255 w 560"/>
                <a:gd name="T3" fmla="*/ 96 h 523"/>
                <a:gd name="T4" fmla="*/ 197 w 560"/>
                <a:gd name="T5" fmla="*/ 12 h 523"/>
                <a:gd name="T6" fmla="*/ 210 w 560"/>
                <a:gd name="T7" fmla="*/ 105 h 523"/>
                <a:gd name="T8" fmla="*/ 139 w 560"/>
                <a:gd name="T9" fmla="*/ 35 h 523"/>
                <a:gd name="T10" fmla="*/ 166 w 560"/>
                <a:gd name="T11" fmla="*/ 127 h 523"/>
                <a:gd name="T12" fmla="*/ 90 w 560"/>
                <a:gd name="T13" fmla="*/ 72 h 523"/>
                <a:gd name="T14" fmla="*/ 134 w 560"/>
                <a:gd name="T15" fmla="*/ 159 h 523"/>
                <a:gd name="T16" fmla="*/ 40 w 560"/>
                <a:gd name="T17" fmla="*/ 126 h 523"/>
                <a:gd name="T18" fmla="*/ 107 w 560"/>
                <a:gd name="T19" fmla="*/ 197 h 523"/>
                <a:gd name="T20" fmla="*/ 9 w 560"/>
                <a:gd name="T21" fmla="*/ 187 h 523"/>
                <a:gd name="T22" fmla="*/ 101 w 560"/>
                <a:gd name="T23" fmla="*/ 234 h 523"/>
                <a:gd name="T24" fmla="*/ 0 w 560"/>
                <a:gd name="T25" fmla="*/ 258 h 523"/>
                <a:gd name="T26" fmla="*/ 101 w 560"/>
                <a:gd name="T27" fmla="*/ 281 h 523"/>
                <a:gd name="T28" fmla="*/ 9 w 560"/>
                <a:gd name="T29" fmla="*/ 323 h 523"/>
                <a:gd name="T30" fmla="*/ 109 w 560"/>
                <a:gd name="T31" fmla="*/ 325 h 523"/>
                <a:gd name="T32" fmla="*/ 36 w 560"/>
                <a:gd name="T33" fmla="*/ 391 h 523"/>
                <a:gd name="T34" fmla="*/ 132 w 560"/>
                <a:gd name="T35" fmla="*/ 363 h 523"/>
                <a:gd name="T36" fmla="*/ 80 w 560"/>
                <a:gd name="T37" fmla="*/ 443 h 523"/>
                <a:gd name="T38" fmla="*/ 166 w 560"/>
                <a:gd name="T39" fmla="*/ 396 h 523"/>
                <a:gd name="T40" fmla="*/ 139 w 560"/>
                <a:gd name="T41" fmla="*/ 485 h 523"/>
                <a:gd name="T42" fmla="*/ 201 w 560"/>
                <a:gd name="T43" fmla="*/ 421 h 523"/>
                <a:gd name="T44" fmla="*/ 199 w 560"/>
                <a:gd name="T45" fmla="*/ 513 h 523"/>
                <a:gd name="T46" fmla="*/ 244 w 560"/>
                <a:gd name="T47" fmla="*/ 428 h 523"/>
                <a:gd name="T48" fmla="*/ 275 w 560"/>
                <a:gd name="T49" fmla="*/ 522 h 523"/>
                <a:gd name="T50" fmla="*/ 298 w 560"/>
                <a:gd name="T51" fmla="*/ 431 h 523"/>
                <a:gd name="T52" fmla="*/ 329 w 560"/>
                <a:gd name="T53" fmla="*/ 517 h 523"/>
                <a:gd name="T54" fmla="*/ 347 w 560"/>
                <a:gd name="T55" fmla="*/ 422 h 523"/>
                <a:gd name="T56" fmla="*/ 398 w 560"/>
                <a:gd name="T57" fmla="*/ 496 h 523"/>
                <a:gd name="T58" fmla="*/ 385 w 560"/>
                <a:gd name="T59" fmla="*/ 402 h 523"/>
                <a:gd name="T60" fmla="*/ 456 w 560"/>
                <a:gd name="T61" fmla="*/ 456 h 523"/>
                <a:gd name="T62" fmla="*/ 422 w 560"/>
                <a:gd name="T63" fmla="*/ 368 h 523"/>
                <a:gd name="T64" fmla="*/ 512 w 560"/>
                <a:gd name="T65" fmla="*/ 400 h 523"/>
                <a:gd name="T66" fmla="*/ 450 w 560"/>
                <a:gd name="T67" fmla="*/ 332 h 523"/>
                <a:gd name="T68" fmla="*/ 546 w 560"/>
                <a:gd name="T69" fmla="*/ 330 h 523"/>
                <a:gd name="T70" fmla="*/ 461 w 560"/>
                <a:gd name="T71" fmla="*/ 292 h 523"/>
                <a:gd name="T72" fmla="*/ 559 w 560"/>
                <a:gd name="T73" fmla="*/ 258 h 523"/>
                <a:gd name="T74" fmla="*/ 458 w 560"/>
                <a:gd name="T75" fmla="*/ 236 h 523"/>
                <a:gd name="T76" fmla="*/ 552 w 560"/>
                <a:gd name="T77" fmla="*/ 199 h 523"/>
                <a:gd name="T78" fmla="*/ 447 w 560"/>
                <a:gd name="T79" fmla="*/ 194 h 523"/>
                <a:gd name="T80" fmla="*/ 530 w 560"/>
                <a:gd name="T81" fmla="*/ 141 h 523"/>
                <a:gd name="T82" fmla="*/ 431 w 560"/>
                <a:gd name="T83" fmla="*/ 155 h 523"/>
                <a:gd name="T84" fmla="*/ 490 w 560"/>
                <a:gd name="T85" fmla="*/ 86 h 523"/>
                <a:gd name="T86" fmla="*/ 400 w 560"/>
                <a:gd name="T87" fmla="*/ 126 h 523"/>
                <a:gd name="T88" fmla="*/ 434 w 560"/>
                <a:gd name="T89" fmla="*/ 47 h 523"/>
                <a:gd name="T90" fmla="*/ 360 w 560"/>
                <a:gd name="T91" fmla="*/ 105 h 523"/>
                <a:gd name="T92" fmla="*/ 373 w 560"/>
                <a:gd name="T93" fmla="*/ 16 h 523"/>
                <a:gd name="T94" fmla="*/ 313 w 560"/>
                <a:gd name="T95" fmla="*/ 91 h 523"/>
                <a:gd name="T96" fmla="*/ 275 w 560"/>
                <a:gd name="T97" fmla="*/ 0 h 52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560"/>
                <a:gd name="T148" fmla="*/ 0 h 523"/>
                <a:gd name="T149" fmla="*/ 560 w 560"/>
                <a:gd name="T150" fmla="*/ 523 h 523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560" h="523">
                  <a:moveTo>
                    <a:pt x="275" y="0"/>
                  </a:moveTo>
                  <a:lnTo>
                    <a:pt x="255" y="96"/>
                  </a:lnTo>
                  <a:lnTo>
                    <a:pt x="197" y="12"/>
                  </a:lnTo>
                  <a:lnTo>
                    <a:pt x="210" y="105"/>
                  </a:lnTo>
                  <a:lnTo>
                    <a:pt x="139" y="35"/>
                  </a:lnTo>
                  <a:lnTo>
                    <a:pt x="166" y="127"/>
                  </a:lnTo>
                  <a:lnTo>
                    <a:pt x="90" y="72"/>
                  </a:lnTo>
                  <a:lnTo>
                    <a:pt x="134" y="159"/>
                  </a:lnTo>
                  <a:lnTo>
                    <a:pt x="40" y="126"/>
                  </a:lnTo>
                  <a:lnTo>
                    <a:pt x="107" y="197"/>
                  </a:lnTo>
                  <a:lnTo>
                    <a:pt x="9" y="187"/>
                  </a:lnTo>
                  <a:lnTo>
                    <a:pt x="101" y="234"/>
                  </a:lnTo>
                  <a:lnTo>
                    <a:pt x="0" y="258"/>
                  </a:lnTo>
                  <a:lnTo>
                    <a:pt x="101" y="281"/>
                  </a:lnTo>
                  <a:lnTo>
                    <a:pt x="9" y="323"/>
                  </a:lnTo>
                  <a:lnTo>
                    <a:pt x="109" y="325"/>
                  </a:lnTo>
                  <a:lnTo>
                    <a:pt x="36" y="391"/>
                  </a:lnTo>
                  <a:lnTo>
                    <a:pt x="132" y="363"/>
                  </a:lnTo>
                  <a:lnTo>
                    <a:pt x="80" y="443"/>
                  </a:lnTo>
                  <a:lnTo>
                    <a:pt x="166" y="396"/>
                  </a:lnTo>
                  <a:lnTo>
                    <a:pt x="139" y="485"/>
                  </a:lnTo>
                  <a:lnTo>
                    <a:pt x="201" y="421"/>
                  </a:lnTo>
                  <a:lnTo>
                    <a:pt x="199" y="513"/>
                  </a:lnTo>
                  <a:lnTo>
                    <a:pt x="244" y="428"/>
                  </a:lnTo>
                  <a:lnTo>
                    <a:pt x="275" y="522"/>
                  </a:lnTo>
                  <a:lnTo>
                    <a:pt x="298" y="431"/>
                  </a:lnTo>
                  <a:lnTo>
                    <a:pt x="329" y="517"/>
                  </a:lnTo>
                  <a:lnTo>
                    <a:pt x="347" y="422"/>
                  </a:lnTo>
                  <a:lnTo>
                    <a:pt x="398" y="496"/>
                  </a:lnTo>
                  <a:lnTo>
                    <a:pt x="385" y="402"/>
                  </a:lnTo>
                  <a:lnTo>
                    <a:pt x="456" y="456"/>
                  </a:lnTo>
                  <a:lnTo>
                    <a:pt x="422" y="368"/>
                  </a:lnTo>
                  <a:lnTo>
                    <a:pt x="512" y="400"/>
                  </a:lnTo>
                  <a:lnTo>
                    <a:pt x="450" y="332"/>
                  </a:lnTo>
                  <a:lnTo>
                    <a:pt x="546" y="330"/>
                  </a:lnTo>
                  <a:lnTo>
                    <a:pt x="461" y="292"/>
                  </a:lnTo>
                  <a:lnTo>
                    <a:pt x="559" y="258"/>
                  </a:lnTo>
                  <a:lnTo>
                    <a:pt x="458" y="236"/>
                  </a:lnTo>
                  <a:lnTo>
                    <a:pt x="552" y="199"/>
                  </a:lnTo>
                  <a:lnTo>
                    <a:pt x="447" y="194"/>
                  </a:lnTo>
                  <a:lnTo>
                    <a:pt x="530" y="141"/>
                  </a:lnTo>
                  <a:lnTo>
                    <a:pt x="431" y="155"/>
                  </a:lnTo>
                  <a:lnTo>
                    <a:pt x="490" y="86"/>
                  </a:lnTo>
                  <a:lnTo>
                    <a:pt x="400" y="126"/>
                  </a:lnTo>
                  <a:lnTo>
                    <a:pt x="434" y="47"/>
                  </a:lnTo>
                  <a:lnTo>
                    <a:pt x="360" y="105"/>
                  </a:lnTo>
                  <a:lnTo>
                    <a:pt x="373" y="16"/>
                  </a:lnTo>
                  <a:lnTo>
                    <a:pt x="313" y="91"/>
                  </a:lnTo>
                  <a:lnTo>
                    <a:pt x="275" y="0"/>
                  </a:lnTo>
                </a:path>
              </a:pathLst>
            </a:custGeom>
            <a:solidFill>
              <a:srgbClr val="8080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640" name="Oval 8"/>
            <p:cNvSpPr>
              <a:spLocks noChangeArrowheads="1"/>
            </p:cNvSpPr>
            <p:nvPr/>
          </p:nvSpPr>
          <p:spPr bwMode="auto">
            <a:xfrm>
              <a:off x="4919" y="1767"/>
              <a:ext cx="364" cy="363"/>
            </a:xfrm>
            <a:prstGeom prst="ellipse">
              <a:avLst/>
            </a:prstGeom>
            <a:solidFill>
              <a:srgbClr val="FFFF00"/>
            </a:solidFill>
            <a:ln w="25400">
              <a:solidFill>
                <a:srgbClr val="808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41" name="Freeform 9"/>
            <p:cNvSpPr>
              <a:spLocks/>
            </p:cNvSpPr>
            <p:nvPr/>
          </p:nvSpPr>
          <p:spPr bwMode="auto">
            <a:xfrm>
              <a:off x="4960" y="2211"/>
              <a:ext cx="87" cy="561"/>
            </a:xfrm>
            <a:custGeom>
              <a:avLst/>
              <a:gdLst>
                <a:gd name="T0" fmla="*/ 86 w 87"/>
                <a:gd name="T1" fmla="*/ 515 h 561"/>
                <a:gd name="T2" fmla="*/ 38 w 87"/>
                <a:gd name="T3" fmla="*/ 537 h 561"/>
                <a:gd name="T4" fmla="*/ 0 w 87"/>
                <a:gd name="T5" fmla="*/ 560 h 561"/>
                <a:gd name="T6" fmla="*/ 82 w 87"/>
                <a:gd name="T7" fmla="*/ 0 h 56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7"/>
                <a:gd name="T13" fmla="*/ 0 h 561"/>
                <a:gd name="T14" fmla="*/ 87 w 87"/>
                <a:gd name="T15" fmla="*/ 561 h 56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7" h="561">
                  <a:moveTo>
                    <a:pt x="86" y="515"/>
                  </a:moveTo>
                  <a:lnTo>
                    <a:pt x="38" y="537"/>
                  </a:lnTo>
                  <a:lnTo>
                    <a:pt x="0" y="560"/>
                  </a:lnTo>
                  <a:lnTo>
                    <a:pt x="82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8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8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8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7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1344613" y="349250"/>
            <a:ext cx="6454775" cy="592138"/>
          </a:xfrm>
        </p:spPr>
        <p:txBody>
          <a:bodyPr lIns="90488" tIns="44450" rIns="90488" bIns="44450">
            <a:normAutofit fontScale="90000"/>
          </a:bodyPr>
          <a:lstStyle/>
          <a:p>
            <a:r>
              <a:rPr lang="en-US" altLang="en-US" smtClean="0"/>
              <a:t>Small Businesses...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9763" y="1355725"/>
            <a:ext cx="6599237" cy="4892675"/>
          </a:xfrm>
        </p:spPr>
        <p:txBody>
          <a:bodyPr lIns="90488" tIns="44450" rIns="90488" bIns="44450"/>
          <a:lstStyle/>
          <a:p>
            <a:r>
              <a:rPr lang="en-US" altLang="en-US" smtClean="0"/>
              <a:t>produce 51% of the nation's GDP.</a:t>
            </a:r>
          </a:p>
          <a:p>
            <a:r>
              <a:rPr lang="en-US" altLang="en-US" smtClean="0"/>
              <a:t>account for 47% of business sales.</a:t>
            </a:r>
          </a:p>
          <a:p>
            <a:r>
              <a:rPr lang="en-US" altLang="en-US" smtClean="0"/>
              <a:t>create 4X more innovations per</a:t>
            </a:r>
            <a:br>
              <a:rPr lang="en-US" altLang="en-US" smtClean="0"/>
            </a:br>
            <a:r>
              <a:rPr lang="en-US" altLang="en-US" smtClean="0"/>
              <a:t>R &amp; D dollar spent than medium-sized firms and 24X as many as large companies.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7086600" y="4038600"/>
            <a:ext cx="1525588" cy="2205038"/>
            <a:chOff x="4560" y="1684"/>
            <a:chExt cx="961" cy="1389"/>
          </a:xfrm>
        </p:grpSpPr>
        <p:sp>
          <p:nvSpPr>
            <p:cNvPr id="70661" name="Freeform 5"/>
            <p:cNvSpPr>
              <a:spLocks/>
            </p:cNvSpPr>
            <p:nvPr/>
          </p:nvSpPr>
          <p:spPr bwMode="auto">
            <a:xfrm>
              <a:off x="4560" y="2050"/>
              <a:ext cx="961" cy="1023"/>
            </a:xfrm>
            <a:custGeom>
              <a:avLst/>
              <a:gdLst>
                <a:gd name="T0" fmla="*/ 331 w 961"/>
                <a:gd name="T1" fmla="*/ 52 h 1023"/>
                <a:gd name="T2" fmla="*/ 237 w 961"/>
                <a:gd name="T3" fmla="*/ 395 h 1023"/>
                <a:gd name="T4" fmla="*/ 127 w 961"/>
                <a:gd name="T5" fmla="*/ 688 h 1023"/>
                <a:gd name="T6" fmla="*/ 0 w 961"/>
                <a:gd name="T7" fmla="*/ 1022 h 1023"/>
                <a:gd name="T8" fmla="*/ 107 w 961"/>
                <a:gd name="T9" fmla="*/ 956 h 1023"/>
                <a:gd name="T10" fmla="*/ 230 w 961"/>
                <a:gd name="T11" fmla="*/ 881 h 1023"/>
                <a:gd name="T12" fmla="*/ 298 w 961"/>
                <a:gd name="T13" fmla="*/ 846 h 1023"/>
                <a:gd name="T14" fmla="*/ 353 w 961"/>
                <a:gd name="T15" fmla="*/ 824 h 1023"/>
                <a:gd name="T16" fmla="*/ 407 w 961"/>
                <a:gd name="T17" fmla="*/ 811 h 1023"/>
                <a:gd name="T18" fmla="*/ 457 w 961"/>
                <a:gd name="T19" fmla="*/ 806 h 1023"/>
                <a:gd name="T20" fmla="*/ 528 w 961"/>
                <a:gd name="T21" fmla="*/ 792 h 1023"/>
                <a:gd name="T22" fmla="*/ 485 w 961"/>
                <a:gd name="T23" fmla="*/ 681 h 1023"/>
                <a:gd name="T24" fmla="*/ 539 w 961"/>
                <a:gd name="T25" fmla="*/ 674 h 1023"/>
                <a:gd name="T26" fmla="*/ 604 w 961"/>
                <a:gd name="T27" fmla="*/ 688 h 1023"/>
                <a:gd name="T28" fmla="*/ 669 w 961"/>
                <a:gd name="T29" fmla="*/ 719 h 1023"/>
                <a:gd name="T30" fmla="*/ 720 w 961"/>
                <a:gd name="T31" fmla="*/ 749 h 1023"/>
                <a:gd name="T32" fmla="*/ 763 w 961"/>
                <a:gd name="T33" fmla="*/ 783 h 1023"/>
                <a:gd name="T34" fmla="*/ 808 w 961"/>
                <a:gd name="T35" fmla="*/ 818 h 1023"/>
                <a:gd name="T36" fmla="*/ 879 w 961"/>
                <a:gd name="T37" fmla="*/ 881 h 1023"/>
                <a:gd name="T38" fmla="*/ 960 w 961"/>
                <a:gd name="T39" fmla="*/ 942 h 1023"/>
                <a:gd name="T40" fmla="*/ 942 w 961"/>
                <a:gd name="T41" fmla="*/ 724 h 1023"/>
                <a:gd name="T42" fmla="*/ 899 w 961"/>
                <a:gd name="T43" fmla="*/ 550 h 1023"/>
                <a:gd name="T44" fmla="*/ 853 w 961"/>
                <a:gd name="T45" fmla="*/ 348 h 1023"/>
                <a:gd name="T46" fmla="*/ 815 w 961"/>
                <a:gd name="T47" fmla="*/ 200 h 1023"/>
                <a:gd name="T48" fmla="*/ 790 w 961"/>
                <a:gd name="T49" fmla="*/ 84 h 1023"/>
                <a:gd name="T50" fmla="*/ 779 w 961"/>
                <a:gd name="T51" fmla="*/ 0 h 1023"/>
                <a:gd name="T52" fmla="*/ 331 w 961"/>
                <a:gd name="T53" fmla="*/ 52 h 1023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961"/>
                <a:gd name="T82" fmla="*/ 0 h 1023"/>
                <a:gd name="T83" fmla="*/ 961 w 961"/>
                <a:gd name="T84" fmla="*/ 1023 h 1023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961" h="1023">
                  <a:moveTo>
                    <a:pt x="331" y="52"/>
                  </a:moveTo>
                  <a:lnTo>
                    <a:pt x="237" y="395"/>
                  </a:lnTo>
                  <a:lnTo>
                    <a:pt x="127" y="688"/>
                  </a:lnTo>
                  <a:lnTo>
                    <a:pt x="0" y="1022"/>
                  </a:lnTo>
                  <a:lnTo>
                    <a:pt x="107" y="956"/>
                  </a:lnTo>
                  <a:lnTo>
                    <a:pt x="230" y="881"/>
                  </a:lnTo>
                  <a:lnTo>
                    <a:pt x="298" y="846"/>
                  </a:lnTo>
                  <a:lnTo>
                    <a:pt x="353" y="824"/>
                  </a:lnTo>
                  <a:lnTo>
                    <a:pt x="407" y="811"/>
                  </a:lnTo>
                  <a:lnTo>
                    <a:pt x="457" y="806"/>
                  </a:lnTo>
                  <a:lnTo>
                    <a:pt x="528" y="792"/>
                  </a:lnTo>
                  <a:lnTo>
                    <a:pt x="485" y="681"/>
                  </a:lnTo>
                  <a:lnTo>
                    <a:pt x="539" y="674"/>
                  </a:lnTo>
                  <a:lnTo>
                    <a:pt x="604" y="688"/>
                  </a:lnTo>
                  <a:lnTo>
                    <a:pt x="669" y="719"/>
                  </a:lnTo>
                  <a:lnTo>
                    <a:pt x="720" y="749"/>
                  </a:lnTo>
                  <a:lnTo>
                    <a:pt x="763" y="783"/>
                  </a:lnTo>
                  <a:lnTo>
                    <a:pt x="808" y="818"/>
                  </a:lnTo>
                  <a:lnTo>
                    <a:pt x="879" y="881"/>
                  </a:lnTo>
                  <a:lnTo>
                    <a:pt x="960" y="942"/>
                  </a:lnTo>
                  <a:lnTo>
                    <a:pt x="942" y="724"/>
                  </a:lnTo>
                  <a:lnTo>
                    <a:pt x="899" y="550"/>
                  </a:lnTo>
                  <a:lnTo>
                    <a:pt x="853" y="348"/>
                  </a:lnTo>
                  <a:lnTo>
                    <a:pt x="815" y="200"/>
                  </a:lnTo>
                  <a:lnTo>
                    <a:pt x="790" y="84"/>
                  </a:lnTo>
                  <a:lnTo>
                    <a:pt x="779" y="0"/>
                  </a:lnTo>
                  <a:lnTo>
                    <a:pt x="331" y="52"/>
                  </a:lnTo>
                </a:path>
              </a:pathLst>
            </a:custGeom>
            <a:solidFill>
              <a:srgbClr val="FF00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662" name="Oval 6"/>
            <p:cNvSpPr>
              <a:spLocks noChangeArrowheads="1"/>
            </p:cNvSpPr>
            <p:nvPr/>
          </p:nvSpPr>
          <p:spPr bwMode="auto">
            <a:xfrm>
              <a:off x="4813" y="1684"/>
              <a:ext cx="575" cy="526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663" name="Freeform 7"/>
            <p:cNvSpPr>
              <a:spLocks/>
            </p:cNvSpPr>
            <p:nvPr/>
          </p:nvSpPr>
          <p:spPr bwMode="auto">
            <a:xfrm>
              <a:off x="4824" y="1699"/>
              <a:ext cx="560" cy="523"/>
            </a:xfrm>
            <a:custGeom>
              <a:avLst/>
              <a:gdLst>
                <a:gd name="T0" fmla="*/ 275 w 560"/>
                <a:gd name="T1" fmla="*/ 0 h 523"/>
                <a:gd name="T2" fmla="*/ 255 w 560"/>
                <a:gd name="T3" fmla="*/ 96 h 523"/>
                <a:gd name="T4" fmla="*/ 197 w 560"/>
                <a:gd name="T5" fmla="*/ 12 h 523"/>
                <a:gd name="T6" fmla="*/ 210 w 560"/>
                <a:gd name="T7" fmla="*/ 105 h 523"/>
                <a:gd name="T8" fmla="*/ 139 w 560"/>
                <a:gd name="T9" fmla="*/ 35 h 523"/>
                <a:gd name="T10" fmla="*/ 166 w 560"/>
                <a:gd name="T11" fmla="*/ 127 h 523"/>
                <a:gd name="T12" fmla="*/ 90 w 560"/>
                <a:gd name="T13" fmla="*/ 72 h 523"/>
                <a:gd name="T14" fmla="*/ 134 w 560"/>
                <a:gd name="T15" fmla="*/ 159 h 523"/>
                <a:gd name="T16" fmla="*/ 40 w 560"/>
                <a:gd name="T17" fmla="*/ 126 h 523"/>
                <a:gd name="T18" fmla="*/ 107 w 560"/>
                <a:gd name="T19" fmla="*/ 197 h 523"/>
                <a:gd name="T20" fmla="*/ 9 w 560"/>
                <a:gd name="T21" fmla="*/ 187 h 523"/>
                <a:gd name="T22" fmla="*/ 101 w 560"/>
                <a:gd name="T23" fmla="*/ 234 h 523"/>
                <a:gd name="T24" fmla="*/ 0 w 560"/>
                <a:gd name="T25" fmla="*/ 258 h 523"/>
                <a:gd name="T26" fmla="*/ 101 w 560"/>
                <a:gd name="T27" fmla="*/ 281 h 523"/>
                <a:gd name="T28" fmla="*/ 9 w 560"/>
                <a:gd name="T29" fmla="*/ 323 h 523"/>
                <a:gd name="T30" fmla="*/ 109 w 560"/>
                <a:gd name="T31" fmla="*/ 325 h 523"/>
                <a:gd name="T32" fmla="*/ 36 w 560"/>
                <a:gd name="T33" fmla="*/ 391 h 523"/>
                <a:gd name="T34" fmla="*/ 132 w 560"/>
                <a:gd name="T35" fmla="*/ 363 h 523"/>
                <a:gd name="T36" fmla="*/ 80 w 560"/>
                <a:gd name="T37" fmla="*/ 443 h 523"/>
                <a:gd name="T38" fmla="*/ 166 w 560"/>
                <a:gd name="T39" fmla="*/ 396 h 523"/>
                <a:gd name="T40" fmla="*/ 139 w 560"/>
                <a:gd name="T41" fmla="*/ 485 h 523"/>
                <a:gd name="T42" fmla="*/ 201 w 560"/>
                <a:gd name="T43" fmla="*/ 421 h 523"/>
                <a:gd name="T44" fmla="*/ 199 w 560"/>
                <a:gd name="T45" fmla="*/ 513 h 523"/>
                <a:gd name="T46" fmla="*/ 244 w 560"/>
                <a:gd name="T47" fmla="*/ 428 h 523"/>
                <a:gd name="T48" fmla="*/ 275 w 560"/>
                <a:gd name="T49" fmla="*/ 522 h 523"/>
                <a:gd name="T50" fmla="*/ 298 w 560"/>
                <a:gd name="T51" fmla="*/ 431 h 523"/>
                <a:gd name="T52" fmla="*/ 329 w 560"/>
                <a:gd name="T53" fmla="*/ 517 h 523"/>
                <a:gd name="T54" fmla="*/ 347 w 560"/>
                <a:gd name="T55" fmla="*/ 422 h 523"/>
                <a:gd name="T56" fmla="*/ 398 w 560"/>
                <a:gd name="T57" fmla="*/ 496 h 523"/>
                <a:gd name="T58" fmla="*/ 385 w 560"/>
                <a:gd name="T59" fmla="*/ 402 h 523"/>
                <a:gd name="T60" fmla="*/ 456 w 560"/>
                <a:gd name="T61" fmla="*/ 456 h 523"/>
                <a:gd name="T62" fmla="*/ 422 w 560"/>
                <a:gd name="T63" fmla="*/ 368 h 523"/>
                <a:gd name="T64" fmla="*/ 512 w 560"/>
                <a:gd name="T65" fmla="*/ 400 h 523"/>
                <a:gd name="T66" fmla="*/ 450 w 560"/>
                <a:gd name="T67" fmla="*/ 332 h 523"/>
                <a:gd name="T68" fmla="*/ 546 w 560"/>
                <a:gd name="T69" fmla="*/ 330 h 523"/>
                <a:gd name="T70" fmla="*/ 461 w 560"/>
                <a:gd name="T71" fmla="*/ 292 h 523"/>
                <a:gd name="T72" fmla="*/ 559 w 560"/>
                <a:gd name="T73" fmla="*/ 258 h 523"/>
                <a:gd name="T74" fmla="*/ 458 w 560"/>
                <a:gd name="T75" fmla="*/ 236 h 523"/>
                <a:gd name="T76" fmla="*/ 552 w 560"/>
                <a:gd name="T77" fmla="*/ 199 h 523"/>
                <a:gd name="T78" fmla="*/ 447 w 560"/>
                <a:gd name="T79" fmla="*/ 194 h 523"/>
                <a:gd name="T80" fmla="*/ 530 w 560"/>
                <a:gd name="T81" fmla="*/ 141 h 523"/>
                <a:gd name="T82" fmla="*/ 431 w 560"/>
                <a:gd name="T83" fmla="*/ 155 h 523"/>
                <a:gd name="T84" fmla="*/ 490 w 560"/>
                <a:gd name="T85" fmla="*/ 86 h 523"/>
                <a:gd name="T86" fmla="*/ 400 w 560"/>
                <a:gd name="T87" fmla="*/ 126 h 523"/>
                <a:gd name="T88" fmla="*/ 434 w 560"/>
                <a:gd name="T89" fmla="*/ 47 h 523"/>
                <a:gd name="T90" fmla="*/ 360 w 560"/>
                <a:gd name="T91" fmla="*/ 105 h 523"/>
                <a:gd name="T92" fmla="*/ 373 w 560"/>
                <a:gd name="T93" fmla="*/ 16 h 523"/>
                <a:gd name="T94" fmla="*/ 313 w 560"/>
                <a:gd name="T95" fmla="*/ 91 h 523"/>
                <a:gd name="T96" fmla="*/ 275 w 560"/>
                <a:gd name="T97" fmla="*/ 0 h 52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560"/>
                <a:gd name="T148" fmla="*/ 0 h 523"/>
                <a:gd name="T149" fmla="*/ 560 w 560"/>
                <a:gd name="T150" fmla="*/ 523 h 523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560" h="523">
                  <a:moveTo>
                    <a:pt x="275" y="0"/>
                  </a:moveTo>
                  <a:lnTo>
                    <a:pt x="255" y="96"/>
                  </a:lnTo>
                  <a:lnTo>
                    <a:pt x="197" y="12"/>
                  </a:lnTo>
                  <a:lnTo>
                    <a:pt x="210" y="105"/>
                  </a:lnTo>
                  <a:lnTo>
                    <a:pt x="139" y="35"/>
                  </a:lnTo>
                  <a:lnTo>
                    <a:pt x="166" y="127"/>
                  </a:lnTo>
                  <a:lnTo>
                    <a:pt x="90" y="72"/>
                  </a:lnTo>
                  <a:lnTo>
                    <a:pt x="134" y="159"/>
                  </a:lnTo>
                  <a:lnTo>
                    <a:pt x="40" y="126"/>
                  </a:lnTo>
                  <a:lnTo>
                    <a:pt x="107" y="197"/>
                  </a:lnTo>
                  <a:lnTo>
                    <a:pt x="9" y="187"/>
                  </a:lnTo>
                  <a:lnTo>
                    <a:pt x="101" y="234"/>
                  </a:lnTo>
                  <a:lnTo>
                    <a:pt x="0" y="258"/>
                  </a:lnTo>
                  <a:lnTo>
                    <a:pt x="101" y="281"/>
                  </a:lnTo>
                  <a:lnTo>
                    <a:pt x="9" y="323"/>
                  </a:lnTo>
                  <a:lnTo>
                    <a:pt x="109" y="325"/>
                  </a:lnTo>
                  <a:lnTo>
                    <a:pt x="36" y="391"/>
                  </a:lnTo>
                  <a:lnTo>
                    <a:pt x="132" y="363"/>
                  </a:lnTo>
                  <a:lnTo>
                    <a:pt x="80" y="443"/>
                  </a:lnTo>
                  <a:lnTo>
                    <a:pt x="166" y="396"/>
                  </a:lnTo>
                  <a:lnTo>
                    <a:pt x="139" y="485"/>
                  </a:lnTo>
                  <a:lnTo>
                    <a:pt x="201" y="421"/>
                  </a:lnTo>
                  <a:lnTo>
                    <a:pt x="199" y="513"/>
                  </a:lnTo>
                  <a:lnTo>
                    <a:pt x="244" y="428"/>
                  </a:lnTo>
                  <a:lnTo>
                    <a:pt x="275" y="522"/>
                  </a:lnTo>
                  <a:lnTo>
                    <a:pt x="298" y="431"/>
                  </a:lnTo>
                  <a:lnTo>
                    <a:pt x="329" y="517"/>
                  </a:lnTo>
                  <a:lnTo>
                    <a:pt x="347" y="422"/>
                  </a:lnTo>
                  <a:lnTo>
                    <a:pt x="398" y="496"/>
                  </a:lnTo>
                  <a:lnTo>
                    <a:pt x="385" y="402"/>
                  </a:lnTo>
                  <a:lnTo>
                    <a:pt x="456" y="456"/>
                  </a:lnTo>
                  <a:lnTo>
                    <a:pt x="422" y="368"/>
                  </a:lnTo>
                  <a:lnTo>
                    <a:pt x="512" y="400"/>
                  </a:lnTo>
                  <a:lnTo>
                    <a:pt x="450" y="332"/>
                  </a:lnTo>
                  <a:lnTo>
                    <a:pt x="546" y="330"/>
                  </a:lnTo>
                  <a:lnTo>
                    <a:pt x="461" y="292"/>
                  </a:lnTo>
                  <a:lnTo>
                    <a:pt x="559" y="258"/>
                  </a:lnTo>
                  <a:lnTo>
                    <a:pt x="458" y="236"/>
                  </a:lnTo>
                  <a:lnTo>
                    <a:pt x="552" y="199"/>
                  </a:lnTo>
                  <a:lnTo>
                    <a:pt x="447" y="194"/>
                  </a:lnTo>
                  <a:lnTo>
                    <a:pt x="530" y="141"/>
                  </a:lnTo>
                  <a:lnTo>
                    <a:pt x="431" y="155"/>
                  </a:lnTo>
                  <a:lnTo>
                    <a:pt x="490" y="86"/>
                  </a:lnTo>
                  <a:lnTo>
                    <a:pt x="400" y="126"/>
                  </a:lnTo>
                  <a:lnTo>
                    <a:pt x="434" y="47"/>
                  </a:lnTo>
                  <a:lnTo>
                    <a:pt x="360" y="105"/>
                  </a:lnTo>
                  <a:lnTo>
                    <a:pt x="373" y="16"/>
                  </a:lnTo>
                  <a:lnTo>
                    <a:pt x="313" y="91"/>
                  </a:lnTo>
                  <a:lnTo>
                    <a:pt x="275" y="0"/>
                  </a:lnTo>
                </a:path>
              </a:pathLst>
            </a:custGeom>
            <a:solidFill>
              <a:srgbClr val="8080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664" name="Oval 8"/>
            <p:cNvSpPr>
              <a:spLocks noChangeArrowheads="1"/>
            </p:cNvSpPr>
            <p:nvPr/>
          </p:nvSpPr>
          <p:spPr bwMode="auto">
            <a:xfrm>
              <a:off x="4919" y="1767"/>
              <a:ext cx="364" cy="363"/>
            </a:xfrm>
            <a:prstGeom prst="ellipse">
              <a:avLst/>
            </a:prstGeom>
            <a:solidFill>
              <a:srgbClr val="FFFF00"/>
            </a:solidFill>
            <a:ln w="25400">
              <a:solidFill>
                <a:srgbClr val="808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665" name="Freeform 9"/>
            <p:cNvSpPr>
              <a:spLocks/>
            </p:cNvSpPr>
            <p:nvPr/>
          </p:nvSpPr>
          <p:spPr bwMode="auto">
            <a:xfrm>
              <a:off x="4960" y="2211"/>
              <a:ext cx="87" cy="561"/>
            </a:xfrm>
            <a:custGeom>
              <a:avLst/>
              <a:gdLst>
                <a:gd name="T0" fmla="*/ 86 w 87"/>
                <a:gd name="T1" fmla="*/ 515 h 561"/>
                <a:gd name="T2" fmla="*/ 38 w 87"/>
                <a:gd name="T3" fmla="*/ 537 h 561"/>
                <a:gd name="T4" fmla="*/ 0 w 87"/>
                <a:gd name="T5" fmla="*/ 560 h 561"/>
                <a:gd name="T6" fmla="*/ 82 w 87"/>
                <a:gd name="T7" fmla="*/ 0 h 56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7"/>
                <a:gd name="T13" fmla="*/ 0 h 561"/>
                <a:gd name="T14" fmla="*/ 87 w 87"/>
                <a:gd name="T15" fmla="*/ 561 h 56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7" h="561">
                  <a:moveTo>
                    <a:pt x="86" y="515"/>
                  </a:moveTo>
                  <a:lnTo>
                    <a:pt x="38" y="537"/>
                  </a:lnTo>
                  <a:lnTo>
                    <a:pt x="0" y="560"/>
                  </a:lnTo>
                  <a:lnTo>
                    <a:pt x="82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0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0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5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0" y="838200"/>
          <a:ext cx="9144000" cy="4976813"/>
        </p:xfrm>
        <a:graphic>
          <a:graphicData uri="http://schemas.openxmlformats.org/presentationml/2006/ole">
            <p:oleObj spid="_x0000_s2050" name="Chart" r:id="rId4" imgW="6715351" imgH="3505682" progId="Excel.Sheet.8">
              <p:embed/>
            </p:oleObj>
          </a:graphicData>
        </a:graphic>
      </p:graphicFrame>
    </p:spTree>
  </p:cSld>
  <p:clrMapOvr>
    <a:masterClrMapping/>
  </p:clrMapOvr>
  <p:transition>
    <p:pull dir="l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466725" y="569913"/>
            <a:ext cx="7105650" cy="592137"/>
          </a:xfrm>
        </p:spPr>
        <p:txBody>
          <a:bodyPr lIns="90488" tIns="44450" rIns="90488" bIns="44450">
            <a:normAutofit fontScale="90000"/>
          </a:bodyPr>
          <a:lstStyle/>
          <a:p>
            <a:r>
              <a:rPr lang="en-US" altLang="en-US" smtClean="0"/>
              <a:t>The Small Business Failure Record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0488" tIns="44450" rIns="90488" bIns="44450"/>
          <a:lstStyle/>
          <a:p>
            <a:r>
              <a:rPr lang="en-US" altLang="en-US" smtClean="0"/>
              <a:t>24% of new businesses fail after two years.</a:t>
            </a:r>
          </a:p>
          <a:p>
            <a:r>
              <a:rPr lang="en-US" altLang="en-US" smtClean="0"/>
              <a:t>51% fail within four years.</a:t>
            </a:r>
          </a:p>
          <a:p>
            <a:r>
              <a:rPr lang="en-US" altLang="en-US" smtClean="0"/>
              <a:t>60% fail within six years.</a:t>
            </a:r>
          </a:p>
        </p:txBody>
      </p:sp>
      <p:pic>
        <p:nvPicPr>
          <p:cNvPr id="71684" name="Picture 4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19800" y="3962400"/>
            <a:ext cx="2346325" cy="23272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4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1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102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Nine Deadly Mistakes of Entrepreneurship</a:t>
            </a:r>
          </a:p>
        </p:txBody>
      </p:sp>
      <p:sp>
        <p:nvSpPr>
          <p:cNvPr id="7270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Management incompetence</a:t>
            </a:r>
          </a:p>
          <a:p>
            <a:r>
              <a:rPr lang="en-US" smtClean="0"/>
              <a:t>Lack of experience</a:t>
            </a:r>
          </a:p>
          <a:p>
            <a:r>
              <a:rPr lang="en-US" smtClean="0"/>
              <a:t>Undercapitalization</a:t>
            </a:r>
          </a:p>
          <a:p>
            <a:r>
              <a:rPr lang="en-US" smtClean="0"/>
              <a:t>Poor cash management</a:t>
            </a:r>
          </a:p>
          <a:p>
            <a:r>
              <a:rPr lang="en-US" smtClean="0"/>
              <a:t>Lack of strategic management</a:t>
            </a:r>
          </a:p>
        </p:txBody>
      </p:sp>
      <p:pic>
        <p:nvPicPr>
          <p:cNvPr id="72708" name="Picture 1028" descr="PE03809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53200" y="4114800"/>
            <a:ext cx="199072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l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Nine Deadly Mistakes of Entrepreneurship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7504113" cy="4530725"/>
          </a:xfrm>
        </p:spPr>
        <p:txBody>
          <a:bodyPr/>
          <a:lstStyle/>
          <a:p>
            <a:r>
              <a:rPr lang="en-US" smtClean="0"/>
              <a:t>Weak marketing effort</a:t>
            </a:r>
          </a:p>
          <a:p>
            <a:r>
              <a:rPr lang="en-US" smtClean="0"/>
              <a:t>Uncontrolled growth</a:t>
            </a:r>
          </a:p>
          <a:p>
            <a:r>
              <a:rPr lang="en-US" smtClean="0"/>
              <a:t>Poor location</a:t>
            </a:r>
          </a:p>
          <a:p>
            <a:r>
              <a:rPr lang="en-US" smtClean="0"/>
              <a:t>Lack of inventory control</a:t>
            </a:r>
          </a:p>
          <a:p>
            <a:r>
              <a:rPr lang="en-US" smtClean="0"/>
              <a:t>Inability to make the “entrepreneurial transition” </a:t>
            </a:r>
          </a:p>
        </p:txBody>
      </p:sp>
      <p:pic>
        <p:nvPicPr>
          <p:cNvPr id="73732" name="Picture 4" descr="PE03809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53200" y="4114800"/>
            <a:ext cx="199072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488" tIns="44450" rIns="90488" bIns="44450"/>
          <a:lstStyle/>
          <a:p>
            <a:r>
              <a:rPr lang="en-US" altLang="en-US" smtClean="0"/>
              <a:t>Putting Failure Into Perspective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0488" tIns="44450" rIns="90488" bIns="44450"/>
          <a:lstStyle/>
          <a:p>
            <a:pPr>
              <a:lnSpc>
                <a:spcPct val="90000"/>
              </a:lnSpc>
            </a:pPr>
            <a:r>
              <a:rPr lang="en-US" altLang="en-US" smtClean="0"/>
              <a:t>Failure is a natural part of the creative process.</a:t>
            </a:r>
          </a:p>
          <a:p>
            <a:pPr>
              <a:lnSpc>
                <a:spcPct val="90000"/>
              </a:lnSpc>
            </a:pPr>
            <a:r>
              <a:rPr lang="en-US" altLang="en-US" smtClean="0"/>
              <a:t>Failures are simply stepping stones along the path to success. </a:t>
            </a:r>
          </a:p>
          <a:p>
            <a:pPr>
              <a:lnSpc>
                <a:spcPct val="90000"/>
              </a:lnSpc>
            </a:pPr>
            <a:r>
              <a:rPr lang="en-US" altLang="en-US" smtClean="0"/>
              <a:t>The “secret” to success is the ability to fail </a:t>
            </a:r>
            <a:r>
              <a:rPr lang="en-US" altLang="en-US" i="1" smtClean="0"/>
              <a:t>intelligently</a:t>
            </a:r>
            <a:r>
              <a:rPr lang="en-US" altLang="en-US" smtClean="0"/>
              <a:t>, learning why you failed so that you can avoid making the same mistake again.  </a:t>
            </a: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5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860425" y="355600"/>
            <a:ext cx="7423150" cy="1027113"/>
          </a:xfrm>
        </p:spPr>
        <p:txBody>
          <a:bodyPr lIns="90488" tIns="44450" rIns="90488" bIns="44450"/>
          <a:lstStyle/>
          <a:p>
            <a:pPr>
              <a:lnSpc>
                <a:spcPct val="90000"/>
              </a:lnSpc>
            </a:pPr>
            <a:r>
              <a:rPr lang="en-US" altLang="en-US" smtClean="0"/>
              <a:t>How to Avoid the Pitfalls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239000" cy="4114800"/>
          </a:xfrm>
        </p:spPr>
        <p:txBody>
          <a:bodyPr lIns="90488" tIns="44450" rIns="90488" bIns="44450"/>
          <a:lstStyle/>
          <a:p>
            <a:r>
              <a:rPr lang="en-US" altLang="en-US" sz="2800" smtClean="0"/>
              <a:t>Know your business in depth.</a:t>
            </a:r>
          </a:p>
          <a:p>
            <a:r>
              <a:rPr lang="en-US" altLang="en-US" sz="2800" smtClean="0"/>
              <a:t>Prepare a business plan.</a:t>
            </a:r>
          </a:p>
          <a:p>
            <a:r>
              <a:rPr lang="en-US" altLang="en-US" sz="2800" smtClean="0"/>
              <a:t>Manage financial resources.</a:t>
            </a:r>
          </a:p>
          <a:p>
            <a:r>
              <a:rPr lang="en-US" altLang="en-US" sz="2800" smtClean="0"/>
              <a:t>Understand financial statements.</a:t>
            </a:r>
          </a:p>
          <a:p>
            <a:r>
              <a:rPr lang="en-US" altLang="en-US" sz="2800" smtClean="0"/>
              <a:t>Learn to manage people effectively.</a:t>
            </a:r>
          </a:p>
          <a:p>
            <a:r>
              <a:rPr lang="en-US" altLang="en-US" sz="2800" smtClean="0"/>
              <a:t>Set your business apart from the competition. </a:t>
            </a:r>
          </a:p>
          <a:p>
            <a:r>
              <a:rPr lang="en-US" altLang="en-US" sz="2800" smtClean="0"/>
              <a:t>Keep in tune with yourself.</a:t>
            </a:r>
          </a:p>
        </p:txBody>
      </p:sp>
      <p:pic>
        <p:nvPicPr>
          <p:cNvPr id="75780" name="Picture 4" descr="bd19878_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9000" y="3657600"/>
            <a:ext cx="1473200" cy="273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1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1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1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1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1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1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19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AU" sz="3600" i="1" dirty="0" smtClean="0"/>
              <a:t/>
            </a:r>
            <a:br>
              <a:rPr lang="en-AU" sz="3600" i="1" dirty="0" smtClean="0"/>
            </a:br>
            <a:r>
              <a:rPr lang="en-AU" sz="3600" dirty="0" smtClean="0"/>
              <a:t>QUESTION:</a:t>
            </a:r>
            <a:r>
              <a:rPr lang="en-AU" sz="3600" i="1" dirty="0" smtClean="0"/>
              <a:t> What </a:t>
            </a:r>
            <a:r>
              <a:rPr lang="en-AU" sz="3600" i="1" dirty="0" smtClean="0"/>
              <a:t>are the </a:t>
            </a:r>
            <a:r>
              <a:rPr lang="en-AU" sz="3600" i="1" dirty="0" smtClean="0">
                <a:solidFill>
                  <a:srgbClr val="FF0000"/>
                </a:solidFill>
              </a:rPr>
              <a:t>six steps </a:t>
            </a:r>
            <a:r>
              <a:rPr lang="en-AU" sz="3600" i="1" dirty="0" smtClean="0"/>
              <a:t>to follow when starting a business venture?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Your answer</a:t>
            </a: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AU" sz="3600" i="1" dirty="0" smtClean="0"/>
              <a:t/>
            </a:r>
            <a:br>
              <a:rPr lang="en-AU" sz="3600" i="1" dirty="0" smtClean="0"/>
            </a:br>
            <a:r>
              <a:rPr lang="en-AU" sz="3600" i="1" dirty="0" smtClean="0"/>
              <a:t>What are the </a:t>
            </a:r>
            <a:r>
              <a:rPr lang="en-AU" sz="3600" i="1" dirty="0" smtClean="0">
                <a:solidFill>
                  <a:srgbClr val="FF0000"/>
                </a:solidFill>
              </a:rPr>
              <a:t>six steps </a:t>
            </a:r>
            <a:r>
              <a:rPr lang="en-AU" sz="3600" i="1" dirty="0" smtClean="0"/>
              <a:t>to follow when starting a business venture?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AU" i="1" dirty="0" smtClean="0"/>
              <a:t> </a:t>
            </a:r>
            <a:endParaRPr lang="en-US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AU" dirty="0" smtClean="0"/>
              <a:t>Conduct </a:t>
            </a:r>
            <a:r>
              <a:rPr lang="en-AU" dirty="0" smtClean="0"/>
              <a:t> </a:t>
            </a:r>
            <a:r>
              <a:rPr lang="en-AU" dirty="0" smtClean="0">
                <a:solidFill>
                  <a:srgbClr val="FF0000"/>
                </a:solidFill>
              </a:rPr>
              <a:t>survey or market </a:t>
            </a:r>
            <a:r>
              <a:rPr lang="en-AU" dirty="0" smtClean="0">
                <a:solidFill>
                  <a:srgbClr val="FF0000"/>
                </a:solidFill>
              </a:rPr>
              <a:t>research </a:t>
            </a:r>
            <a:r>
              <a:rPr lang="en-AU" dirty="0" smtClean="0"/>
              <a:t>into the basic business idea.</a:t>
            </a:r>
            <a:endParaRPr lang="en-US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AU" dirty="0" smtClean="0"/>
              <a:t>Check the </a:t>
            </a:r>
            <a:r>
              <a:rPr lang="en-AU" dirty="0" smtClean="0">
                <a:solidFill>
                  <a:srgbClr val="FF0000"/>
                </a:solidFill>
              </a:rPr>
              <a:t>statutory requirements </a:t>
            </a:r>
            <a:r>
              <a:rPr lang="en-AU" dirty="0" smtClean="0"/>
              <a:t>— see what licenses, laws and permits apply to the industry you plan to operate in.</a:t>
            </a:r>
            <a:endParaRPr lang="en-US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AU" dirty="0" smtClean="0"/>
              <a:t>Access suitable </a:t>
            </a:r>
            <a:r>
              <a:rPr lang="en-AU" dirty="0" smtClean="0">
                <a:solidFill>
                  <a:srgbClr val="FF0000"/>
                </a:solidFill>
              </a:rPr>
              <a:t>resources </a:t>
            </a:r>
            <a:r>
              <a:rPr lang="en-AU" dirty="0" smtClean="0"/>
              <a:t>— check to see if you have enough money, suitable premises, can obtain relevant insurance, can recruit the right staff, can source suppliers, obtain all necessary equipment, etc.</a:t>
            </a:r>
            <a:endParaRPr lang="en-US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AU" dirty="0" smtClean="0"/>
              <a:t>Critical evaluation — compare the </a:t>
            </a:r>
            <a:r>
              <a:rPr lang="en-AU" dirty="0" smtClean="0">
                <a:solidFill>
                  <a:srgbClr val="FF0000"/>
                </a:solidFill>
              </a:rPr>
              <a:t>three commencement options </a:t>
            </a:r>
            <a:r>
              <a:rPr lang="en-AU" dirty="0" smtClean="0"/>
              <a:t>(buy, start-up or franchise).</a:t>
            </a:r>
            <a:endParaRPr lang="en-US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AU" dirty="0" smtClean="0"/>
              <a:t>Work out financial </a:t>
            </a:r>
            <a:r>
              <a:rPr lang="en-AU" dirty="0" smtClean="0">
                <a:solidFill>
                  <a:srgbClr val="FF0000"/>
                </a:solidFill>
              </a:rPr>
              <a:t>projections </a:t>
            </a:r>
            <a:r>
              <a:rPr lang="en-AU" dirty="0" smtClean="0"/>
              <a:t>(including capital required, sales mix, cash flow, profit &amp; loss forecasts).</a:t>
            </a:r>
            <a:endParaRPr lang="en-US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AU" b="1" dirty="0" smtClean="0">
                <a:solidFill>
                  <a:srgbClr val="FF0000"/>
                </a:solidFill>
              </a:rPr>
              <a:t>Business plan preparation.</a:t>
            </a:r>
            <a:endParaRPr lang="en-US" b="1" dirty="0" smtClean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457200" y="0"/>
          <a:ext cx="7842250" cy="68533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4200"/>
                <a:gridCol w="1447800"/>
                <a:gridCol w="1676400"/>
                <a:gridCol w="1593850"/>
              </a:tblGrid>
              <a:tr h="39930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i="1" dirty="0">
                          <a:latin typeface="Calibri"/>
                          <a:ea typeface="Times New Roman"/>
                          <a:cs typeface="Times New Roman"/>
                        </a:rPr>
                        <a:t>Start-Up</a:t>
                      </a:r>
                      <a:endParaRPr lang="en-US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i="1" dirty="0">
                          <a:latin typeface="Calibri"/>
                          <a:ea typeface="Times New Roman"/>
                          <a:cs typeface="Times New Roman"/>
                        </a:rPr>
                        <a:t>Purchase</a:t>
                      </a:r>
                      <a:endParaRPr lang="en-US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i="1" dirty="0">
                          <a:latin typeface="Calibri"/>
                          <a:ea typeface="Times New Roman"/>
                          <a:cs typeface="Times New Roman"/>
                        </a:rPr>
                        <a:t>Franchise</a:t>
                      </a:r>
                      <a:endParaRPr lang="en-US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4037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i="1" dirty="0">
                          <a:latin typeface="Calibri"/>
                          <a:ea typeface="Times New Roman"/>
                          <a:cs typeface="Times New Roman"/>
                        </a:rPr>
                        <a:t>Market/Customer Base</a:t>
                      </a:r>
                      <a:endParaRPr lang="en-US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Unknown</a:t>
                      </a: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Defined</a:t>
                      </a: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Pre-determined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8879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i="1" dirty="0">
                          <a:latin typeface="Calibri"/>
                          <a:ea typeface="Times New Roman"/>
                          <a:cs typeface="Times New Roman"/>
                        </a:rPr>
                        <a:t>Advertising &amp; Pricing Strategy</a:t>
                      </a:r>
                      <a:endParaRPr lang="en-US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Unknown</a:t>
                      </a: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Defined</a:t>
                      </a: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Pre-determined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8879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i="1" dirty="0">
                          <a:latin typeface="Calibri"/>
                          <a:ea typeface="Times New Roman"/>
                          <a:cs typeface="Times New Roman"/>
                        </a:rPr>
                        <a:t>Future Growth Possibilities</a:t>
                      </a:r>
                      <a:endParaRPr lang="en-US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Unlimited</a:t>
                      </a: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Unlimited</a:t>
                      </a: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Restricted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4439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i="1" dirty="0">
                          <a:latin typeface="Calibri"/>
                          <a:ea typeface="Times New Roman"/>
                          <a:cs typeface="Times New Roman"/>
                        </a:rPr>
                        <a:t>Staffing Flexibility</a:t>
                      </a:r>
                      <a:endParaRPr lang="en-US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High</a:t>
                      </a: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Low</a:t>
                      </a: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Moderate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03319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2000" b="1" i="1" dirty="0">
                          <a:latin typeface="Times New Roman"/>
                          <a:ea typeface="Times New Roman"/>
                        </a:rPr>
                        <a:t>Flexibility in Managerial Decision-Making</a:t>
                      </a:r>
                      <a:endParaRPr lang="en-US" sz="2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High</a:t>
                      </a: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Moderate</a:t>
                      </a: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Low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4439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i="1" dirty="0">
                          <a:latin typeface="Calibri"/>
                          <a:ea typeface="Times New Roman"/>
                          <a:cs typeface="Times New Roman"/>
                        </a:rPr>
                        <a:t>Risk of Failure</a:t>
                      </a:r>
                      <a:endParaRPr lang="en-US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High</a:t>
                      </a: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Moderate</a:t>
                      </a: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Low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8879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i="1" dirty="0">
                          <a:latin typeface="Calibri"/>
                          <a:ea typeface="Times New Roman"/>
                          <a:cs typeface="Times New Roman"/>
                        </a:rPr>
                        <a:t>Level of Initial Financial Outlay</a:t>
                      </a:r>
                      <a:endParaRPr lang="en-US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At owner’s discretion</a:t>
                      </a: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Substantial</a:t>
                      </a: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Substantial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8879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i="1" dirty="0">
                          <a:latin typeface="Calibri"/>
                          <a:ea typeface="Times New Roman"/>
                          <a:cs typeface="Times New Roman"/>
                        </a:rPr>
                        <a:t>Subsequent Financial Commitments</a:t>
                      </a:r>
                      <a:endParaRPr lang="en-US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Nil</a:t>
                      </a: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Nil</a:t>
                      </a: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Yes (ongoing levies and royalties)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4439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i="1" dirty="0">
                          <a:latin typeface="Calibri"/>
                          <a:ea typeface="Times New Roman"/>
                          <a:cs typeface="Times New Roman"/>
                        </a:rPr>
                        <a:t>Goodwill Costs?</a:t>
                      </a:r>
                      <a:endParaRPr lang="en-US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No</a:t>
                      </a: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Yes</a:t>
                      </a: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Yes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8879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i="1" dirty="0">
                          <a:latin typeface="Calibri"/>
                          <a:ea typeface="Times New Roman"/>
                          <a:cs typeface="Times New Roman"/>
                        </a:rPr>
                        <a:t>Ability to Raise External Funds</a:t>
                      </a:r>
                      <a:endParaRPr lang="en-US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Poor</a:t>
                      </a: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Moderate</a:t>
                      </a: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Moderate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457200" y="0"/>
          <a:ext cx="7842250" cy="67772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4200"/>
                <a:gridCol w="1447800"/>
                <a:gridCol w="1676400"/>
                <a:gridCol w="1593850"/>
              </a:tblGrid>
              <a:tr h="39930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i="0" dirty="0">
                          <a:latin typeface="Calibri"/>
                          <a:ea typeface="Times New Roman"/>
                          <a:cs typeface="Times New Roman"/>
                        </a:rPr>
                        <a:t>Start-Up</a:t>
                      </a: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i="0" dirty="0">
                          <a:latin typeface="Calibri"/>
                          <a:ea typeface="Times New Roman"/>
                          <a:cs typeface="Times New Roman"/>
                        </a:rPr>
                        <a:t>Purchase</a:t>
                      </a: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i="0" dirty="0">
                          <a:latin typeface="Calibri"/>
                          <a:ea typeface="Times New Roman"/>
                          <a:cs typeface="Times New Roman"/>
                        </a:rPr>
                        <a:t>Franchise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4037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i="1" dirty="0">
                          <a:latin typeface="Calibri"/>
                          <a:ea typeface="Times New Roman"/>
                          <a:cs typeface="Times New Roman"/>
                        </a:rPr>
                        <a:t>Market/Customer Base</a:t>
                      </a:r>
                      <a:endParaRPr lang="en-US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Unknown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Defined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Pre-determined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87476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i="1" dirty="0">
                          <a:latin typeface="Calibri"/>
                          <a:ea typeface="Times New Roman"/>
                          <a:cs typeface="Times New Roman"/>
                        </a:rPr>
                        <a:t>Advertising &amp; Pricing Strategy</a:t>
                      </a:r>
                      <a:endParaRPr lang="en-US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Unknown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Defined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Pre-determined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68879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i="1" dirty="0">
                          <a:latin typeface="Calibri"/>
                          <a:ea typeface="Times New Roman"/>
                          <a:cs typeface="Times New Roman"/>
                        </a:rPr>
                        <a:t>Future Growth Possibilities</a:t>
                      </a:r>
                      <a:endParaRPr lang="en-US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Unlimited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Unlimited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Restricted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9932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i="1" dirty="0">
                          <a:latin typeface="Calibri"/>
                          <a:ea typeface="Times New Roman"/>
                          <a:cs typeface="Times New Roman"/>
                        </a:rPr>
                        <a:t>Staffing Flexibility</a:t>
                      </a:r>
                      <a:endParaRPr lang="en-US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High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Low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Moderate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73460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2000" b="1" i="1" dirty="0">
                          <a:latin typeface="Times New Roman"/>
                          <a:ea typeface="Times New Roman"/>
                        </a:rPr>
                        <a:t>Flexibility in Managerial Decision-Making</a:t>
                      </a:r>
                      <a:endParaRPr lang="en-US" sz="2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High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Moderate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Low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4439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i="1" dirty="0">
                          <a:latin typeface="Calibri"/>
                          <a:ea typeface="Times New Roman"/>
                          <a:cs typeface="Times New Roman"/>
                        </a:rPr>
                        <a:t>Risk of Failure</a:t>
                      </a:r>
                      <a:endParaRPr lang="en-US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High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Moderate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Low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68879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i="1" dirty="0">
                          <a:latin typeface="Calibri"/>
                          <a:ea typeface="Times New Roman"/>
                          <a:cs typeface="Times New Roman"/>
                        </a:rPr>
                        <a:t>Level of Initial Financial Outlay</a:t>
                      </a:r>
                      <a:endParaRPr lang="en-US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At owner’s discretion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Substantial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Substantial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358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i="1" dirty="0">
                          <a:latin typeface="Calibri"/>
                          <a:ea typeface="Times New Roman"/>
                          <a:cs typeface="Times New Roman"/>
                        </a:rPr>
                        <a:t>Subsequent Financial Commitments</a:t>
                      </a:r>
                      <a:endParaRPr lang="en-US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Nil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Nil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Yes (ongoing levies and royalties)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4439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i="1" dirty="0">
                          <a:latin typeface="Calibri"/>
                          <a:ea typeface="Times New Roman"/>
                          <a:cs typeface="Times New Roman"/>
                        </a:rPr>
                        <a:t>Goodwill </a:t>
                      </a:r>
                      <a:r>
                        <a:rPr lang="en-US" sz="2000" b="1" i="1" dirty="0" smtClean="0">
                          <a:latin typeface="Calibri"/>
                          <a:ea typeface="Times New Roman"/>
                          <a:cs typeface="Times New Roman"/>
                        </a:rPr>
                        <a:t>Costs?</a:t>
                      </a:r>
                      <a:endParaRPr lang="en-US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No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Yes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Yes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68879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i="1" dirty="0">
                          <a:latin typeface="Calibri"/>
                          <a:ea typeface="Times New Roman"/>
                          <a:cs typeface="Times New Roman"/>
                        </a:rPr>
                        <a:t>Ability to Raise External Funds</a:t>
                      </a:r>
                      <a:endParaRPr lang="en-US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Poor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Moderate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Times New Roman"/>
                        </a:rPr>
                        <a:t>Moderate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2400"/>
            <a:ext cx="8229600" cy="1143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US" sz="3200" dirty="0"/>
              <a:t>Chapter Objectives</a:t>
            </a:r>
            <a:br>
              <a:rPr lang="en-US" sz="3200" dirty="0"/>
            </a:br>
            <a:r>
              <a:rPr lang="en-US" sz="3200" dirty="0"/>
              <a:t>(1 of 2)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9600" cy="452596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en-US" sz="2800" dirty="0"/>
              <a:t>Explain the difference between an </a:t>
            </a:r>
            <a:r>
              <a:rPr lang="en-US" sz="2800" dirty="0">
                <a:solidFill>
                  <a:srgbClr val="FF0000"/>
                </a:solidFill>
              </a:rPr>
              <a:t>opportunity and an idea.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en-US" sz="2800" dirty="0"/>
              <a:t>Describe the two general approaches entrepreneurs use to identify opportunities.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en-US" sz="2800" dirty="0"/>
              <a:t>Explain why it’s important to start a new firm when its </a:t>
            </a:r>
            <a:r>
              <a:rPr lang="en-US" sz="2800" dirty="0">
                <a:solidFill>
                  <a:srgbClr val="FF0000"/>
                </a:solidFill>
              </a:rPr>
              <a:t>“window of opportunity” </a:t>
            </a:r>
            <a:r>
              <a:rPr lang="en-US" sz="2800" dirty="0"/>
              <a:t>is open.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en-US" sz="2800" dirty="0"/>
              <a:t>Identify the four environmental trends that are most instrumental in creating business opportunities.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en-US" sz="2800" dirty="0"/>
              <a:t>List the personal characteristics that make some people better at </a:t>
            </a:r>
            <a:r>
              <a:rPr lang="en-US" sz="2800" dirty="0">
                <a:solidFill>
                  <a:srgbClr val="FF0000"/>
                </a:solidFill>
              </a:rPr>
              <a:t>recognizing business opportunities </a:t>
            </a:r>
            <a:r>
              <a:rPr lang="en-US" sz="2800" dirty="0"/>
              <a:t>than others.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2400"/>
            <a:ext cx="8229600" cy="1143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US" sz="3200" dirty="0"/>
              <a:t>Chapter Objectives</a:t>
            </a:r>
            <a:br>
              <a:rPr lang="en-US" sz="3200" dirty="0"/>
            </a:br>
            <a:r>
              <a:rPr lang="en-US" sz="3200" dirty="0"/>
              <a:t>(2 of 2)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>
              <a:buFontTx/>
              <a:buAutoNum type="arabicPeriod" startAt="6"/>
            </a:pPr>
            <a:r>
              <a:rPr lang="en-US" sz="2800" dirty="0"/>
              <a:t>Identify the five steps in the creative process.</a:t>
            </a:r>
          </a:p>
          <a:p>
            <a:pPr marL="609600" indent="-609600">
              <a:buFontTx/>
              <a:buAutoNum type="arabicPeriod" startAt="6"/>
            </a:pPr>
            <a:r>
              <a:rPr lang="en-US" sz="2800" dirty="0" smtClean="0"/>
              <a:t>Describe </a:t>
            </a:r>
            <a:r>
              <a:rPr lang="en-US" sz="2800" dirty="0"/>
              <a:t>three steps for </a:t>
            </a:r>
            <a:r>
              <a:rPr lang="en-US" sz="2800" dirty="0">
                <a:solidFill>
                  <a:srgbClr val="FF0000"/>
                </a:solidFill>
              </a:rPr>
              <a:t>protecting ideas</a:t>
            </a:r>
            <a:r>
              <a:rPr lang="en-US" sz="2800" dirty="0"/>
              <a:t> from being lost or stolen.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51" name="Picture 15" descr="template_01A _intro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noFill/>
          <a:ln>
            <a:miter lim="800000"/>
            <a:headEnd/>
            <a:tailEnd/>
          </a:ln>
        </p:spPr>
      </p:pic>
      <p:sp>
        <p:nvSpPr>
          <p:cNvPr id="14350" name="Text Box 14"/>
          <p:cNvSpPr txBox="1">
            <a:spLocks noChangeArrowheads="1"/>
          </p:cNvSpPr>
          <p:nvPr/>
        </p:nvSpPr>
        <p:spPr bwMode="auto">
          <a:xfrm>
            <a:off x="381000" y="685800"/>
            <a:ext cx="7955319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latin typeface="+mj-lt"/>
              </a:rPr>
              <a:t>Entrepreneurship:</a:t>
            </a:r>
            <a:endParaRPr lang="en-US" sz="3200" dirty="0">
              <a:latin typeface="+mj-lt"/>
            </a:endParaRPr>
          </a:p>
          <a:p>
            <a:pPr algn="ctr"/>
            <a:r>
              <a:rPr lang="en-US" sz="3200" dirty="0">
                <a:latin typeface="+mj-lt"/>
              </a:rPr>
              <a:t>Understanding Entrepreneurial Opportunities </a:t>
            </a:r>
            <a:r>
              <a:rPr lang="en-US" sz="3200" b="1" dirty="0">
                <a:latin typeface="+mj-lt"/>
              </a:rPr>
              <a:t> </a:t>
            </a:r>
          </a:p>
          <a:p>
            <a:pPr algn="ctr"/>
            <a:endParaRPr lang="en-US" sz="3200" b="1" dirty="0">
              <a:latin typeface="+mj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5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6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828800"/>
            <a:ext cx="7086600" cy="39925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2800" b="1" dirty="0"/>
              <a:t>Opportunity Defined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/>
              <a:t>An opportunity is a </a:t>
            </a:r>
            <a:r>
              <a:rPr lang="en-US" sz="2400" dirty="0">
                <a:solidFill>
                  <a:srgbClr val="FF0000"/>
                </a:solidFill>
              </a:rPr>
              <a:t>favorable set of circumstances </a:t>
            </a:r>
            <a:r>
              <a:rPr lang="en-US" sz="2400" dirty="0"/>
              <a:t>that </a:t>
            </a:r>
            <a:r>
              <a:rPr lang="en-US" sz="2400" dirty="0">
                <a:solidFill>
                  <a:srgbClr val="FF0000"/>
                </a:solidFill>
              </a:rPr>
              <a:t>creates</a:t>
            </a:r>
            <a:r>
              <a:rPr lang="en-US" sz="2400" dirty="0"/>
              <a:t> the need for a new product, service or business idea.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/>
              <a:t>Most entrepreneurial firms are started in one of two ways:</a:t>
            </a:r>
          </a:p>
          <a:p>
            <a:pPr lvl="2">
              <a:lnSpc>
                <a:spcPct val="90000"/>
              </a:lnSpc>
            </a:pPr>
            <a:r>
              <a:rPr lang="en-US" sz="2000" dirty="0"/>
              <a:t>Some firms are </a:t>
            </a:r>
            <a:r>
              <a:rPr lang="en-US" sz="2000" dirty="0">
                <a:solidFill>
                  <a:srgbClr val="FF0000"/>
                </a:solidFill>
              </a:rPr>
              <a:t>internally stimulated</a:t>
            </a:r>
            <a:r>
              <a:rPr lang="en-US" sz="2000" dirty="0"/>
              <a:t>.  An entrepreneur decides to start a firm, </a:t>
            </a:r>
            <a:r>
              <a:rPr lang="en-US" sz="2000" dirty="0">
                <a:solidFill>
                  <a:srgbClr val="FF0000"/>
                </a:solidFill>
              </a:rPr>
              <a:t>searches</a:t>
            </a:r>
            <a:r>
              <a:rPr lang="en-US" sz="2000" dirty="0"/>
              <a:t> for and recognizes an opportunity, then starts a business.</a:t>
            </a:r>
          </a:p>
          <a:p>
            <a:pPr lvl="2">
              <a:lnSpc>
                <a:spcPct val="90000"/>
              </a:lnSpc>
            </a:pPr>
            <a:endParaRPr lang="en-US" sz="2000" dirty="0"/>
          </a:p>
          <a:p>
            <a:pPr lvl="2">
              <a:lnSpc>
                <a:spcPct val="90000"/>
              </a:lnSpc>
            </a:pPr>
            <a:r>
              <a:rPr lang="en-US" sz="2000" dirty="0"/>
              <a:t>Other firms are </a:t>
            </a:r>
            <a:r>
              <a:rPr lang="en-US" sz="2000" dirty="0">
                <a:solidFill>
                  <a:srgbClr val="FF0000"/>
                </a:solidFill>
              </a:rPr>
              <a:t>externally stimulated</a:t>
            </a:r>
            <a:r>
              <a:rPr lang="en-US" sz="2000" dirty="0"/>
              <a:t>.  An entrepreneur </a:t>
            </a:r>
            <a:r>
              <a:rPr lang="en-US" sz="2000" dirty="0">
                <a:solidFill>
                  <a:srgbClr val="FF0000"/>
                </a:solidFill>
              </a:rPr>
              <a:t>recognizes </a:t>
            </a:r>
            <a:r>
              <a:rPr lang="en-US" sz="2000" dirty="0"/>
              <a:t>a problem or an opportunity </a:t>
            </a:r>
            <a:r>
              <a:rPr lang="en-US" sz="2000" dirty="0">
                <a:solidFill>
                  <a:srgbClr val="FF0000"/>
                </a:solidFill>
              </a:rPr>
              <a:t>gap</a:t>
            </a:r>
            <a:r>
              <a:rPr lang="en-US" sz="2000" dirty="0"/>
              <a:t> and </a:t>
            </a:r>
            <a:r>
              <a:rPr lang="en-US" sz="2000" dirty="0">
                <a:solidFill>
                  <a:srgbClr val="FF0000"/>
                </a:solidFill>
              </a:rPr>
              <a:t>creates </a:t>
            </a:r>
            <a:r>
              <a:rPr lang="en-US" sz="2000" dirty="0"/>
              <a:t>a business to fill it.</a:t>
            </a:r>
          </a:p>
          <a:p>
            <a:pPr lvl="2">
              <a:lnSpc>
                <a:spcPct val="90000"/>
              </a:lnSpc>
            </a:pPr>
            <a:endParaRPr lang="en-US" sz="2000" dirty="0"/>
          </a:p>
          <a:p>
            <a:pPr lvl="2">
              <a:lnSpc>
                <a:spcPct val="90000"/>
              </a:lnSpc>
            </a:pPr>
            <a:endParaRPr lang="en-US" sz="2000" dirty="0"/>
          </a:p>
          <a:p>
            <a:pPr lvl="2">
              <a:lnSpc>
                <a:spcPct val="90000"/>
              </a:lnSpc>
              <a:buFontTx/>
              <a:buNone/>
            </a:pPr>
            <a:endParaRPr lang="en-US" sz="1800" dirty="0">
              <a:latin typeface="Times New Roman" charset="0"/>
            </a:endParaRPr>
          </a:p>
        </p:txBody>
      </p:sp>
      <p:sp>
        <p:nvSpPr>
          <p:cNvPr id="89097" name="Text Box 9"/>
          <p:cNvSpPr txBox="1">
            <a:spLocks noChangeArrowheads="1"/>
          </p:cNvSpPr>
          <p:nvPr/>
        </p:nvSpPr>
        <p:spPr bwMode="auto">
          <a:xfrm>
            <a:off x="1600200" y="1019175"/>
            <a:ext cx="6477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3200" dirty="0" smtClean="0">
                <a:latin typeface="+mj-lt"/>
              </a:rPr>
              <a:t>What is an Opportunity?</a:t>
            </a:r>
            <a:endParaRPr lang="en-US" sz="3200" dirty="0">
              <a:latin typeface="+mj-l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40" name="Text Box 4"/>
          <p:cNvSpPr txBox="1">
            <a:spLocks noChangeArrowheads="1"/>
          </p:cNvSpPr>
          <p:nvPr/>
        </p:nvSpPr>
        <p:spPr bwMode="auto">
          <a:xfrm>
            <a:off x="1295400" y="609600"/>
            <a:ext cx="65532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dirty="0">
                <a:latin typeface="+mj-lt"/>
              </a:rPr>
              <a:t>An opportunity has </a:t>
            </a:r>
            <a:r>
              <a:rPr lang="en-US" sz="3200" b="1" dirty="0">
                <a:solidFill>
                  <a:srgbClr val="FF0000"/>
                </a:solidFill>
                <a:latin typeface="+mj-lt"/>
              </a:rPr>
              <a:t>four</a:t>
            </a:r>
            <a:r>
              <a:rPr lang="en-US" sz="3200" dirty="0">
                <a:latin typeface="+mj-lt"/>
              </a:rPr>
              <a:t> essential qualities.</a:t>
            </a:r>
          </a:p>
        </p:txBody>
      </p:sp>
      <p:sp>
        <p:nvSpPr>
          <p:cNvPr id="91141" name="Text Box 5"/>
          <p:cNvSpPr txBox="1">
            <a:spLocks noChangeArrowheads="1"/>
          </p:cNvSpPr>
          <p:nvPr/>
        </p:nvSpPr>
        <p:spPr bwMode="auto">
          <a:xfrm>
            <a:off x="2743200" y="2133600"/>
            <a:ext cx="2895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da-DK" sz="4000">
              <a:latin typeface="Times New Roman" charset="0"/>
            </a:endParaRPr>
          </a:p>
        </p:txBody>
      </p:sp>
      <p:sp>
        <p:nvSpPr>
          <p:cNvPr id="91142" name="Line 6"/>
          <p:cNvSpPr>
            <a:spLocks noChangeShapeType="1"/>
          </p:cNvSpPr>
          <p:nvPr/>
        </p:nvSpPr>
        <p:spPr bwMode="auto">
          <a:xfrm>
            <a:off x="4572000" y="1981200"/>
            <a:ext cx="0" cy="403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1143" name="Text Box 7"/>
          <p:cNvSpPr txBox="1">
            <a:spLocks noChangeArrowheads="1"/>
          </p:cNvSpPr>
          <p:nvPr/>
        </p:nvSpPr>
        <p:spPr bwMode="auto">
          <a:xfrm>
            <a:off x="4419600" y="6019800"/>
            <a:ext cx="2971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n-US" dirty="0">
              <a:latin typeface="Times New Roman" charset="0"/>
            </a:endParaRPr>
          </a:p>
        </p:txBody>
      </p:sp>
      <p:sp>
        <p:nvSpPr>
          <p:cNvPr id="91144" name="Text Box 8"/>
          <p:cNvSpPr txBox="1">
            <a:spLocks noChangeArrowheads="1"/>
          </p:cNvSpPr>
          <p:nvPr/>
        </p:nvSpPr>
        <p:spPr bwMode="auto">
          <a:xfrm>
            <a:off x="304800" y="2286000"/>
            <a:ext cx="4343400" cy="2865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sz="2400" dirty="0"/>
              <a:t> Attractive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400" dirty="0"/>
              <a:t> Durable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400" dirty="0"/>
              <a:t> Timely</a:t>
            </a:r>
          </a:p>
          <a:p>
            <a:pPr>
              <a:lnSpc>
                <a:spcPct val="65000"/>
              </a:lnSpc>
              <a:spcBef>
                <a:spcPct val="50000"/>
              </a:spcBef>
              <a:buFontTx/>
              <a:buChar char="•"/>
            </a:pPr>
            <a:r>
              <a:rPr lang="en-US" sz="2400" dirty="0"/>
              <a:t> Anchored in a product, service,</a:t>
            </a:r>
          </a:p>
          <a:p>
            <a:pPr>
              <a:lnSpc>
                <a:spcPct val="65000"/>
              </a:lnSpc>
              <a:spcBef>
                <a:spcPct val="50000"/>
              </a:spcBef>
            </a:pPr>
            <a:r>
              <a:rPr lang="en-US" sz="2400" dirty="0"/>
              <a:t>  or business that </a:t>
            </a:r>
            <a:r>
              <a:rPr lang="en-US" sz="2400" dirty="0">
                <a:solidFill>
                  <a:srgbClr val="FF0000"/>
                </a:solidFill>
              </a:rPr>
              <a:t>adds value </a:t>
            </a:r>
            <a:r>
              <a:rPr lang="en-US" sz="2400" dirty="0"/>
              <a:t>for</a:t>
            </a:r>
          </a:p>
          <a:p>
            <a:pPr>
              <a:lnSpc>
                <a:spcPct val="65000"/>
              </a:lnSpc>
              <a:spcBef>
                <a:spcPct val="50000"/>
              </a:spcBef>
            </a:pPr>
            <a:r>
              <a:rPr lang="en-US" sz="2400" dirty="0"/>
              <a:t>  its buyer or end user</a:t>
            </a:r>
          </a:p>
        </p:txBody>
      </p:sp>
      <p:pic>
        <p:nvPicPr>
          <p:cNvPr id="91145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57800" y="2286000"/>
            <a:ext cx="2624138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1146" name="Line 10"/>
          <p:cNvSpPr>
            <a:spLocks noChangeShapeType="1"/>
          </p:cNvSpPr>
          <p:nvPr/>
        </p:nvSpPr>
        <p:spPr bwMode="auto">
          <a:xfrm>
            <a:off x="304800" y="1981200"/>
            <a:ext cx="861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Difference </a:t>
            </a:r>
            <a:r>
              <a:rPr lang="en-US" sz="3200" dirty="0" smtClean="0"/>
              <a:t>Between an </a:t>
            </a:r>
            <a:r>
              <a:rPr lang="en-US" sz="3200" dirty="0" smtClean="0">
                <a:solidFill>
                  <a:srgbClr val="FF0000"/>
                </a:solidFill>
              </a:rPr>
              <a:t>Idea</a:t>
            </a:r>
            <a:r>
              <a:rPr lang="en-US" sz="3200" dirty="0" smtClean="0"/>
              <a:t> and an </a:t>
            </a:r>
            <a:r>
              <a:rPr lang="en-US" sz="3200" dirty="0" smtClean="0">
                <a:solidFill>
                  <a:srgbClr val="FF0000"/>
                </a:solidFill>
              </a:rPr>
              <a:t>Opportunity</a:t>
            </a: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3200" dirty="0"/>
          </a:p>
        </p:txBody>
      </p:sp>
      <p:sp>
        <p:nvSpPr>
          <p:cNvPr id="92164" name="Rectangle 4"/>
          <p:cNvSpPr>
            <a:spLocks noGrp="1" noChangeArrowheads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ctr">
              <a:spcBef>
                <a:spcPct val="0"/>
              </a:spcBef>
              <a:buFontTx/>
              <a:buNone/>
            </a:pP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3600" dirty="0" smtClean="0"/>
              <a:t>Difference </a:t>
            </a:r>
            <a:r>
              <a:rPr lang="en-US" sz="3600" dirty="0" smtClean="0"/>
              <a:t>Between an Idea and an Opportunity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400" b="1" dirty="0"/>
              <a:t>Idea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An idea is </a:t>
            </a:r>
            <a:r>
              <a:rPr lang="en-US" sz="2400" dirty="0">
                <a:solidFill>
                  <a:srgbClr val="FF0000"/>
                </a:solidFill>
              </a:rPr>
              <a:t>a thought</a:t>
            </a:r>
            <a:r>
              <a:rPr lang="en-US" sz="2400" dirty="0"/>
              <a:t>, impression, or notion.  It may or may not meet the criteria of an opportunity.</a:t>
            </a:r>
          </a:p>
          <a:p>
            <a:r>
              <a:rPr lang="en-US" sz="2400" b="1" dirty="0"/>
              <a:t>Difference Between an Idea and an Opportunity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Many businesses fail, not because the entrepreneurs that started the businesses didn’t work </a:t>
            </a:r>
            <a:r>
              <a:rPr lang="en-US" sz="2400" dirty="0">
                <a:solidFill>
                  <a:srgbClr val="FF0000"/>
                </a:solidFill>
              </a:rPr>
              <a:t>hard—they fail because there was no real opportunity to begin with.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Before getting excited about a business idea, it is crucial to understand whether the </a:t>
            </a:r>
            <a:r>
              <a:rPr lang="en-US" sz="2400" dirty="0">
                <a:solidFill>
                  <a:srgbClr val="FF0000"/>
                </a:solidFill>
              </a:rPr>
              <a:t>idea fills a need</a:t>
            </a:r>
            <a:r>
              <a:rPr lang="en-US" sz="2400" dirty="0"/>
              <a:t> and meets the criteria for an opportunity.</a:t>
            </a:r>
          </a:p>
          <a:p>
            <a:endParaRPr lang="en-US" sz="2400" dirty="0">
              <a:latin typeface="Times New Roman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609600"/>
            <a:ext cx="8229600" cy="9906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US" sz="3200" dirty="0"/>
              <a:t>Window of Opportunity</a:t>
            </a:r>
          </a:p>
        </p:txBody>
      </p:sp>
      <p:sp>
        <p:nvSpPr>
          <p:cNvPr id="94215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2211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b="1" dirty="0"/>
              <a:t>Window of Opportunity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The term </a:t>
            </a:r>
            <a:r>
              <a:rPr lang="en-US" sz="2400" dirty="0">
                <a:solidFill>
                  <a:srgbClr val="FF0000"/>
                </a:solidFill>
              </a:rPr>
              <a:t>“window of opportunity”</a:t>
            </a:r>
            <a:r>
              <a:rPr lang="en-US" sz="2400" dirty="0"/>
              <a:t> is a metaphor describing the time period in which a firm can </a:t>
            </a:r>
            <a:r>
              <a:rPr lang="en-US" sz="2400" dirty="0">
                <a:solidFill>
                  <a:srgbClr val="FF0000"/>
                </a:solidFill>
              </a:rPr>
              <a:t>realistically enter a new market.</a:t>
            </a:r>
          </a:p>
          <a:p>
            <a:pPr lvl="2"/>
            <a:r>
              <a:rPr lang="en-US" sz="2000" dirty="0"/>
              <a:t>Once the market for a new product is established, its window of opportunity opens, and new entrants flow in.</a:t>
            </a:r>
          </a:p>
          <a:p>
            <a:pPr lvl="2"/>
            <a:r>
              <a:rPr lang="en-US" sz="2000" dirty="0"/>
              <a:t>At some point, the market matures, and the window of opportunity (for new entrants) closes.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How Are Opportunities Identified?</a:t>
            </a:r>
            <a:endParaRPr lang="en-US" sz="3200" dirty="0"/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863840" y="2508896"/>
            <a:ext cx="5832359" cy="4272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609600" y="1371601"/>
            <a:ext cx="7924800" cy="116339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US" sz="2400" dirty="0" smtClean="0"/>
              <a:t>Environmental Trends Suggesting Business, Product and Service Opportunity </a:t>
            </a:r>
            <a:r>
              <a:rPr lang="en-US" sz="2400" dirty="0" smtClean="0"/>
              <a:t>Gaps. </a:t>
            </a:r>
          </a:p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US" sz="2400" dirty="0" smtClean="0">
                <a:solidFill>
                  <a:srgbClr val="FF0000"/>
                </a:solidFill>
                <a:latin typeface="Times New Roman" charset="0"/>
              </a:rPr>
              <a:t>First </a:t>
            </a:r>
            <a:r>
              <a:rPr lang="en-US" sz="2400" dirty="0" smtClean="0">
                <a:solidFill>
                  <a:srgbClr val="FF0000"/>
                </a:solidFill>
                <a:latin typeface="Times New Roman" charset="0"/>
              </a:rPr>
              <a:t>Approach: Observing </a:t>
            </a:r>
            <a:r>
              <a:rPr lang="en-US" sz="2400" dirty="0" smtClean="0">
                <a:solidFill>
                  <a:srgbClr val="FF0000"/>
                </a:solidFill>
                <a:latin typeface="Times New Roman" charset="0"/>
              </a:rPr>
              <a:t>Trends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457200"/>
            <a:ext cx="8229600" cy="685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da-DK" sz="3200" dirty="0"/>
              <a:t>How are </a:t>
            </a:r>
            <a:r>
              <a:rPr lang="da-DK" sz="3200" dirty="0">
                <a:solidFill>
                  <a:srgbClr val="FF0000"/>
                </a:solidFill>
              </a:rPr>
              <a:t>opportunities identified</a:t>
            </a:r>
            <a:r>
              <a:rPr lang="da-DK" sz="3200" dirty="0"/>
              <a:t>?</a:t>
            </a:r>
            <a:br>
              <a:rPr lang="da-DK" sz="3200" dirty="0"/>
            </a:br>
            <a:endParaRPr lang="en-US" sz="3200" dirty="0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52600" y="1371600"/>
            <a:ext cx="8534400" cy="51054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endParaRPr lang="da-DK" sz="2400" dirty="0"/>
          </a:p>
          <a:p>
            <a:pPr>
              <a:lnSpc>
                <a:spcPct val="80000"/>
              </a:lnSpc>
            </a:pPr>
            <a:r>
              <a:rPr lang="da-DK" sz="2400" dirty="0" smtClean="0"/>
              <a:t>New </a:t>
            </a:r>
            <a:r>
              <a:rPr lang="da-DK" sz="2400" dirty="0"/>
              <a:t>operating practices </a:t>
            </a:r>
            <a:r>
              <a:rPr lang="da-DK" sz="2400" dirty="0" smtClean="0"/>
              <a:t>– McDonald</a:t>
            </a:r>
          </a:p>
          <a:p>
            <a:pPr>
              <a:lnSpc>
                <a:spcPct val="80000"/>
              </a:lnSpc>
            </a:pPr>
            <a:endParaRPr lang="da-DK" sz="2400" dirty="0"/>
          </a:p>
          <a:p>
            <a:pPr>
              <a:lnSpc>
                <a:spcPct val="80000"/>
              </a:lnSpc>
            </a:pPr>
            <a:r>
              <a:rPr lang="da-DK" sz="2400" dirty="0" smtClean="0"/>
              <a:t>New </a:t>
            </a:r>
            <a:r>
              <a:rPr lang="da-DK" sz="2400" dirty="0"/>
              <a:t>ways of delivery </a:t>
            </a:r>
            <a:r>
              <a:rPr lang="da-DK" sz="2400" dirty="0" smtClean="0"/>
              <a:t>– DELL</a:t>
            </a:r>
          </a:p>
          <a:p>
            <a:pPr>
              <a:lnSpc>
                <a:spcPct val="80000"/>
              </a:lnSpc>
            </a:pPr>
            <a:endParaRPr lang="da-DK" sz="2400" dirty="0"/>
          </a:p>
          <a:p>
            <a:pPr>
              <a:lnSpc>
                <a:spcPct val="80000"/>
              </a:lnSpc>
            </a:pPr>
            <a:r>
              <a:rPr lang="da-DK" sz="2400" dirty="0" smtClean="0"/>
              <a:t>New </a:t>
            </a:r>
            <a:r>
              <a:rPr lang="da-DK" sz="2400" dirty="0"/>
              <a:t>information ways – Benneton / </a:t>
            </a:r>
            <a:r>
              <a:rPr lang="da-DK" sz="2400" dirty="0" smtClean="0"/>
              <a:t>Internet</a:t>
            </a:r>
          </a:p>
          <a:p>
            <a:pPr>
              <a:lnSpc>
                <a:spcPct val="80000"/>
              </a:lnSpc>
            </a:pPr>
            <a:endParaRPr lang="da-DK" sz="2400" dirty="0"/>
          </a:p>
          <a:p>
            <a:pPr>
              <a:lnSpc>
                <a:spcPct val="80000"/>
              </a:lnSpc>
            </a:pPr>
            <a:r>
              <a:rPr lang="da-DK" sz="2400" dirty="0" smtClean="0"/>
              <a:t>New </a:t>
            </a:r>
            <a:r>
              <a:rPr lang="da-DK" sz="2400" dirty="0"/>
              <a:t>internal organisations – Ford / </a:t>
            </a:r>
            <a:r>
              <a:rPr lang="da-DK" sz="2400" dirty="0" smtClean="0"/>
              <a:t>Oticon</a:t>
            </a:r>
          </a:p>
          <a:p>
            <a:pPr>
              <a:lnSpc>
                <a:spcPct val="80000"/>
              </a:lnSpc>
            </a:pPr>
            <a:endParaRPr lang="da-DK" sz="2400" dirty="0"/>
          </a:p>
          <a:p>
            <a:pPr>
              <a:lnSpc>
                <a:spcPct val="80000"/>
              </a:lnSpc>
            </a:pPr>
            <a:r>
              <a:rPr lang="da-DK" sz="2400" dirty="0" smtClean="0"/>
              <a:t>New </a:t>
            </a:r>
            <a:r>
              <a:rPr lang="da-DK" sz="2400" dirty="0"/>
              <a:t>external organisations – Saatchi &amp; </a:t>
            </a:r>
            <a:r>
              <a:rPr lang="da-DK" sz="2400" dirty="0" smtClean="0"/>
              <a:t>Saatchi</a:t>
            </a:r>
          </a:p>
          <a:p>
            <a:pPr>
              <a:lnSpc>
                <a:spcPct val="80000"/>
              </a:lnSpc>
            </a:pPr>
            <a:endParaRPr lang="da-DK" sz="2400" dirty="0" smtClean="0"/>
          </a:p>
          <a:p>
            <a:pPr>
              <a:lnSpc>
                <a:spcPct val="80000"/>
              </a:lnSpc>
            </a:pPr>
            <a:r>
              <a:rPr lang="da-DK" sz="2400" dirty="0" smtClean="0"/>
              <a:t>New </a:t>
            </a:r>
            <a:r>
              <a:rPr lang="da-DK" sz="2400" dirty="0" smtClean="0"/>
              <a:t>products and services -  Martin Gruppen</a:t>
            </a:r>
          </a:p>
          <a:p>
            <a:pPr>
              <a:lnSpc>
                <a:spcPct val="80000"/>
              </a:lnSpc>
              <a:buFontTx/>
              <a:buNone/>
            </a:pPr>
            <a:endParaRPr lang="da-DK" sz="2000" dirty="0"/>
          </a:p>
          <a:p>
            <a:pPr>
              <a:lnSpc>
                <a:spcPct val="80000"/>
              </a:lnSpc>
              <a:buFontTx/>
              <a:buNone/>
            </a:pPr>
            <a:endParaRPr lang="da-DK" sz="2000" dirty="0"/>
          </a:p>
          <a:p>
            <a:pPr>
              <a:lnSpc>
                <a:spcPct val="80000"/>
              </a:lnSpc>
            </a:pP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Trend 1: Economic Forces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 smtClean="0"/>
              <a:t>Economic</a:t>
            </a:r>
            <a:r>
              <a:rPr lang="en-US" sz="2800" b="1" dirty="0" smtClean="0">
                <a:latin typeface="Times New Roman" charset="0"/>
              </a:rPr>
              <a:t> Forces</a:t>
            </a:r>
          </a:p>
          <a:p>
            <a:pPr lvl="1">
              <a:buNone/>
            </a:pPr>
            <a:r>
              <a:rPr lang="en-US" sz="2400" dirty="0" smtClean="0">
                <a:latin typeface="Times New Roman" charset="0"/>
              </a:rPr>
              <a:t>Economic forces affect consumers’ level of disposable income.</a:t>
            </a:r>
          </a:p>
          <a:p>
            <a:pPr lvl="1">
              <a:buNone/>
            </a:pPr>
            <a:r>
              <a:rPr lang="en-US" sz="2400" dirty="0" smtClean="0">
                <a:latin typeface="Times New Roman" charset="0"/>
              </a:rPr>
              <a:t>When studying how economic forces affect opportunities, it is important to evaluate </a:t>
            </a:r>
            <a:r>
              <a:rPr lang="en-US" sz="2400" dirty="0" smtClean="0">
                <a:solidFill>
                  <a:srgbClr val="FF0000"/>
                </a:solidFill>
                <a:latin typeface="Times New Roman" charset="0"/>
              </a:rPr>
              <a:t>who has money to spend </a:t>
            </a:r>
            <a:r>
              <a:rPr lang="en-US" sz="2400" dirty="0" smtClean="0">
                <a:latin typeface="Times New Roman" charset="0"/>
              </a:rPr>
              <a:t>and who is trying to cut costs.</a:t>
            </a:r>
          </a:p>
          <a:p>
            <a:pPr lvl="2"/>
            <a:r>
              <a:rPr lang="en-US" sz="2000" dirty="0" smtClean="0">
                <a:latin typeface="Times New Roman" charset="0"/>
              </a:rPr>
              <a:t>An increase in the number of </a:t>
            </a:r>
            <a:r>
              <a:rPr lang="en-US" sz="2000" dirty="0" smtClean="0">
                <a:solidFill>
                  <a:srgbClr val="FF0000"/>
                </a:solidFill>
                <a:latin typeface="Times New Roman" charset="0"/>
              </a:rPr>
              <a:t>women in the workforce </a:t>
            </a:r>
            <a:r>
              <a:rPr lang="en-US" sz="2000" dirty="0" smtClean="0">
                <a:latin typeface="Times New Roman" charset="0"/>
              </a:rPr>
              <a:t>and their related increase in disposable income was one of the factors that led the founders of </a:t>
            </a:r>
            <a:r>
              <a:rPr lang="en-US" sz="2000" dirty="0" smtClean="0">
                <a:solidFill>
                  <a:srgbClr val="FF0000"/>
                </a:solidFill>
                <a:latin typeface="Times New Roman" charset="0"/>
              </a:rPr>
              <a:t>buyandhold.com to target women</a:t>
            </a:r>
            <a:r>
              <a:rPr lang="en-US" sz="2000" dirty="0" smtClean="0">
                <a:latin typeface="Times New Roman" charset="0"/>
              </a:rPr>
              <a:t>.</a:t>
            </a:r>
          </a:p>
          <a:p>
            <a:pPr lvl="2"/>
            <a:r>
              <a:rPr lang="en-US" sz="2000" dirty="0" smtClean="0">
                <a:latin typeface="Times New Roman" charset="0"/>
              </a:rPr>
              <a:t>Many large firms are trying to </a:t>
            </a:r>
            <a:r>
              <a:rPr lang="en-US" sz="2000" dirty="0" smtClean="0">
                <a:solidFill>
                  <a:srgbClr val="FF0000"/>
                </a:solidFill>
                <a:latin typeface="Times New Roman" charset="0"/>
              </a:rPr>
              <a:t>cut costs. </a:t>
            </a:r>
            <a:r>
              <a:rPr lang="en-US" sz="2000" dirty="0" smtClean="0">
                <a:latin typeface="Times New Roman" charset="0"/>
              </a:rPr>
              <a:t>Entrepreneurs have taken advantage of this trend by starting firms that help other firms </a:t>
            </a:r>
            <a:r>
              <a:rPr lang="en-US" sz="2000" dirty="0" smtClean="0">
                <a:solidFill>
                  <a:srgbClr val="FF0000"/>
                </a:solidFill>
                <a:latin typeface="Times New Roman" charset="0"/>
              </a:rPr>
              <a:t>control costs.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Trend </a:t>
            </a:r>
            <a:r>
              <a:rPr lang="en-US" sz="3600" dirty="0" smtClean="0"/>
              <a:t>2: Social Forces</a:t>
            </a:r>
            <a:r>
              <a:rPr lang="en-US" dirty="0" smtClean="0">
                <a:latin typeface="Times New Roman" charset="0"/>
              </a:rPr>
              <a:t/>
            </a:r>
            <a:br>
              <a:rPr lang="en-US" dirty="0" smtClean="0">
                <a:latin typeface="Times New Roman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Social Forces</a:t>
            </a:r>
          </a:p>
          <a:p>
            <a:pPr lvl="1">
              <a:buFont typeface="Arial" pitchFamily="34" charset="0"/>
              <a:buChar char="•"/>
            </a:pPr>
            <a:r>
              <a:rPr lang="en-US" sz="2600" dirty="0" smtClean="0"/>
              <a:t>Changes in </a:t>
            </a:r>
            <a:r>
              <a:rPr lang="en-US" sz="2600" dirty="0" smtClean="0">
                <a:solidFill>
                  <a:srgbClr val="FF0000"/>
                </a:solidFill>
              </a:rPr>
              <a:t>social trends </a:t>
            </a:r>
            <a:r>
              <a:rPr lang="en-US" sz="2600" dirty="0" smtClean="0"/>
              <a:t>provide openings for </a:t>
            </a:r>
            <a:r>
              <a:rPr lang="en-US" sz="2600" dirty="0" smtClean="0">
                <a:solidFill>
                  <a:srgbClr val="FF0000"/>
                </a:solidFill>
              </a:rPr>
              <a:t>new businesses</a:t>
            </a:r>
            <a:r>
              <a:rPr lang="en-US" sz="2600" dirty="0" smtClean="0"/>
              <a:t> on an ongoing basis.</a:t>
            </a:r>
          </a:p>
          <a:p>
            <a:pPr lvl="1">
              <a:buFont typeface="Arial" pitchFamily="34" charset="0"/>
              <a:buChar char="•"/>
            </a:pPr>
            <a:r>
              <a:rPr lang="en-US" sz="2600" dirty="0" smtClean="0"/>
              <a:t>The continual proliferation of fast-food, for example, isn’t happening because people love fast food.  It is happening because people are busy, and have </a:t>
            </a:r>
            <a:r>
              <a:rPr lang="en-US" sz="2600" dirty="0" smtClean="0">
                <a:solidFill>
                  <a:srgbClr val="FF0000"/>
                </a:solidFill>
              </a:rPr>
              <a:t>disposable income.</a:t>
            </a:r>
          </a:p>
          <a:p>
            <a:pPr lvl="1">
              <a:buFont typeface="Arial" pitchFamily="34" charset="0"/>
              <a:buChar char="•"/>
            </a:pPr>
            <a:r>
              <a:rPr lang="en-US" sz="2600" dirty="0" smtClean="0"/>
              <a:t>Similarly, the Sony Walkman was developed not because consumers wanted smaller radios but because people wanted to listen to </a:t>
            </a:r>
            <a:r>
              <a:rPr lang="en-US" sz="2600" dirty="0" smtClean="0">
                <a:solidFill>
                  <a:srgbClr val="FF0000"/>
                </a:solidFill>
              </a:rPr>
              <a:t>music while on the go.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2400"/>
            <a:ext cx="8229600" cy="1143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Trend </a:t>
            </a:r>
            <a:r>
              <a:rPr lang="en-US" sz="3200" dirty="0" smtClean="0"/>
              <a:t>2: Social Forces [continued]</a:t>
            </a:r>
            <a:r>
              <a:rPr lang="en-US" sz="3200" dirty="0" smtClean="0">
                <a:latin typeface="Times New Roman" charset="0"/>
              </a:rPr>
              <a:t/>
            </a:r>
            <a:br>
              <a:rPr lang="en-US" sz="3200" dirty="0" smtClean="0">
                <a:latin typeface="Times New Roman" charset="0"/>
              </a:rPr>
            </a:br>
            <a:endParaRPr lang="en-US" sz="3200" dirty="0">
              <a:latin typeface="Times New Roman" charset="0"/>
            </a:endParaRPr>
          </a:p>
        </p:txBody>
      </p:sp>
      <p:sp>
        <p:nvSpPr>
          <p:cNvPr id="100356" name="Text Box 4"/>
          <p:cNvSpPr txBox="1">
            <a:spLocks noChangeArrowheads="1"/>
          </p:cNvSpPr>
          <p:nvPr/>
        </p:nvSpPr>
        <p:spPr bwMode="auto">
          <a:xfrm>
            <a:off x="1219200" y="1371600"/>
            <a:ext cx="6477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Examples of Social Forces That Allow For </a:t>
            </a:r>
            <a:r>
              <a:rPr lang="en-US" sz="2400" dirty="0">
                <a:solidFill>
                  <a:srgbClr val="FF0000"/>
                </a:solidFill>
              </a:rPr>
              <a:t>New Business Opportunities</a:t>
            </a:r>
          </a:p>
        </p:txBody>
      </p:sp>
      <p:sp>
        <p:nvSpPr>
          <p:cNvPr id="100357" name="Rectangle 5"/>
          <p:cNvSpPr>
            <a:spLocks noChangeArrowheads="1"/>
          </p:cNvSpPr>
          <p:nvPr/>
        </p:nvSpPr>
        <p:spPr bwMode="auto">
          <a:xfrm>
            <a:off x="1752600" y="2667000"/>
            <a:ext cx="5334000" cy="38100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0358" name="Text Box 6"/>
          <p:cNvSpPr txBox="1">
            <a:spLocks noChangeArrowheads="1"/>
          </p:cNvSpPr>
          <p:nvPr/>
        </p:nvSpPr>
        <p:spPr bwMode="auto">
          <a:xfrm>
            <a:off x="1828800" y="2667000"/>
            <a:ext cx="6019800" cy="363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sz="2000" dirty="0">
                <a:latin typeface="Times New Roman" charset="0"/>
              </a:rPr>
              <a:t> </a:t>
            </a:r>
            <a:r>
              <a:rPr lang="en-US" sz="2000" dirty="0" smtClean="0"/>
              <a:t>Family </a:t>
            </a:r>
            <a:r>
              <a:rPr lang="en-US" sz="2000" dirty="0"/>
              <a:t>and work patterns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000" dirty="0"/>
              <a:t> The aging of the population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000" dirty="0"/>
              <a:t> The increasing diversity in the workplace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000" dirty="0"/>
              <a:t> The globalization of industry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000" dirty="0"/>
              <a:t> The increasing focus on health care and fitness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000" dirty="0"/>
              <a:t> The proliferation of computers and the Internet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000" dirty="0"/>
              <a:t> The increase in the number of cell phone users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000" dirty="0"/>
              <a:t> New forms of entertainment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2400"/>
            <a:ext cx="8229600" cy="1143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US" sz="3200" dirty="0"/>
              <a:t>Trend 3: Technological Advances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sz="2800" b="1" dirty="0"/>
              <a:t>Technological</a:t>
            </a:r>
            <a:r>
              <a:rPr lang="en-US" sz="2800" b="1" dirty="0">
                <a:latin typeface="Times New Roman" charset="0"/>
              </a:rPr>
              <a:t> </a:t>
            </a:r>
            <a:r>
              <a:rPr lang="en-US" sz="2800" b="1" dirty="0" smtClean="0">
                <a:latin typeface="Times New Roman" charset="0"/>
              </a:rPr>
              <a:t>Advances</a:t>
            </a:r>
          </a:p>
          <a:p>
            <a:pPr>
              <a:lnSpc>
                <a:spcPct val="90000"/>
              </a:lnSpc>
            </a:pPr>
            <a:endParaRPr lang="en-US" sz="2800" b="1" dirty="0">
              <a:latin typeface="Times New Roman" charset="0"/>
            </a:endParaRP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600" dirty="0"/>
              <a:t>Given the rapid </a:t>
            </a:r>
            <a:r>
              <a:rPr lang="en-US" sz="2600" dirty="0">
                <a:solidFill>
                  <a:srgbClr val="FF0000"/>
                </a:solidFill>
              </a:rPr>
              <a:t>pace of technological </a:t>
            </a:r>
            <a:r>
              <a:rPr lang="en-US" sz="2600" dirty="0"/>
              <a:t>change, it is vital that entrepreneurs keep on top of how new technologies affect current and future business opportunities.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600" dirty="0"/>
              <a:t>Entire industries have emerged as the result of technological advances. </a:t>
            </a:r>
          </a:p>
          <a:p>
            <a:pPr lvl="2">
              <a:lnSpc>
                <a:spcPct val="90000"/>
              </a:lnSpc>
            </a:pPr>
            <a:r>
              <a:rPr lang="en-US" sz="2600" dirty="0">
                <a:solidFill>
                  <a:srgbClr val="FF0000"/>
                </a:solidFill>
              </a:rPr>
              <a:t>Examples </a:t>
            </a:r>
            <a:r>
              <a:rPr lang="en-US" sz="2600" dirty="0"/>
              <a:t>include the computer industry, the Internet, biotechnology, and digital photography.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600" dirty="0"/>
              <a:t>Once a </a:t>
            </a:r>
            <a:r>
              <a:rPr lang="en-US" sz="2600" dirty="0">
                <a:solidFill>
                  <a:srgbClr val="FF0000"/>
                </a:solidFill>
              </a:rPr>
              <a:t>technology is created, new firms </a:t>
            </a:r>
            <a:r>
              <a:rPr lang="en-US" sz="2600" dirty="0"/>
              <a:t>form to take the technology to a higher level.</a:t>
            </a:r>
          </a:p>
          <a:p>
            <a:pPr lvl="2">
              <a:lnSpc>
                <a:spcPct val="90000"/>
              </a:lnSpc>
            </a:pPr>
            <a:r>
              <a:rPr lang="en-US" sz="2600" dirty="0"/>
              <a:t>For example, </a:t>
            </a:r>
            <a:r>
              <a:rPr lang="en-US" sz="2600" dirty="0" err="1"/>
              <a:t>RealNetworks</a:t>
            </a:r>
            <a:r>
              <a:rPr lang="en-US" sz="2600" dirty="0"/>
              <a:t> was started to add audio capability to the Internet.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2400"/>
            <a:ext cx="8229600" cy="1143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n-US" sz="3600" dirty="0" smtClean="0"/>
              <a:t>Trend </a:t>
            </a:r>
            <a:r>
              <a:rPr lang="en-US" sz="3600" dirty="0"/>
              <a:t>4: Political Action and Regulatory Changes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400" b="1" dirty="0"/>
              <a:t>Political Action and Regulatory </a:t>
            </a:r>
            <a:r>
              <a:rPr lang="en-US" sz="2400" b="1" dirty="0" smtClean="0"/>
              <a:t>Changes</a:t>
            </a:r>
          </a:p>
          <a:p>
            <a:endParaRPr lang="en-US" sz="2400" b="1" dirty="0"/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Political action and </a:t>
            </a:r>
            <a:r>
              <a:rPr lang="en-US" sz="2400" dirty="0">
                <a:solidFill>
                  <a:srgbClr val="FF0000"/>
                </a:solidFill>
              </a:rPr>
              <a:t>regulatory changes provide the basis for new business opportunities.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For example, </a:t>
            </a:r>
            <a:r>
              <a:rPr lang="en-US" sz="2400" dirty="0">
                <a:solidFill>
                  <a:srgbClr val="FF0000"/>
                </a:solidFill>
              </a:rPr>
              <a:t>laws that protect the environment </a:t>
            </a:r>
            <a:r>
              <a:rPr lang="en-US" sz="2400" dirty="0"/>
              <a:t>have created opportunities for entrepreneurs to start firms that help other </a:t>
            </a:r>
            <a:r>
              <a:rPr lang="en-US" sz="2400" dirty="0">
                <a:solidFill>
                  <a:srgbClr val="FF0000"/>
                </a:solidFill>
              </a:rPr>
              <a:t>firms comply with environmental laws and regulations.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1143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600" dirty="0">
                <a:latin typeface="Times New Roman" charset="0"/>
              </a:rPr>
              <a:t>How Are Opportunities Identified?</a:t>
            </a:r>
            <a:br>
              <a:rPr lang="en-US" sz="3600" dirty="0">
                <a:latin typeface="Times New Roman" charset="0"/>
              </a:rPr>
            </a:br>
            <a:r>
              <a:rPr lang="en-US" sz="2000" dirty="0">
                <a:latin typeface="Times New Roman" charset="0"/>
              </a:rPr>
              <a:t>(1 of 2)</a:t>
            </a:r>
            <a:endParaRPr lang="en-US" sz="3600" dirty="0">
              <a:latin typeface="Times New Roman" charset="0"/>
            </a:endParaRPr>
          </a:p>
        </p:txBody>
      </p:sp>
      <p:sp>
        <p:nvSpPr>
          <p:cNvPr id="103428" name="Text Box 4"/>
          <p:cNvSpPr txBox="1">
            <a:spLocks noChangeArrowheads="1"/>
          </p:cNvSpPr>
          <p:nvPr/>
        </p:nvSpPr>
        <p:spPr bwMode="auto">
          <a:xfrm>
            <a:off x="685800" y="1447800"/>
            <a:ext cx="754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solidFill>
                  <a:srgbClr val="FF0000"/>
                </a:solidFill>
              </a:rPr>
              <a:t>Second Approach: Solving a Problem</a:t>
            </a:r>
          </a:p>
        </p:txBody>
      </p:sp>
      <p:sp>
        <p:nvSpPr>
          <p:cNvPr id="103429" name="Rectangle 5"/>
          <p:cNvSpPr>
            <a:spLocks noChangeArrowheads="1"/>
          </p:cNvSpPr>
          <p:nvPr/>
        </p:nvSpPr>
        <p:spPr bwMode="auto">
          <a:xfrm>
            <a:off x="381000" y="1981200"/>
            <a:ext cx="3505200" cy="19050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 dirty="0">
                <a:latin typeface="Times New Roman" charset="0"/>
              </a:rPr>
              <a:t>Sometimes identifying</a:t>
            </a:r>
          </a:p>
          <a:p>
            <a:pPr algn="ctr"/>
            <a:r>
              <a:rPr lang="en-US" sz="2000" dirty="0">
                <a:latin typeface="Times New Roman" charset="0"/>
              </a:rPr>
              <a:t>opportunities simply</a:t>
            </a:r>
          </a:p>
          <a:p>
            <a:pPr algn="ctr"/>
            <a:r>
              <a:rPr lang="en-US" sz="2000" dirty="0">
                <a:latin typeface="Times New Roman" charset="0"/>
              </a:rPr>
              <a:t>involves </a:t>
            </a:r>
            <a:r>
              <a:rPr lang="en-US" sz="2000" dirty="0">
                <a:solidFill>
                  <a:srgbClr val="FF0000"/>
                </a:solidFill>
                <a:latin typeface="Times New Roman" charset="0"/>
              </a:rPr>
              <a:t>noticing a problem</a:t>
            </a:r>
          </a:p>
          <a:p>
            <a:pPr algn="ctr"/>
            <a:r>
              <a:rPr lang="en-US" sz="2000" dirty="0">
                <a:latin typeface="Times New Roman" charset="0"/>
              </a:rPr>
              <a:t>and finding a way to </a:t>
            </a:r>
          </a:p>
          <a:p>
            <a:pPr algn="ctr"/>
            <a:r>
              <a:rPr lang="en-US" sz="2000" dirty="0">
                <a:latin typeface="Times New Roman" charset="0"/>
              </a:rPr>
              <a:t>solve it</a:t>
            </a:r>
          </a:p>
        </p:txBody>
      </p:sp>
      <p:sp>
        <p:nvSpPr>
          <p:cNvPr id="103430" name="Rectangle 6"/>
          <p:cNvSpPr>
            <a:spLocks noChangeArrowheads="1"/>
          </p:cNvSpPr>
          <p:nvPr/>
        </p:nvSpPr>
        <p:spPr bwMode="auto">
          <a:xfrm>
            <a:off x="4876800" y="1981200"/>
            <a:ext cx="3505200" cy="19050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 dirty="0">
                <a:latin typeface="Times New Roman" charset="0"/>
              </a:rPr>
              <a:t>These problems can be</a:t>
            </a:r>
          </a:p>
          <a:p>
            <a:pPr algn="ctr"/>
            <a:r>
              <a:rPr lang="en-US" sz="2000" dirty="0">
                <a:latin typeface="Times New Roman" charset="0"/>
              </a:rPr>
              <a:t>pinpointed through observing</a:t>
            </a:r>
          </a:p>
          <a:p>
            <a:pPr algn="ctr"/>
            <a:r>
              <a:rPr lang="en-US" sz="2000" dirty="0">
                <a:latin typeface="Times New Roman" charset="0"/>
              </a:rPr>
              <a:t>trends and through more simple</a:t>
            </a:r>
          </a:p>
          <a:p>
            <a:pPr algn="ctr"/>
            <a:r>
              <a:rPr lang="en-US" sz="2000" dirty="0">
                <a:latin typeface="Times New Roman" charset="0"/>
              </a:rPr>
              <a:t>means, such as intuition,</a:t>
            </a:r>
          </a:p>
          <a:p>
            <a:pPr algn="ctr"/>
            <a:r>
              <a:rPr lang="en-US" sz="2000" dirty="0" smtClean="0">
                <a:latin typeface="Times New Roman" charset="0"/>
              </a:rPr>
              <a:t>or </a:t>
            </a:r>
            <a:r>
              <a:rPr lang="en-US" sz="2000" dirty="0">
                <a:latin typeface="Times New Roman" charset="0"/>
              </a:rPr>
              <a:t>chance</a:t>
            </a:r>
          </a:p>
        </p:txBody>
      </p:sp>
      <p:sp>
        <p:nvSpPr>
          <p:cNvPr id="103431" name="AutoShape 7"/>
          <p:cNvSpPr>
            <a:spLocks noChangeArrowheads="1"/>
          </p:cNvSpPr>
          <p:nvPr/>
        </p:nvSpPr>
        <p:spPr bwMode="auto">
          <a:xfrm>
            <a:off x="4038600" y="2667000"/>
            <a:ext cx="533400" cy="381000"/>
          </a:xfrm>
          <a:prstGeom prst="rightArrow">
            <a:avLst>
              <a:gd name="adj1" fmla="val 50000"/>
              <a:gd name="adj2" fmla="val 35000"/>
            </a:avLst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432" name="Rectangle 8"/>
          <p:cNvSpPr>
            <a:spLocks noChangeArrowheads="1"/>
          </p:cNvSpPr>
          <p:nvPr/>
        </p:nvSpPr>
        <p:spPr bwMode="auto">
          <a:xfrm>
            <a:off x="381000" y="4267200"/>
            <a:ext cx="3505200" cy="19050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 dirty="0">
                <a:latin typeface="Times New Roman" charset="0"/>
              </a:rPr>
              <a:t>Some business ideas are clearly</a:t>
            </a:r>
          </a:p>
          <a:p>
            <a:pPr algn="ctr"/>
            <a:r>
              <a:rPr lang="en-US" sz="2000" dirty="0">
                <a:latin typeface="Times New Roman" charset="0"/>
              </a:rPr>
              <a:t>initiated to </a:t>
            </a:r>
            <a:r>
              <a:rPr lang="en-US" sz="2000" dirty="0">
                <a:solidFill>
                  <a:srgbClr val="FF0000"/>
                </a:solidFill>
                <a:latin typeface="Times New Roman" charset="0"/>
              </a:rPr>
              <a:t>solve a problem</a:t>
            </a:r>
          </a:p>
        </p:txBody>
      </p:sp>
      <p:sp>
        <p:nvSpPr>
          <p:cNvPr id="103433" name="Rectangle 9"/>
          <p:cNvSpPr>
            <a:spLocks noChangeArrowheads="1"/>
          </p:cNvSpPr>
          <p:nvPr/>
        </p:nvSpPr>
        <p:spPr bwMode="auto">
          <a:xfrm>
            <a:off x="4876800" y="4267200"/>
            <a:ext cx="3505200" cy="19050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 dirty="0">
                <a:latin typeface="Times New Roman" charset="0"/>
              </a:rPr>
              <a:t>For example, Symantec Corp. </a:t>
            </a:r>
          </a:p>
          <a:p>
            <a:pPr algn="ctr"/>
            <a:r>
              <a:rPr lang="en-US" sz="2000" dirty="0">
                <a:latin typeface="Times New Roman" charset="0"/>
              </a:rPr>
              <a:t>created </a:t>
            </a:r>
            <a:r>
              <a:rPr lang="en-US" sz="2000" dirty="0">
                <a:solidFill>
                  <a:srgbClr val="FF0000"/>
                </a:solidFill>
                <a:latin typeface="Times New Roman" charset="0"/>
              </a:rPr>
              <a:t>Norton antivirus</a:t>
            </a:r>
          </a:p>
          <a:p>
            <a:pPr algn="ctr"/>
            <a:r>
              <a:rPr lang="en-US" sz="2000" dirty="0">
                <a:latin typeface="Times New Roman" charset="0"/>
              </a:rPr>
              <a:t>software to guard computers</a:t>
            </a:r>
          </a:p>
          <a:p>
            <a:pPr algn="ctr"/>
            <a:r>
              <a:rPr lang="en-US" sz="2000" dirty="0">
                <a:latin typeface="Times New Roman" charset="0"/>
              </a:rPr>
              <a:t>against viruses</a:t>
            </a:r>
          </a:p>
        </p:txBody>
      </p:sp>
      <p:sp>
        <p:nvSpPr>
          <p:cNvPr id="103434" name="AutoShape 10"/>
          <p:cNvSpPr>
            <a:spLocks noChangeArrowheads="1"/>
          </p:cNvSpPr>
          <p:nvPr/>
        </p:nvSpPr>
        <p:spPr bwMode="auto">
          <a:xfrm>
            <a:off x="8458200" y="2667000"/>
            <a:ext cx="533400" cy="381000"/>
          </a:xfrm>
          <a:prstGeom prst="rightArrow">
            <a:avLst>
              <a:gd name="adj1" fmla="val 50000"/>
              <a:gd name="adj2" fmla="val 35000"/>
            </a:avLst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435" name="AutoShape 11"/>
          <p:cNvSpPr>
            <a:spLocks noChangeArrowheads="1"/>
          </p:cNvSpPr>
          <p:nvPr/>
        </p:nvSpPr>
        <p:spPr bwMode="auto">
          <a:xfrm>
            <a:off x="4038600" y="4953000"/>
            <a:ext cx="533400" cy="381000"/>
          </a:xfrm>
          <a:prstGeom prst="rightArrow">
            <a:avLst>
              <a:gd name="adj1" fmla="val 50000"/>
              <a:gd name="adj2" fmla="val 35000"/>
            </a:avLst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229600" cy="1143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600" dirty="0"/>
              <a:t>How Are Opportunities Identified?</a:t>
            </a:r>
            <a:br>
              <a:rPr lang="en-US" sz="3600" dirty="0"/>
            </a:br>
            <a:r>
              <a:rPr lang="en-US" sz="2000" dirty="0"/>
              <a:t>(2 of 2)</a:t>
            </a:r>
            <a:endParaRPr lang="en-US" sz="3600" dirty="0"/>
          </a:p>
        </p:txBody>
      </p:sp>
      <p:pic>
        <p:nvPicPr>
          <p:cNvPr id="1044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8270" y="1447800"/>
            <a:ext cx="8875730" cy="5157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453" name="Text Box 5"/>
          <p:cNvSpPr txBox="1">
            <a:spLocks noChangeArrowheads="1"/>
          </p:cNvSpPr>
          <p:nvPr/>
        </p:nvSpPr>
        <p:spPr bwMode="auto">
          <a:xfrm>
            <a:off x="1524000" y="1143000"/>
            <a:ext cx="6019800" cy="372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Bef>
                <a:spcPct val="50000"/>
              </a:spcBef>
            </a:pPr>
            <a:r>
              <a:rPr lang="en-US" sz="2400" dirty="0" smtClean="0">
                <a:latin typeface="Times New Roman" charset="0"/>
              </a:rPr>
              <a:t>Businesses </a:t>
            </a:r>
            <a:r>
              <a:rPr lang="en-US" sz="2400" dirty="0">
                <a:latin typeface="Times New Roman" charset="0"/>
              </a:rPr>
              <a:t>Created to Solve a Problem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86800" cy="1143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600">
                <a:latin typeface="Times New Roman" charset="0"/>
              </a:rPr>
              <a:t>Personal Characteristics of the Entrepreneur</a:t>
            </a:r>
          </a:p>
        </p:txBody>
      </p:sp>
      <p:sp>
        <p:nvSpPr>
          <p:cNvPr id="105475" name="Line 3"/>
          <p:cNvSpPr>
            <a:spLocks noChangeShapeType="1"/>
          </p:cNvSpPr>
          <p:nvPr/>
        </p:nvSpPr>
        <p:spPr bwMode="auto">
          <a:xfrm>
            <a:off x="0" y="1219200"/>
            <a:ext cx="9144000" cy="0"/>
          </a:xfrm>
          <a:prstGeom prst="line">
            <a:avLst/>
          </a:prstGeom>
          <a:noFill/>
          <a:ln w="38100">
            <a:solidFill>
              <a:srgbClr val="99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5476" name="Text Box 4"/>
          <p:cNvSpPr txBox="1">
            <a:spLocks noChangeArrowheads="1"/>
          </p:cNvSpPr>
          <p:nvPr/>
        </p:nvSpPr>
        <p:spPr bwMode="auto">
          <a:xfrm>
            <a:off x="1219200" y="1524000"/>
            <a:ext cx="5867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da-DK" sz="4000">
              <a:latin typeface="Times New Roman" charset="0"/>
            </a:endParaRPr>
          </a:p>
        </p:txBody>
      </p:sp>
      <p:sp>
        <p:nvSpPr>
          <p:cNvPr id="105477" name="Text Box 5"/>
          <p:cNvSpPr txBox="1">
            <a:spLocks noChangeArrowheads="1"/>
          </p:cNvSpPr>
          <p:nvPr/>
        </p:nvSpPr>
        <p:spPr bwMode="auto">
          <a:xfrm>
            <a:off x="990600" y="1524000"/>
            <a:ext cx="6858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solidFill>
                  <a:srgbClr val="FF0000"/>
                </a:solidFill>
                <a:latin typeface="Times New Roman" charset="0"/>
              </a:rPr>
              <a:t>Characteristics </a:t>
            </a:r>
            <a:r>
              <a:rPr lang="en-US" sz="2400" dirty="0">
                <a:latin typeface="Times New Roman" charset="0"/>
              </a:rPr>
              <a:t>that tend to make some people better at recognizing opportunities than others</a:t>
            </a:r>
          </a:p>
        </p:txBody>
      </p:sp>
      <p:sp>
        <p:nvSpPr>
          <p:cNvPr id="105478" name="Rectangle 6"/>
          <p:cNvSpPr>
            <a:spLocks noChangeArrowheads="1"/>
          </p:cNvSpPr>
          <p:nvPr/>
        </p:nvSpPr>
        <p:spPr bwMode="auto">
          <a:xfrm>
            <a:off x="762000" y="2895600"/>
            <a:ext cx="2514600" cy="7620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 dirty="0">
                <a:latin typeface="Times New Roman" charset="0"/>
              </a:rPr>
              <a:t>Prior Experience</a:t>
            </a:r>
          </a:p>
        </p:txBody>
      </p:sp>
      <p:sp>
        <p:nvSpPr>
          <p:cNvPr id="105479" name="Rectangle 7"/>
          <p:cNvSpPr>
            <a:spLocks noChangeArrowheads="1"/>
          </p:cNvSpPr>
          <p:nvPr/>
        </p:nvSpPr>
        <p:spPr bwMode="auto">
          <a:xfrm>
            <a:off x="5410200" y="2895600"/>
            <a:ext cx="2514600" cy="7620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 dirty="0">
                <a:latin typeface="Times New Roman" charset="0"/>
              </a:rPr>
              <a:t>Social Networks</a:t>
            </a:r>
          </a:p>
        </p:txBody>
      </p:sp>
      <p:sp>
        <p:nvSpPr>
          <p:cNvPr id="105480" name="Rectangle 8"/>
          <p:cNvSpPr>
            <a:spLocks noChangeArrowheads="1"/>
          </p:cNvSpPr>
          <p:nvPr/>
        </p:nvSpPr>
        <p:spPr bwMode="auto">
          <a:xfrm>
            <a:off x="762000" y="4724400"/>
            <a:ext cx="2514600" cy="7620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 dirty="0">
                <a:latin typeface="Times New Roman" charset="0"/>
              </a:rPr>
              <a:t>Cognitive Factors</a:t>
            </a:r>
          </a:p>
        </p:txBody>
      </p:sp>
      <p:sp>
        <p:nvSpPr>
          <p:cNvPr id="105481" name="Rectangle 9"/>
          <p:cNvSpPr>
            <a:spLocks noChangeArrowheads="1"/>
          </p:cNvSpPr>
          <p:nvPr/>
        </p:nvSpPr>
        <p:spPr bwMode="auto">
          <a:xfrm>
            <a:off x="5410200" y="4724400"/>
            <a:ext cx="2514600" cy="7620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>
                <a:latin typeface="Times New Roman" charset="0"/>
              </a:rPr>
              <a:t>Creativity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3429000" y="381000"/>
            <a:ext cx="2514600" cy="7620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 dirty="0">
                <a:latin typeface="Times New Roman" charset="0"/>
              </a:rPr>
              <a:t>Prior Experience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457200" y="1524000"/>
            <a:ext cx="8229600" cy="452596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t>Prior Industry Experience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t>Several studies have shown that prior experience in an industry helps an entrepreneur recognize business opportunities.  There are several explanations for this.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t>By working in an industry, an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t>individual may spot a market niche that is underserved.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t>It is also possible that by working in an industry, an individual builds a network of social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t>contacts who provide insights that lead to new opportunities.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3124200" y="457200"/>
            <a:ext cx="2514600" cy="7620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 dirty="0">
                <a:latin typeface="Times New Roman" charset="0"/>
              </a:rPr>
              <a:t>Cognitive Factors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t>Cognitive Factors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t>Studies have shown that opportunity recognition may be an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t>innate skill or cognitive process.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t>Some believe that entrepreneurs have a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t>“sixth sense”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t>that allows them to see opportunities that others miss.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t>This “sixth sense” is called entrepreneurial alertness, which is formally defined as the ability to notice things without engaging in deliberate search.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3124200" y="609600"/>
            <a:ext cx="2514600" cy="7620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 dirty="0">
                <a:latin typeface="Times New Roman" charset="0"/>
              </a:rPr>
              <a:t>Social </a:t>
            </a:r>
            <a:r>
              <a:rPr lang="en-US" sz="2000" dirty="0" smtClean="0">
                <a:latin typeface="Times New Roman" charset="0"/>
              </a:rPr>
              <a:t>Networks</a:t>
            </a:r>
            <a:endParaRPr lang="en-US" sz="2000" dirty="0" smtClean="0">
              <a:latin typeface="Times New Roman" charset="0"/>
            </a:endParaRPr>
          </a:p>
          <a:p>
            <a:pPr algn="ctr"/>
            <a:r>
              <a:rPr lang="en-US" sz="2000" dirty="0" smtClean="0">
                <a:latin typeface="Times New Roman" charset="0"/>
              </a:rPr>
              <a:t>(1 of 3)</a:t>
            </a:r>
            <a:endParaRPr lang="en-US" sz="2000" dirty="0">
              <a:latin typeface="Times New Roman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57200" y="1676400"/>
            <a:ext cx="8229600" cy="452596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t>Social Networks</a:t>
            </a: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t>The extent and depth of an individual’s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t>social network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t>affects opportunity recognition.  </a:t>
            </a: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t>People who build a substantial network of social and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t>professional contacts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t>will be exposed to more opportunities and ideas than people with sparse networks.</a:t>
            </a: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t>In one survey of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t>65 start-ups, half the founders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t>reported that they got their business idea through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t>social contacts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t>Strong Tie vs. Weak Tie Relationships</a:t>
            </a: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t>All of us have relationships with other people that are called “ties.” (See next slide.)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3124200" y="609600"/>
            <a:ext cx="2514600" cy="7620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 dirty="0">
                <a:latin typeface="Times New Roman" charset="0"/>
              </a:rPr>
              <a:t>Social </a:t>
            </a:r>
            <a:r>
              <a:rPr lang="en-US" sz="2000" dirty="0" smtClean="0">
                <a:latin typeface="Times New Roman" charset="0"/>
              </a:rPr>
              <a:t>Networks</a:t>
            </a:r>
            <a:endParaRPr lang="en-US" sz="2000" dirty="0" smtClean="0">
              <a:latin typeface="Times New Roman" charset="0"/>
            </a:endParaRPr>
          </a:p>
          <a:p>
            <a:pPr algn="ctr"/>
            <a:r>
              <a:rPr lang="en-US" sz="2000" dirty="0" smtClean="0">
                <a:latin typeface="Times New Roman" charset="0"/>
              </a:rPr>
              <a:t>(2 </a:t>
            </a:r>
            <a:r>
              <a:rPr lang="en-US" sz="2000" dirty="0" smtClean="0">
                <a:latin typeface="Times New Roman" charset="0"/>
              </a:rPr>
              <a:t>of 3)</a:t>
            </a:r>
            <a:endParaRPr lang="en-US" sz="2000" dirty="0">
              <a:latin typeface="Times New Roman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t>Nature of Strong-Tie Vs. Weak Tie Relationships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t>Strong-tie relationship are characterized by frequent interaction and form between coworkers, friends, and spouses.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t>Weak-tie relationships are characterized by infrequent interaction and form between casual acquaintances.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t>Result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t>It is more likely that an entrepreneur will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t>get new business ideas through weak-tie rather than strong-tie relationships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t>. (See next slide.)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3124200" y="609600"/>
            <a:ext cx="2514600" cy="7620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 dirty="0">
                <a:latin typeface="Times New Roman" charset="0"/>
              </a:rPr>
              <a:t>Social </a:t>
            </a:r>
            <a:r>
              <a:rPr lang="en-US" sz="2000" dirty="0" smtClean="0">
                <a:latin typeface="Times New Roman" charset="0"/>
              </a:rPr>
              <a:t>Networks</a:t>
            </a:r>
            <a:endParaRPr lang="en-US" sz="2000" dirty="0" smtClean="0">
              <a:latin typeface="Times New Roman" charset="0"/>
            </a:endParaRPr>
          </a:p>
          <a:p>
            <a:pPr algn="ctr"/>
            <a:r>
              <a:rPr lang="en-US" sz="2000" dirty="0" smtClean="0">
                <a:latin typeface="Times New Roman" charset="0"/>
              </a:rPr>
              <a:t>(3 </a:t>
            </a:r>
            <a:r>
              <a:rPr lang="en-US" sz="2000" dirty="0" smtClean="0">
                <a:latin typeface="Times New Roman" charset="0"/>
              </a:rPr>
              <a:t>of 3)</a:t>
            </a:r>
            <a:endParaRPr lang="en-US" sz="2000" dirty="0">
              <a:latin typeface="Times New Roman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133600" y="15240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 smtClean="0">
                <a:latin typeface="Times New Roman" charset="0"/>
              </a:rPr>
              <a:t>Why weak-tie relationships lead to more new business ideas than strong-tie relationships</a:t>
            </a:r>
            <a:endParaRPr lang="en-US" dirty="0">
              <a:latin typeface="Times New Roman" charset="0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762000" y="2362200"/>
            <a:ext cx="3124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>
                <a:latin typeface="Times New Roman" charset="0"/>
              </a:rPr>
              <a:t>Strong-Tie Relationships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181600" y="2362200"/>
            <a:ext cx="3124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>
                <a:latin typeface="Times New Roman" charset="0"/>
              </a:rPr>
              <a:t>Weak-Tie Relationships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609600" y="3200400"/>
            <a:ext cx="36576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>
                <a:latin typeface="Times New Roman" charset="0"/>
              </a:rPr>
              <a:t>These relationships, which typically form between like minded individuals, tend to reinforce insights and ideas that people already have</a:t>
            </a: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4800600" y="3200400"/>
            <a:ext cx="35052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>
                <a:latin typeface="Times New Roman" charset="0"/>
              </a:rPr>
              <a:t>The relationships, which form between casual acquaintances, are not as apt to be between like-minded individuals, so one person may say something to another that sparks a completely new idea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971800" y="457200"/>
            <a:ext cx="2514600" cy="7620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 dirty="0" smtClean="0">
                <a:latin typeface="Times New Roman" charset="0"/>
              </a:rPr>
              <a:t>Creativity</a:t>
            </a:r>
          </a:p>
          <a:p>
            <a:pPr algn="ctr"/>
            <a:r>
              <a:rPr lang="en-US" sz="2000" dirty="0" smtClean="0">
                <a:latin typeface="Times New Roman" charset="0"/>
              </a:rPr>
              <a:t>(1 of 2)</a:t>
            </a:r>
            <a:endParaRPr lang="en-US" sz="2000" dirty="0">
              <a:latin typeface="Times New Roman" charset="0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t>Creativity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t>Creativity is the process of generating a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t>novel or useful idea.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t>Opportunity recognition may be, at least in part, a creative process.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t>For an individual, the creative process can be broken down into five stages, as shown on the next slide.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590800"/>
            <a:ext cx="8001000" cy="228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3669" name="Text Box 5"/>
          <p:cNvSpPr txBox="1">
            <a:spLocks noChangeArrowheads="1"/>
          </p:cNvSpPr>
          <p:nvPr/>
        </p:nvSpPr>
        <p:spPr bwMode="auto">
          <a:xfrm>
            <a:off x="1905000" y="1600200"/>
            <a:ext cx="4876800" cy="333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Bef>
                <a:spcPct val="50000"/>
              </a:spcBef>
            </a:pPr>
            <a:r>
              <a:rPr lang="en-US" sz="2000" dirty="0" smtClean="0"/>
              <a:t>Five-Steps </a:t>
            </a:r>
            <a:r>
              <a:rPr lang="en-US" sz="2000" dirty="0"/>
              <a:t>to Generating Creative Ideas</a:t>
            </a:r>
          </a:p>
        </p:txBody>
      </p:sp>
      <p:sp>
        <p:nvSpPr>
          <p:cNvPr id="7" name="Title 6"/>
          <p:cNvSpPr>
            <a:spLocks noGrp="1" noChangeArrowheads="1"/>
          </p:cNvSpPr>
          <p:nvPr>
            <p:ph type="title"/>
          </p:nvPr>
        </p:nvSpPr>
        <p:spPr bwMode="auto">
          <a:xfrm>
            <a:off x="3200400" y="427038"/>
            <a:ext cx="2286000" cy="792162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 dirty="0" smtClean="0">
                <a:latin typeface="Times New Roman" charset="0"/>
              </a:rPr>
              <a:t>Creativity</a:t>
            </a:r>
          </a:p>
          <a:p>
            <a:pPr algn="ctr"/>
            <a:r>
              <a:rPr lang="en-US" sz="2000" dirty="0" smtClean="0">
                <a:latin typeface="Times New Roman" charset="0"/>
              </a:rPr>
              <a:t>(2 of 2)</a:t>
            </a:r>
            <a:endParaRPr lang="en-US" sz="2000" dirty="0"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2400"/>
            <a:ext cx="8229600" cy="1143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n-US" sz="3600" dirty="0"/>
              <a:t>Full View of the Opportunity Recognition Process</a:t>
            </a:r>
          </a:p>
        </p:txBody>
      </p:sp>
      <p:pic>
        <p:nvPicPr>
          <p:cNvPr id="11469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981200"/>
            <a:ext cx="7315200" cy="467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4693" name="Text Box 5"/>
          <p:cNvSpPr txBox="1">
            <a:spLocks noChangeArrowheads="1"/>
          </p:cNvSpPr>
          <p:nvPr/>
        </p:nvSpPr>
        <p:spPr bwMode="auto">
          <a:xfrm>
            <a:off x="685800" y="1371600"/>
            <a:ext cx="7467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2000" b="1" dirty="0" smtClean="0"/>
              <a:t>Depicts </a:t>
            </a:r>
            <a:r>
              <a:rPr lang="en-US" sz="2000" b="1" dirty="0"/>
              <a:t>the connection between an awareness of emerging trends and the personal characteristics of the entrepreneur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2400"/>
            <a:ext cx="8229600" cy="1143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US" sz="3200" dirty="0" smtClean="0"/>
              <a:t>Protecting </a:t>
            </a:r>
            <a:r>
              <a:rPr lang="en-US" sz="3200" dirty="0"/>
              <a:t>Ideas From Being Lost or Stolen</a:t>
            </a:r>
          </a:p>
        </p:txBody>
      </p:sp>
      <p:sp>
        <p:nvSpPr>
          <p:cNvPr id="125956" name="Rectangle 4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Step 1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/>
              <a:t>The idea should be put in a tangible form such as entered into a physical idea logbook or saved on a computer disk, and the date the idea was first thought of should be entered.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Step 2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/>
              <a:t>The idea should be secured.  This may seem like an obvious step, but is one that is often overlooked.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Step 2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/>
              <a:t>Avoid making an inadvertent or voluntary disclosure of an idea, in a manner that forfeits the right to claim exclusive rights to it. </a:t>
            </a:r>
          </a:p>
          <a:p>
            <a:pPr lvl="1">
              <a:lnSpc>
                <a:spcPct val="90000"/>
              </a:lnSpc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FF0000"/>
                </a:solidFill>
              </a:rPr>
              <a:t>Essential Recommended Books</a:t>
            </a:r>
          </a:p>
        </p:txBody>
      </p:sp>
      <p:sp>
        <p:nvSpPr>
          <p:cNvPr id="768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Schaper M. &amp; Volery T. (2007) Entrepreneurship and Small Business: 2</a:t>
            </a:r>
            <a:r>
              <a:rPr lang="en-GB" baseline="30000" smtClean="0"/>
              <a:t>nd</a:t>
            </a:r>
            <a:r>
              <a:rPr lang="en-GB" smtClean="0"/>
              <a:t> Pacific Rim edition John Wiley, Australia  (ISBN 9780 4708 1082 8) </a:t>
            </a:r>
          </a:p>
          <a:p>
            <a:endParaRPr lang="en-GB" smtClean="0">
              <a:solidFill>
                <a:srgbClr val="FF0000"/>
              </a:solidFill>
            </a:endParaRPr>
          </a:p>
          <a:p>
            <a:pPr>
              <a:buFontTx/>
              <a:buNone/>
            </a:pPr>
            <a:r>
              <a:rPr lang="en-GB" smtClean="0">
                <a:solidFill>
                  <a:srgbClr val="FF0000"/>
                </a:solidFill>
              </a:rPr>
              <a:t> </a:t>
            </a:r>
            <a:endParaRPr lang="en-US" smtClean="0">
              <a:solidFill>
                <a:srgbClr val="FF0000"/>
              </a:solidFill>
            </a:endParaRPr>
          </a:p>
          <a:p>
            <a:endParaRPr lang="en-US" smtClean="0"/>
          </a:p>
        </p:txBody>
      </p:sp>
      <p:sp>
        <p:nvSpPr>
          <p:cNvPr id="76804" name="Footer Placeholder 3"/>
          <p:cNvSpPr>
            <a:spLocks noGrp="1"/>
          </p:cNvSpPr>
          <p:nvPr>
            <p:ph type="ftr" sz="quarter" idx="4294967295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altLang="en-US"/>
              <a:t>Copyright ©  A.B.Teoh 2008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ext Box 4"/>
          <p:cNvSpPr txBox="1">
            <a:spLocks noChangeArrowheads="1"/>
          </p:cNvSpPr>
          <p:nvPr/>
        </p:nvSpPr>
        <p:spPr bwMode="auto">
          <a:xfrm>
            <a:off x="2590800" y="2286000"/>
            <a:ext cx="4968875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9600"/>
              <a:t>Q &amp; A</a:t>
            </a:r>
          </a:p>
        </p:txBody>
      </p:sp>
      <p:sp>
        <p:nvSpPr>
          <p:cNvPr id="77827" name="Text Box 5"/>
          <p:cNvSpPr txBox="1">
            <a:spLocks noChangeArrowheads="1"/>
          </p:cNvSpPr>
          <p:nvPr/>
        </p:nvSpPr>
        <p:spPr bwMode="auto">
          <a:xfrm>
            <a:off x="1719263" y="411163"/>
            <a:ext cx="60229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3200" b="1">
                <a:solidFill>
                  <a:srgbClr val="003366"/>
                </a:solidFill>
              </a:rPr>
              <a:t>Question and Answer Session</a:t>
            </a:r>
            <a:endParaRPr lang="en-US" sz="3200">
              <a:solidFill>
                <a:srgbClr val="003366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78851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1" smtClean="0"/>
              <a:t>               </a:t>
            </a:r>
          </a:p>
          <a:p>
            <a:pPr>
              <a:buFontTx/>
              <a:buNone/>
            </a:pPr>
            <a:r>
              <a:rPr lang="en-US" sz="5400" b="1" smtClean="0"/>
              <a:t>             Merci Beaucoup</a:t>
            </a:r>
          </a:p>
          <a:p>
            <a:pPr>
              <a:buFontTx/>
              <a:buNone/>
            </a:pPr>
            <a:endParaRPr lang="en-US" smtClean="0"/>
          </a:p>
          <a:p>
            <a:pPr>
              <a:buFontTx/>
              <a:buNone/>
            </a:pPr>
            <a:r>
              <a:rPr lang="en-US" b="1" smtClean="0"/>
              <a:t>                                   Thank You!</a:t>
            </a:r>
          </a:p>
          <a:p>
            <a:pPr>
              <a:buFontTx/>
              <a:buNone/>
            </a:pPr>
            <a:endParaRPr lang="en-US" smtClean="0"/>
          </a:p>
        </p:txBody>
      </p:sp>
      <p:sp>
        <p:nvSpPr>
          <p:cNvPr id="78852" name="Footer Placeholder 1"/>
          <p:cNvSpPr>
            <a:spLocks noGrp="1"/>
          </p:cNvSpPr>
          <p:nvPr>
            <p:ph type="ftr" sz="quarter" idx="4294967295"/>
          </p:nvPr>
        </p:nvSpPr>
        <p:spPr bwMode="auto">
          <a:xfrm>
            <a:off x="2857500" y="6061075"/>
            <a:ext cx="3448050" cy="4349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altLang="en-US"/>
              <a:t>Copyright ©  A.B.Teoh 2008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Recommended Books </a:t>
            </a:r>
            <a:br>
              <a:rPr lang="en-US" smtClean="0"/>
            </a:br>
            <a:r>
              <a:rPr lang="en-US" smtClean="0"/>
              <a:t>[Reference Only]</a:t>
            </a:r>
          </a:p>
        </p:txBody>
      </p:sp>
      <p:sp>
        <p:nvSpPr>
          <p:cNvPr id="798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Kuratko (2009) Introduction to Entrepreneurship 8</a:t>
            </a:r>
            <a:r>
              <a:rPr lang="en-GB" baseline="30000" smtClean="0"/>
              <a:t>th</a:t>
            </a:r>
            <a:r>
              <a:rPr lang="en-GB" smtClean="0"/>
              <a:t> Edition. South Western (ISBN 13: 978 0 324 590869 ISBN10: 0 324 59086 5)</a:t>
            </a:r>
            <a:endParaRPr lang="en-US" smtClean="0"/>
          </a:p>
        </p:txBody>
      </p:sp>
    </p:spTree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Recommended Books </a:t>
            </a:r>
            <a:br>
              <a:rPr lang="en-US" smtClean="0"/>
            </a:br>
            <a:r>
              <a:rPr lang="en-US" smtClean="0"/>
              <a:t>[Reference only]</a:t>
            </a:r>
          </a:p>
        </p:txBody>
      </p:sp>
      <p:sp>
        <p:nvSpPr>
          <p:cNvPr id="808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000" smtClean="0"/>
              <a:t>Birley S. &amp; Muzyka D. (1997) Mastering Enterprise (Financial Times). Pitman Publishing (ISBN 0 273 63031 8)</a:t>
            </a:r>
            <a:br>
              <a:rPr lang="en-GB" sz="2000" smtClean="0"/>
            </a:br>
            <a:r>
              <a:rPr lang="en-GB" sz="2000" smtClean="0"/>
              <a:t>Bridge S, Oneill K. &amp; Cromie S (2003) Palgrave Macmillan (ISBN 0 33 98465 X)</a:t>
            </a:r>
          </a:p>
          <a:p>
            <a:pPr>
              <a:buFontTx/>
              <a:buNone/>
            </a:pPr>
            <a:r>
              <a:rPr lang="en-GB" sz="2000" smtClean="0"/>
              <a:t/>
            </a:r>
            <a:br>
              <a:rPr lang="en-GB" sz="2000" smtClean="0"/>
            </a:br>
            <a:r>
              <a:rPr lang="en-GB" sz="2000" smtClean="0"/>
              <a:t>Deakins D. &amp; Freel M. (2003) Entrepreneurship and Small Firms. Publisher: McGraw Hill (ISBN 0 07 709993 1) </a:t>
            </a:r>
            <a:br>
              <a:rPr lang="en-GB" sz="2000" smtClean="0"/>
            </a:br>
            <a:r>
              <a:rPr lang="en-GB" sz="2000" smtClean="0"/>
              <a:t>Sara S. (2003) Small Business Guide. 16th edition. Press Vitesse. (ISBN 0 954 0812 0)</a:t>
            </a:r>
          </a:p>
          <a:p>
            <a:pPr>
              <a:buFontTx/>
              <a:buNone/>
            </a:pPr>
            <a:endParaRPr lang="en-US" sz="2000" smtClean="0"/>
          </a:p>
          <a:p>
            <a:r>
              <a:rPr lang="en-GB" sz="2000" smtClean="0"/>
              <a:t>Lewicki, R. Saunders, D. &amp; Minton, (2001), Negotiation, Irwin McGraw-Hill, Singapore.</a:t>
            </a:r>
            <a:endParaRPr lang="en-US" sz="2000" smtClean="0"/>
          </a:p>
          <a:p>
            <a:endParaRPr lang="en-US" sz="2000" smtClean="0"/>
          </a:p>
        </p:txBody>
      </p:sp>
      <p:sp>
        <p:nvSpPr>
          <p:cNvPr id="80900" name="Footer Placeholder 3"/>
          <p:cNvSpPr>
            <a:spLocks noGrp="1"/>
          </p:cNvSpPr>
          <p:nvPr>
            <p:ph type="ftr" sz="quarter" idx="4294967295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altLang="en-US"/>
              <a:t>Copyright ©  A.B.Teoh 2008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1050</TotalTime>
  <Words>2585</Words>
  <Application>Microsoft Office PowerPoint</Application>
  <PresentationFormat>On-screen Show (4:3)</PresentationFormat>
  <Paragraphs>453</Paragraphs>
  <Slides>61</Slides>
  <Notes>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3" baseType="lpstr">
      <vt:lpstr>Office Theme</vt:lpstr>
      <vt:lpstr>Chart</vt:lpstr>
      <vt:lpstr>20090928</vt:lpstr>
      <vt:lpstr> EFREI BM057 Individual Written Class Assignment </vt:lpstr>
      <vt:lpstr>Slide 3</vt:lpstr>
      <vt:lpstr>Topics</vt:lpstr>
      <vt:lpstr>Review of study visit to night retailers on 24 Sept 2009</vt:lpstr>
      <vt:lpstr>In Malaysia</vt:lpstr>
      <vt:lpstr>SME’s contribution to the Malaysian economy</vt:lpstr>
      <vt:lpstr>Malaysian’s Manufacturing SME in 2010</vt:lpstr>
      <vt:lpstr>Malaysia’s Objective for SME</vt:lpstr>
      <vt:lpstr>Malaysia’s definition of SME</vt:lpstr>
      <vt:lpstr>Malaysia’s definition of SME</vt:lpstr>
      <vt:lpstr>Definition of SMEs - Based on number of f/t employees</vt:lpstr>
      <vt:lpstr>Definition of SMEs - based on annual sales turnover</vt:lpstr>
      <vt:lpstr>Definition of SME</vt:lpstr>
      <vt:lpstr>In the USA</vt:lpstr>
      <vt:lpstr>Slide 16</vt:lpstr>
      <vt:lpstr>Small Businesses...</vt:lpstr>
      <vt:lpstr>Small Businesses...</vt:lpstr>
      <vt:lpstr>Slide 19</vt:lpstr>
      <vt:lpstr>The Small Business Failure Record</vt:lpstr>
      <vt:lpstr>Nine Deadly Mistakes of Entrepreneurship</vt:lpstr>
      <vt:lpstr>Nine Deadly Mistakes of Entrepreneurship</vt:lpstr>
      <vt:lpstr>Putting Failure Into Perspective</vt:lpstr>
      <vt:lpstr>How to Avoid the Pitfalls</vt:lpstr>
      <vt:lpstr> QUESTION: What are the six steps to follow when starting a business venture? </vt:lpstr>
      <vt:lpstr> What are the six steps to follow when starting a business venture? </vt:lpstr>
      <vt:lpstr>Slide 27</vt:lpstr>
      <vt:lpstr>Slide 28</vt:lpstr>
      <vt:lpstr>Chapter Objectives (1 of 2)</vt:lpstr>
      <vt:lpstr>Chapter Objectives (2 of 2)</vt:lpstr>
      <vt:lpstr>Slide 31</vt:lpstr>
      <vt:lpstr>Slide 32</vt:lpstr>
      <vt:lpstr>Slide 33</vt:lpstr>
      <vt:lpstr> Difference Between an Idea and an Opportunity </vt:lpstr>
      <vt:lpstr> Difference Between an Idea and an Opportunity </vt:lpstr>
      <vt:lpstr>Window of Opportunity</vt:lpstr>
      <vt:lpstr>How Are Opportunities Identified?</vt:lpstr>
      <vt:lpstr>How are opportunities identified? </vt:lpstr>
      <vt:lpstr>Trend 1: Economic Forces</vt:lpstr>
      <vt:lpstr> Trend 2: Social Forces </vt:lpstr>
      <vt:lpstr> Trend 2: Social Forces [continued] </vt:lpstr>
      <vt:lpstr>Trend 3: Technological Advances</vt:lpstr>
      <vt:lpstr>Trend 4: Political Action and Regulatory Changes</vt:lpstr>
      <vt:lpstr>How Are Opportunities Identified? (1 of 2)</vt:lpstr>
      <vt:lpstr>How Are Opportunities Identified? (2 of 2)</vt:lpstr>
      <vt:lpstr>Personal Characteristics of the Entrepreneur</vt:lpstr>
      <vt:lpstr>Slide 47</vt:lpstr>
      <vt:lpstr>Slide 48</vt:lpstr>
      <vt:lpstr>Slide 49</vt:lpstr>
      <vt:lpstr>Slide 50</vt:lpstr>
      <vt:lpstr>Slide 51</vt:lpstr>
      <vt:lpstr>Slide 52</vt:lpstr>
      <vt:lpstr>Creativity (2 of 2)</vt:lpstr>
      <vt:lpstr>Full View of the Opportunity Recognition Process</vt:lpstr>
      <vt:lpstr>Protecting Ideas From Being Lost or Stolen</vt:lpstr>
      <vt:lpstr>Slide 56</vt:lpstr>
      <vt:lpstr>Essential Recommended Books</vt:lpstr>
      <vt:lpstr>Slide 58</vt:lpstr>
      <vt:lpstr>Slide 59</vt:lpstr>
      <vt:lpstr>Recommended Books  [Reference Only]</vt:lpstr>
      <vt:lpstr>Recommended Books  [Reference only]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20090928</dc:title>
  <dc:creator>Teoh Ah Bah</dc:creator>
  <cp:lastModifiedBy>abteoh</cp:lastModifiedBy>
  <cp:revision>22</cp:revision>
  <dcterms:created xsi:type="dcterms:W3CDTF">2006-08-16T00:00:00Z</dcterms:created>
  <dcterms:modified xsi:type="dcterms:W3CDTF">2009-09-28T02:32:54Z</dcterms:modified>
</cp:coreProperties>
</file>