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2"/>
  </p:notesMasterIdLst>
  <p:sldIdLst>
    <p:sldId id="256" r:id="rId2"/>
    <p:sldId id="323" r:id="rId3"/>
    <p:sldId id="265" r:id="rId4"/>
    <p:sldId id="266" r:id="rId5"/>
    <p:sldId id="269" r:id="rId6"/>
    <p:sldId id="270" r:id="rId7"/>
    <p:sldId id="257" r:id="rId8"/>
    <p:sldId id="258" r:id="rId9"/>
    <p:sldId id="259" r:id="rId10"/>
    <p:sldId id="260" r:id="rId11"/>
    <p:sldId id="263" r:id="rId12"/>
    <p:sldId id="271" r:id="rId13"/>
    <p:sldId id="274" r:id="rId14"/>
    <p:sldId id="321" r:id="rId15"/>
    <p:sldId id="277" r:id="rId16"/>
    <p:sldId id="272" r:id="rId17"/>
    <p:sldId id="322" r:id="rId18"/>
    <p:sldId id="275" r:id="rId19"/>
    <p:sldId id="278" r:id="rId20"/>
    <p:sldId id="276" r:id="rId21"/>
    <p:sldId id="315" r:id="rId22"/>
    <p:sldId id="319" r:id="rId23"/>
    <p:sldId id="318" r:id="rId24"/>
    <p:sldId id="317" r:id="rId25"/>
    <p:sldId id="320" r:id="rId26"/>
    <p:sldId id="280" r:id="rId27"/>
    <p:sldId id="281" r:id="rId28"/>
    <p:sldId id="282" r:id="rId29"/>
    <p:sldId id="283" r:id="rId30"/>
    <p:sldId id="284" r:id="rId31"/>
    <p:sldId id="285" r:id="rId32"/>
    <p:sldId id="286" r:id="rId33"/>
    <p:sldId id="287"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0334" autoAdjust="0"/>
    <p:restoredTop sz="94660"/>
  </p:normalViewPr>
  <p:slideViewPr>
    <p:cSldViewPr>
      <p:cViewPr>
        <p:scale>
          <a:sx n="60" d="100"/>
          <a:sy n="60" d="100"/>
        </p:scale>
        <p:origin x="-564" y="-21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046A86-43BB-40E7-A21F-C17E00401CCA}" type="datetimeFigureOut">
              <a:rPr lang="en-US" smtClean="0"/>
              <a:t>10/19/2009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E766CC-C496-418A-9F76-E0A85E560F6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7C52E2-9163-499C-B739-086F0D004EE3}" type="datetime1">
              <a:rPr lang="en-US" smtClean="0"/>
              <a:t>10/19/2009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
        <p:nvSpPr>
          <p:cNvPr id="6" name="Slide Number Placeholder 5"/>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63A623-1030-4E59-A186-EF2D27AACFE8}" type="datetime1">
              <a:rPr lang="en-US" smtClean="0"/>
              <a:t>10/19/2009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
        <p:nvSpPr>
          <p:cNvPr id="6" name="Slide Number Placeholder 5"/>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C15D131-686B-47F9-918A-8981F71841B4}" type="datetime1">
              <a:rPr lang="en-US" smtClean="0"/>
              <a:t>10/19/2009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
        <p:nvSpPr>
          <p:cNvPr id="6" name="Slide Number Placeholder 5"/>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356ADD-5CB4-4A42-9043-18EA58CCFFE5}" type="datetime1">
              <a:rPr lang="en-US" smtClean="0"/>
              <a:t>10/19/2009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
        <p:nvSpPr>
          <p:cNvPr id="7" name="Slide Number Placeholder 6"/>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82F38E-C087-46F4-AF5F-E1C8C1993BA5}" type="datetime1">
              <a:rPr lang="en-US" smtClean="0"/>
              <a:t>10/19/2009</a:t>
            </a:fld>
            <a:endParaRPr lang="en-US"/>
          </a:p>
        </p:txBody>
      </p:sp>
      <p:sp>
        <p:nvSpPr>
          <p:cNvPr id="8" name="Footer Placeholder 7"/>
          <p:cNvSpPr>
            <a:spLocks noGrp="1"/>
          </p:cNvSpPr>
          <p:nvPr>
            <p:ph type="ftr" sz="quarter" idx="11"/>
          </p:nvPr>
        </p:nvSpPr>
        <p:spPr/>
        <p:txBody>
          <a:bodyPr/>
          <a:lstStyle/>
          <a:p>
            <a:r>
              <a:rPr lang="en-US" smtClean="0"/>
              <a:t>Copyright A.B. Teoh 2009</a:t>
            </a:r>
            <a:endParaRPr lang="en-US"/>
          </a:p>
        </p:txBody>
      </p:sp>
      <p:sp>
        <p:nvSpPr>
          <p:cNvPr id="9" name="Slide Number Placeholder 8"/>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31C927-63C4-4582-9584-D8615A308C45}" type="datetime1">
              <a:rPr lang="en-US" smtClean="0"/>
              <a:t>10/19/2009</a:t>
            </a:fld>
            <a:endParaRPr lang="en-US"/>
          </a:p>
        </p:txBody>
      </p:sp>
      <p:sp>
        <p:nvSpPr>
          <p:cNvPr id="4" name="Footer Placeholder 3"/>
          <p:cNvSpPr>
            <a:spLocks noGrp="1"/>
          </p:cNvSpPr>
          <p:nvPr>
            <p:ph type="ftr" sz="quarter" idx="11"/>
          </p:nvPr>
        </p:nvSpPr>
        <p:spPr/>
        <p:txBody>
          <a:bodyPr/>
          <a:lstStyle/>
          <a:p>
            <a:r>
              <a:rPr lang="en-US" smtClean="0"/>
              <a:t>Copyright A.B. Teoh 2009</a:t>
            </a:r>
            <a:endParaRPr lang="en-US"/>
          </a:p>
        </p:txBody>
      </p:sp>
      <p:sp>
        <p:nvSpPr>
          <p:cNvPr id="5" name="Slide Number Placeholder 4"/>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FCB8C2-DD4A-411F-897B-D33BA8035784}" type="datetime1">
              <a:rPr lang="en-US" smtClean="0"/>
              <a:t>10/19/2009</a:t>
            </a:fld>
            <a:endParaRPr lang="en-US"/>
          </a:p>
        </p:txBody>
      </p:sp>
      <p:sp>
        <p:nvSpPr>
          <p:cNvPr id="3" name="Footer Placeholder 2"/>
          <p:cNvSpPr>
            <a:spLocks noGrp="1"/>
          </p:cNvSpPr>
          <p:nvPr>
            <p:ph type="ftr" sz="quarter" idx="11"/>
          </p:nvPr>
        </p:nvSpPr>
        <p:spPr/>
        <p:txBody>
          <a:bodyPr/>
          <a:lstStyle/>
          <a:p>
            <a:r>
              <a:rPr lang="en-US" smtClean="0"/>
              <a:t>Copyright A.B. Teoh 2009</a:t>
            </a:r>
            <a:endParaRPr lang="en-US"/>
          </a:p>
        </p:txBody>
      </p:sp>
      <p:sp>
        <p:nvSpPr>
          <p:cNvPr id="4" name="Slide Number Placeholder 3"/>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E845D0-0D7D-4CF3-A196-8554C0680DC8}" type="datetime1">
              <a:rPr lang="en-US" smtClean="0"/>
              <a:t>10/19/2009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
        <p:nvSpPr>
          <p:cNvPr id="7" name="Slide Number Placeholder 6"/>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BAD2673-3C25-4A26-9892-48F109930552}" type="datetime1">
              <a:rPr lang="en-US" smtClean="0"/>
              <a:t>10/19/2009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
        <p:nvSpPr>
          <p:cNvPr id="7" name="Slide Number Placeholder 6"/>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2ADC08B-919F-46BE-AB33-07FE62694DC0}" type="datetime1">
              <a:rPr lang="en-US" smtClean="0"/>
              <a:t>10/19/2009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
        <p:nvSpPr>
          <p:cNvPr id="6" name="Slide Number Placeholder 5"/>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2CBFAC-A4CE-44BB-9FE4-02C53E585804}" type="datetime1">
              <a:rPr lang="en-US" smtClean="0"/>
              <a:t>10/19/2009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
        <p:nvSpPr>
          <p:cNvPr id="6" name="Slide Number Placeholder 5"/>
          <p:cNvSpPr>
            <a:spLocks noGrp="1"/>
          </p:cNvSpPr>
          <p:nvPr>
            <p:ph type="sldNum" sz="quarter" idx="12"/>
          </p:nvPr>
        </p:nvSpPr>
        <p:spPr/>
        <p:txBody>
          <a:bodyPr/>
          <a:lstStyle/>
          <a:p>
            <a:fld id="{1B3E29C7-1EDB-4882-A9EC-1EDE4503724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916C2-4B46-413E-9446-01C0721E6EBA}" type="datetime1">
              <a:rPr lang="en-US" smtClean="0"/>
              <a:t>10/19/2009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Copyright A.B. Teoh 2009</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3E29C7-1EDB-4882-A9EC-1EDE4503724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20091019 EFREI</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1B3E29C7-1EDB-4882-A9EC-1EDE4503724D}"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on Accounting</a:t>
            </a:r>
            <a:endParaRPr lang="en-US" dirty="0"/>
          </a:p>
        </p:txBody>
      </p:sp>
      <p:sp>
        <p:nvSpPr>
          <p:cNvPr id="3" name="Content Placeholder 2"/>
          <p:cNvSpPr>
            <a:spLocks noGrp="1"/>
          </p:cNvSpPr>
          <p:nvPr>
            <p:ph idx="1"/>
          </p:nvPr>
        </p:nvSpPr>
        <p:spPr/>
        <p:txBody>
          <a:bodyPr/>
          <a:lstStyle/>
          <a:p>
            <a:r>
              <a:rPr lang="en-US" b="1" dirty="0" smtClean="0"/>
              <a:t>TPM L 1-6</a:t>
            </a:r>
            <a:endParaRPr lang="en-US" dirty="0" smtClean="0"/>
          </a:p>
          <a:p>
            <a:r>
              <a:rPr lang="en-US" b="1" dirty="0" smtClean="0"/>
              <a:t>Time: 1415 to 1615 hr.</a:t>
            </a:r>
            <a:endParaRPr lang="en-US" dirty="0" smtClean="0"/>
          </a:p>
          <a:p>
            <a:r>
              <a:rPr lang="en-US" b="1" dirty="0" smtClean="0"/>
              <a:t>Date: Wed. 21 Oct </a:t>
            </a:r>
            <a:r>
              <a:rPr lang="en-US" b="1" dirty="0" smtClean="0"/>
              <a:t>2009</a:t>
            </a:r>
          </a:p>
          <a:p>
            <a:r>
              <a:rPr lang="en-US" b="1" dirty="0" smtClean="0"/>
              <a:t>Name of Lecturer: Mr. Kumaraseh</a:t>
            </a:r>
            <a:endParaRPr lang="en-US" dirty="0" smtClean="0"/>
          </a:p>
          <a:p>
            <a:endParaRPr lang="en-US" dirty="0"/>
          </a:p>
        </p:txBody>
      </p:sp>
      <p:sp>
        <p:nvSpPr>
          <p:cNvPr id="4" name="Footer Placeholder 3"/>
          <p:cNvSpPr>
            <a:spLocks noGrp="1"/>
          </p:cNvSpPr>
          <p:nvPr>
            <p:ph type="ftr" sz="quarter" idx="11"/>
          </p:nvPr>
        </p:nvSpPr>
        <p:spPr/>
        <p:txBody>
          <a:bodyPr/>
          <a:lstStyle/>
          <a:p>
            <a:r>
              <a:rPr lang="en-US" smtClean="0"/>
              <a:t>Copyright A.B. Teoh 2009</a:t>
            </a:r>
            <a:endParaRPr lang="en-US"/>
          </a:p>
        </p:txBody>
      </p:sp>
      <p:sp>
        <p:nvSpPr>
          <p:cNvPr id="5" name="Slide Number Placeholder 4"/>
          <p:cNvSpPr>
            <a:spLocks noGrp="1"/>
          </p:cNvSpPr>
          <p:nvPr>
            <p:ph type="sldNum" sz="quarter" idx="12"/>
          </p:nvPr>
        </p:nvSpPr>
        <p:spPr/>
        <p:txBody>
          <a:bodyPr/>
          <a:lstStyle/>
          <a:p>
            <a:fld id="{1B3E29C7-1EDB-4882-A9EC-1EDE4503724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Autofit/>
          </a:bodyPr>
          <a:lstStyle/>
          <a:p>
            <a:r>
              <a:rPr lang="en-GB" sz="2800" i="1" dirty="0"/>
              <a:t>1</a:t>
            </a:r>
            <a:r>
              <a:rPr lang="en-GB" sz="2800" i="1" dirty="0" smtClean="0"/>
              <a:t>. 	</a:t>
            </a:r>
            <a:br>
              <a:rPr lang="en-GB" sz="2800" i="1" dirty="0" smtClean="0"/>
            </a:br>
            <a:r>
              <a:rPr lang="en-GB" sz="2800" b="1" i="1" dirty="0" smtClean="0">
                <a:solidFill>
                  <a:srgbClr val="FF0000"/>
                </a:solidFill>
              </a:rPr>
              <a:t>Q1</a:t>
            </a:r>
            <a:r>
              <a:rPr lang="en-GB" sz="2800" i="1" dirty="0" smtClean="0"/>
              <a:t>. </a:t>
            </a:r>
            <a:r>
              <a:rPr lang="en-AU" sz="2800" i="1" dirty="0" smtClean="0"/>
              <a:t>What are </a:t>
            </a:r>
            <a:r>
              <a:rPr lang="en-AU" sz="2800" i="1" dirty="0" smtClean="0">
                <a:solidFill>
                  <a:schemeClr val="tx1"/>
                </a:solidFill>
              </a:rPr>
              <a:t>the 6 (six) </a:t>
            </a:r>
            <a:r>
              <a:rPr lang="en-AU" sz="2800" i="1" dirty="0" smtClean="0"/>
              <a:t>limitations of desk research using secondary data</a:t>
            </a:r>
            <a:r>
              <a:rPr lang="en-GB" sz="2800" i="1" dirty="0" smtClean="0"/>
              <a:t>?</a:t>
            </a:r>
            <a:r>
              <a:rPr lang="en-US" sz="2800" dirty="0" smtClean="0"/>
              <a:t/>
            </a:r>
            <a:br>
              <a:rPr lang="en-US" sz="2800" dirty="0" smtClean="0"/>
            </a:br>
            <a:endParaRPr lang="en-US" sz="2800" dirty="0"/>
          </a:p>
        </p:txBody>
      </p:sp>
      <p:sp>
        <p:nvSpPr>
          <p:cNvPr id="4" name="Content Placeholder 3"/>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1B3E29C7-1EDB-4882-A9EC-1EDE4503724D}" type="slidenum">
              <a:rPr lang="en-US" smtClean="0"/>
              <a:pPr/>
              <a:t>3</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2800" i="1" dirty="0" smtClean="0"/>
              <a:t/>
            </a:r>
            <a:br>
              <a:rPr lang="en-AU" sz="2800" i="1" dirty="0" smtClean="0"/>
            </a:br>
            <a:r>
              <a:rPr lang="en-AU" sz="2800" b="1" i="1" dirty="0" smtClean="0">
                <a:solidFill>
                  <a:srgbClr val="FF0000"/>
                </a:solidFill>
              </a:rPr>
              <a:t>Q 2</a:t>
            </a:r>
            <a:r>
              <a:rPr lang="en-AU" sz="2800" i="1" dirty="0" smtClean="0"/>
              <a:t>.List and briefly explain any 17 different types of secondary research sources available.</a:t>
            </a:r>
            <a:r>
              <a:rPr lang="en-US" sz="2800" i="1" dirty="0" smtClean="0"/>
              <a:t/>
            </a:r>
            <a:br>
              <a:rPr lang="en-US" sz="2800" i="1" dirty="0" smtClean="0"/>
            </a:br>
            <a:endParaRPr lang="en-US" sz="2800" dirty="0"/>
          </a:p>
        </p:txBody>
      </p:sp>
      <p:sp>
        <p:nvSpPr>
          <p:cNvPr id="4" name="Content Placeholder 3"/>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1B3E29C7-1EDB-4882-A9EC-1EDE4503724D}" type="slidenum">
              <a:rPr lang="en-US" smtClean="0"/>
              <a:pPr/>
              <a:t>4</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AU" sz="2800" b="1" i="1" dirty="0" smtClean="0">
                <a:solidFill>
                  <a:srgbClr val="FF0000"/>
                </a:solidFill>
              </a:rPr>
              <a:t>Q 3</a:t>
            </a:r>
            <a:r>
              <a:rPr lang="en-AU" sz="2800" i="1" dirty="0" smtClean="0"/>
              <a:t>. Identify five simple rules for designing an effective questionnaire</a:t>
            </a:r>
            <a:r>
              <a:rPr lang="en-US" sz="2800" i="1" dirty="0" smtClean="0"/>
              <a:t/>
            </a:r>
            <a:br>
              <a:rPr lang="en-US" sz="2800" i="1" dirty="0" smtClean="0"/>
            </a:br>
            <a:endParaRPr lang="en-US" sz="2800" dirty="0"/>
          </a:p>
        </p:txBody>
      </p:sp>
      <p:sp>
        <p:nvSpPr>
          <p:cNvPr id="4" name="Content Placeholder 3"/>
          <p:cNvSpPr>
            <a:spLocks noGrp="1"/>
          </p:cNvSpPr>
          <p:nvPr>
            <p:ph idx="1"/>
          </p:nvPr>
        </p:nvSpPr>
        <p:spPr/>
        <p:txBody>
          <a:bodyPr/>
          <a:lstStyle/>
          <a:p>
            <a:endParaRPr lang="en-US"/>
          </a:p>
        </p:txBody>
      </p:sp>
      <p:sp>
        <p:nvSpPr>
          <p:cNvPr id="5" name="Slide Number Placeholder 4"/>
          <p:cNvSpPr>
            <a:spLocks noGrp="1"/>
          </p:cNvSpPr>
          <p:nvPr>
            <p:ph type="sldNum" sz="quarter" idx="12"/>
          </p:nvPr>
        </p:nvSpPr>
        <p:spPr/>
        <p:txBody>
          <a:bodyPr/>
          <a:lstStyle/>
          <a:p>
            <a:fld id="{1B3E29C7-1EDB-4882-A9EC-1EDE4503724D}" type="slidenum">
              <a:rPr lang="en-US" smtClean="0"/>
              <a:pPr/>
              <a:t>5</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The Answers</a:t>
            </a:r>
            <a:endParaRPr lang="en-US" dirty="0">
              <a:solidFill>
                <a:srgbClr val="FF0000"/>
              </a:solidFill>
            </a:endParaRP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1B3E29C7-1EDB-4882-A9EC-1EDE4503724D}"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noAutofit/>
          </a:bodyPr>
          <a:lstStyle/>
          <a:p>
            <a:r>
              <a:rPr lang="en-GB" sz="2800" i="1" dirty="0" smtClean="0">
                <a:solidFill>
                  <a:schemeClr val="tx1"/>
                </a:solidFill>
              </a:rPr>
              <a:t> 	</a:t>
            </a:r>
            <a:br>
              <a:rPr lang="en-GB" sz="2800" i="1" dirty="0" smtClean="0">
                <a:solidFill>
                  <a:schemeClr val="tx1"/>
                </a:solidFill>
              </a:rPr>
            </a:br>
            <a:r>
              <a:rPr lang="en-GB" sz="2800" b="1" i="1" dirty="0" smtClean="0">
                <a:solidFill>
                  <a:schemeClr val="tx1"/>
                </a:solidFill>
              </a:rPr>
              <a:t>Q1</a:t>
            </a:r>
            <a:r>
              <a:rPr lang="en-GB" sz="2800" i="1" dirty="0" smtClean="0">
                <a:solidFill>
                  <a:schemeClr val="tx1"/>
                </a:solidFill>
              </a:rPr>
              <a:t>. </a:t>
            </a:r>
            <a:r>
              <a:rPr lang="en-AU" sz="2800" i="1" dirty="0" smtClean="0">
                <a:solidFill>
                  <a:schemeClr val="tx1"/>
                </a:solidFill>
              </a:rPr>
              <a:t>What are the 6 (six) limitations of desk research using secondary data</a:t>
            </a:r>
            <a:r>
              <a:rPr lang="en-GB" sz="2800" i="1" dirty="0" smtClean="0">
                <a:solidFill>
                  <a:schemeClr val="tx1"/>
                </a:solidFill>
              </a:rPr>
              <a:t>?</a:t>
            </a:r>
            <a:r>
              <a:rPr lang="en-US" sz="2800" dirty="0" smtClean="0">
                <a:solidFill>
                  <a:schemeClr val="tx1"/>
                </a:solidFill>
              </a:rPr>
              <a:t/>
            </a:r>
            <a:br>
              <a:rPr lang="en-US" sz="2800" dirty="0" smtClean="0">
                <a:solidFill>
                  <a:schemeClr val="tx1"/>
                </a:solidFill>
              </a:rPr>
            </a:br>
            <a:endParaRPr lang="en-US" sz="2800" dirty="0">
              <a:solidFill>
                <a:schemeClr val="tx1"/>
              </a:solidFill>
            </a:endParaRPr>
          </a:p>
        </p:txBody>
      </p:sp>
      <p:sp>
        <p:nvSpPr>
          <p:cNvPr id="3" name="Content Placeholder 2"/>
          <p:cNvSpPr>
            <a:spLocks noGrp="1"/>
          </p:cNvSpPr>
          <p:nvPr>
            <p:ph idx="1"/>
          </p:nvPr>
        </p:nvSpPr>
        <p:spPr/>
        <p:txBody>
          <a:bodyPr>
            <a:normAutofit fontScale="70000" lnSpcReduction="20000"/>
          </a:bodyPr>
          <a:lstStyle/>
          <a:p>
            <a:pPr marL="514350" indent="-514350">
              <a:buNone/>
            </a:pPr>
            <a:r>
              <a:rPr lang="en-GB" b="1" dirty="0" smtClean="0">
                <a:solidFill>
                  <a:srgbClr val="FF0000"/>
                </a:solidFill>
              </a:rPr>
              <a:t>Answer</a:t>
            </a:r>
            <a:endParaRPr lang="en-US" b="1" dirty="0">
              <a:solidFill>
                <a:srgbClr val="FF0000"/>
              </a:solidFill>
            </a:endParaRPr>
          </a:p>
          <a:p>
            <a:pPr marL="514350" indent="-514350">
              <a:buFont typeface="+mj-lt"/>
              <a:buAutoNum type="arabicPeriod"/>
            </a:pPr>
            <a:r>
              <a:rPr lang="en-GB" dirty="0" smtClean="0"/>
              <a:t>From the viewpoint of would-be entrepreneurs, secondary data has some important limitations:</a:t>
            </a:r>
            <a:endParaRPr lang="en-US" dirty="0" smtClean="0"/>
          </a:p>
          <a:p>
            <a:pPr marL="514350" lvl="0" indent="-514350">
              <a:buFont typeface="+mj-lt"/>
              <a:buAutoNum type="arabicPeriod"/>
            </a:pPr>
            <a:r>
              <a:rPr lang="en-GB" dirty="0" smtClean="0"/>
              <a:t>The data provided is often at too general a level, and does not answer the specific questions that are vital to the new business.</a:t>
            </a:r>
            <a:endParaRPr lang="en-US" dirty="0" smtClean="0"/>
          </a:p>
          <a:p>
            <a:pPr marL="514350" lvl="0" indent="-514350">
              <a:buFont typeface="+mj-lt"/>
              <a:buAutoNum type="arabicPeriod"/>
            </a:pPr>
            <a:r>
              <a:rPr lang="en-GB" dirty="0" smtClean="0"/>
              <a:t>It may well be several years out of date, as a result of the time lag in collecting, processing and publishing the information.</a:t>
            </a:r>
            <a:endParaRPr lang="en-US" dirty="0" smtClean="0"/>
          </a:p>
          <a:p>
            <a:pPr marL="514350" lvl="0" indent="-514350">
              <a:buFont typeface="+mj-lt"/>
              <a:buAutoNum type="arabicPeriod"/>
            </a:pPr>
            <a:r>
              <a:rPr lang="en-GB" dirty="0" smtClean="0"/>
              <a:t>Data on the same market from different sources often conflict, because of different ways of defining the relevant concept or the relevant population.</a:t>
            </a:r>
            <a:endParaRPr lang="en-US" dirty="0" smtClean="0"/>
          </a:p>
          <a:p>
            <a:pPr marL="514350" lvl="0" indent="-514350">
              <a:buFont typeface="+mj-lt"/>
              <a:buAutoNum type="arabicPeriod"/>
            </a:pPr>
            <a:r>
              <a:rPr lang="en-GB" dirty="0" smtClean="0"/>
              <a:t>The information may well indicate the type of potential customer for the business, but not who they are specifically.</a:t>
            </a:r>
            <a:endParaRPr lang="en-US" dirty="0" smtClean="0"/>
          </a:p>
          <a:p>
            <a:pPr marL="514350" lvl="0" indent="-514350">
              <a:buFont typeface="+mj-lt"/>
              <a:buAutoNum type="arabicPeriod"/>
            </a:pPr>
            <a:r>
              <a:rPr lang="en-GB" dirty="0" smtClean="0"/>
              <a:t>And it may not answer the practical, detailed questions of how the entrepreneur can reach his target market, the buying habits of potential customers, the pricing policy, and so forth.</a:t>
            </a:r>
            <a:endParaRPr lang="en-US" dirty="0" smtClean="0"/>
          </a:p>
          <a:p>
            <a:pPr marL="514350" indent="-514350">
              <a:buFont typeface="+mj-lt"/>
              <a:buAutoNum type="arabicPeriod"/>
            </a:pPr>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7</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2800" i="1" dirty="0" smtClean="0"/>
              <a:t/>
            </a:r>
            <a:br>
              <a:rPr lang="en-AU" sz="2800" i="1" dirty="0" smtClean="0"/>
            </a:br>
            <a:r>
              <a:rPr lang="en-AU" sz="2800" b="1" i="1" dirty="0" smtClean="0">
                <a:solidFill>
                  <a:srgbClr val="FF0000"/>
                </a:solidFill>
              </a:rPr>
              <a:t>Q 2</a:t>
            </a:r>
            <a:r>
              <a:rPr lang="en-AU" sz="2800" i="1" dirty="0" smtClean="0"/>
              <a:t>.List and briefly explain any 17 different types of secondary research sources available.</a:t>
            </a:r>
            <a:r>
              <a:rPr lang="en-US" sz="2800" i="1" dirty="0" smtClean="0"/>
              <a:t/>
            </a:r>
            <a:br>
              <a:rPr lang="en-US" sz="2800" i="1" dirty="0" smtClean="0"/>
            </a:br>
            <a:endParaRPr lang="en-US" sz="2800" dirty="0"/>
          </a:p>
        </p:txBody>
      </p:sp>
      <p:sp>
        <p:nvSpPr>
          <p:cNvPr id="3" name="Content Placeholder 2"/>
          <p:cNvSpPr>
            <a:spLocks noGrp="1"/>
          </p:cNvSpPr>
          <p:nvPr>
            <p:ph idx="1"/>
          </p:nvPr>
        </p:nvSpPr>
        <p:spPr/>
        <p:txBody>
          <a:bodyPr>
            <a:normAutofit fontScale="70000" lnSpcReduction="20000"/>
          </a:bodyPr>
          <a:lstStyle/>
          <a:p>
            <a:r>
              <a:rPr lang="en-AU" b="1" i="1" dirty="0">
                <a:solidFill>
                  <a:srgbClr val="FF0000"/>
                </a:solidFill>
              </a:rPr>
              <a:t> </a:t>
            </a:r>
            <a:r>
              <a:rPr lang="en-AU" b="1" i="1" dirty="0" smtClean="0">
                <a:solidFill>
                  <a:srgbClr val="FF0000"/>
                </a:solidFill>
              </a:rPr>
              <a:t>Answer</a:t>
            </a:r>
            <a:endParaRPr lang="en-US" b="1" i="1" dirty="0">
              <a:solidFill>
                <a:srgbClr val="FF0000"/>
              </a:solidFill>
            </a:endParaRPr>
          </a:p>
          <a:p>
            <a:r>
              <a:rPr lang="en-AU" dirty="0"/>
              <a:t>Secondary data: market research that has been previously undertaken.</a:t>
            </a:r>
            <a:endParaRPr lang="en-US" dirty="0"/>
          </a:p>
          <a:p>
            <a:pPr>
              <a:buNone/>
            </a:pPr>
            <a:endParaRPr lang="en-US" dirty="0"/>
          </a:p>
          <a:p>
            <a:pPr marL="514350" lvl="0" indent="-514350">
              <a:buFont typeface="+mj-lt"/>
              <a:buAutoNum type="arabicPeriod"/>
            </a:pPr>
            <a:r>
              <a:rPr lang="en-AU" dirty="0">
                <a:solidFill>
                  <a:srgbClr val="FF0000"/>
                </a:solidFill>
              </a:rPr>
              <a:t>Publications</a:t>
            </a:r>
            <a:r>
              <a:rPr lang="en-AU" dirty="0"/>
              <a:t> — books, magazines and industry journals.</a:t>
            </a:r>
            <a:endParaRPr lang="en-US" dirty="0"/>
          </a:p>
          <a:p>
            <a:pPr marL="514350" lvl="0" indent="-514350">
              <a:buFont typeface="+mj-lt"/>
              <a:buAutoNum type="arabicPeriod"/>
            </a:pPr>
            <a:r>
              <a:rPr lang="en-AU" dirty="0">
                <a:solidFill>
                  <a:srgbClr val="FF0000"/>
                </a:solidFill>
              </a:rPr>
              <a:t>Universities and tertiary institutions </a:t>
            </a:r>
            <a:r>
              <a:rPr lang="en-AU" dirty="0"/>
              <a:t>— for independently refereed (validated) research, as well as a source of new business ideas.</a:t>
            </a:r>
            <a:endParaRPr lang="en-US" dirty="0"/>
          </a:p>
          <a:p>
            <a:pPr marL="514350" lvl="0" indent="-514350">
              <a:buFont typeface="+mj-lt"/>
              <a:buAutoNum type="arabicPeriod"/>
            </a:pPr>
            <a:r>
              <a:rPr lang="en-AU" dirty="0">
                <a:solidFill>
                  <a:srgbClr val="FF0000"/>
                </a:solidFill>
              </a:rPr>
              <a:t>Private market researchers </a:t>
            </a:r>
            <a:r>
              <a:rPr lang="en-AU" dirty="0"/>
              <a:t>— compile their own databases of company and industry information, which can be purchased.</a:t>
            </a:r>
            <a:endParaRPr lang="en-US" dirty="0"/>
          </a:p>
          <a:p>
            <a:pPr marL="514350" lvl="0" indent="-514350">
              <a:buFont typeface="+mj-lt"/>
              <a:buAutoNum type="arabicPeriod"/>
            </a:pPr>
            <a:r>
              <a:rPr lang="en-AU" dirty="0">
                <a:solidFill>
                  <a:srgbClr val="FF0000"/>
                </a:solidFill>
              </a:rPr>
              <a:t>Telephone and business directories </a:t>
            </a:r>
            <a:r>
              <a:rPr lang="en-AU" dirty="0"/>
              <a:t>— can provide data on company backgrounds, trading activities, business locations, office holders, staff size, and history.</a:t>
            </a:r>
            <a:endParaRPr lang="en-US" dirty="0"/>
          </a:p>
          <a:p>
            <a:pPr marL="514350" lvl="0" indent="-514350">
              <a:buFont typeface="+mj-lt"/>
              <a:buAutoNum type="arabicPeriod"/>
            </a:pPr>
            <a:r>
              <a:rPr lang="en-AU" dirty="0">
                <a:solidFill>
                  <a:srgbClr val="FF0000"/>
                </a:solidFill>
              </a:rPr>
              <a:t>Consumer database vendors </a:t>
            </a:r>
            <a:r>
              <a:rPr lang="en-AU" dirty="0"/>
              <a:t>— provide lists of consumers, suppliers, distributors and other groups.</a:t>
            </a:r>
            <a:endParaRPr lang="en-US" dirty="0"/>
          </a:p>
          <a:p>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8</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62500" lnSpcReduction="20000"/>
          </a:bodyPr>
          <a:lstStyle/>
          <a:p>
            <a:pPr marL="514350" lvl="0" indent="-514350">
              <a:buNone/>
            </a:pPr>
            <a:r>
              <a:rPr lang="en-AU" b="1" dirty="0" smtClean="0">
                <a:solidFill>
                  <a:srgbClr val="FF0000"/>
                </a:solidFill>
              </a:rPr>
              <a:t>Answer</a:t>
            </a:r>
          </a:p>
          <a:p>
            <a:pPr marL="514350" lvl="0" indent="-514350">
              <a:buNone/>
            </a:pPr>
            <a:r>
              <a:rPr lang="en-AU" dirty="0" smtClean="0"/>
              <a:t>7.	</a:t>
            </a:r>
            <a:r>
              <a:rPr lang="en-AU" dirty="0" smtClean="0">
                <a:solidFill>
                  <a:srgbClr val="FF0000"/>
                </a:solidFill>
              </a:rPr>
              <a:t>Government </a:t>
            </a:r>
            <a:r>
              <a:rPr lang="en-AU" dirty="0">
                <a:solidFill>
                  <a:srgbClr val="FF0000"/>
                </a:solidFill>
              </a:rPr>
              <a:t>bodies </a:t>
            </a:r>
            <a:r>
              <a:rPr lang="en-AU" dirty="0"/>
              <a:t>— such as statistical authorities, departments of commerce or trade. </a:t>
            </a:r>
            <a:endParaRPr lang="en-US" dirty="0"/>
          </a:p>
          <a:p>
            <a:pPr marL="514350" lvl="0" indent="-514350">
              <a:buNone/>
            </a:pPr>
            <a:r>
              <a:rPr lang="en-AU" dirty="0" smtClean="0"/>
              <a:t>8.	</a:t>
            </a:r>
            <a:r>
              <a:rPr lang="en-AU" dirty="0" smtClean="0">
                <a:solidFill>
                  <a:srgbClr val="FF0000"/>
                </a:solidFill>
              </a:rPr>
              <a:t>Parliamentary </a:t>
            </a:r>
            <a:r>
              <a:rPr lang="en-AU" dirty="0">
                <a:solidFill>
                  <a:srgbClr val="FF0000"/>
                </a:solidFill>
              </a:rPr>
              <a:t>reports and committees </a:t>
            </a:r>
            <a:r>
              <a:rPr lang="en-AU" dirty="0"/>
              <a:t>— studies into particular industries; parliamentary debates (Hansard) for details about future government intentions and policies of other political parties; and annual reports tabled by government departments.</a:t>
            </a:r>
            <a:endParaRPr lang="en-US" dirty="0"/>
          </a:p>
          <a:p>
            <a:pPr marL="514350" lvl="0" indent="-514350">
              <a:buNone/>
            </a:pPr>
            <a:r>
              <a:rPr lang="en-AU" dirty="0" smtClean="0"/>
              <a:t>9.	</a:t>
            </a:r>
            <a:r>
              <a:rPr lang="en-AU" dirty="0" smtClean="0">
                <a:solidFill>
                  <a:srgbClr val="FF0000"/>
                </a:solidFill>
              </a:rPr>
              <a:t>Websites</a:t>
            </a:r>
            <a:r>
              <a:rPr lang="en-AU" dirty="0" smtClean="0"/>
              <a:t> </a:t>
            </a:r>
            <a:r>
              <a:rPr lang="en-AU" dirty="0"/>
              <a:t>— show competitor products, prices, location and operations.</a:t>
            </a:r>
            <a:endParaRPr lang="en-US" i="1" dirty="0"/>
          </a:p>
          <a:p>
            <a:pPr marL="514350" lvl="0" indent="-514350">
              <a:buNone/>
            </a:pPr>
            <a:r>
              <a:rPr lang="en-AU" dirty="0" smtClean="0"/>
              <a:t>10.	</a:t>
            </a:r>
            <a:r>
              <a:rPr lang="en-AU" dirty="0" smtClean="0">
                <a:solidFill>
                  <a:srgbClr val="FF0000"/>
                </a:solidFill>
              </a:rPr>
              <a:t>Virtual </a:t>
            </a:r>
            <a:r>
              <a:rPr lang="en-AU" dirty="0">
                <a:solidFill>
                  <a:srgbClr val="FF0000"/>
                </a:solidFill>
              </a:rPr>
              <a:t>communities </a:t>
            </a:r>
            <a:r>
              <a:rPr lang="en-AU" dirty="0"/>
              <a:t>— online forums in which people with a common interest in a particular topic discuss issues, share ideas and pass on information. </a:t>
            </a:r>
            <a:endParaRPr lang="en-US" dirty="0"/>
          </a:p>
          <a:p>
            <a:pPr marL="514350" indent="-514350">
              <a:buNone/>
            </a:pPr>
            <a:r>
              <a:rPr lang="en-AU" dirty="0" smtClean="0"/>
              <a:t>11.	</a:t>
            </a:r>
            <a:r>
              <a:rPr lang="en-AU" dirty="0" smtClean="0">
                <a:solidFill>
                  <a:srgbClr val="FF0000"/>
                </a:solidFill>
              </a:rPr>
              <a:t>Trade </a:t>
            </a:r>
            <a:r>
              <a:rPr lang="en-AU" dirty="0">
                <a:solidFill>
                  <a:srgbClr val="FF0000"/>
                </a:solidFill>
              </a:rPr>
              <a:t>shows </a:t>
            </a:r>
            <a:r>
              <a:rPr lang="en-AU" b="1" i="1" dirty="0"/>
              <a:t>—</a:t>
            </a:r>
            <a:r>
              <a:rPr lang="en-AU" dirty="0"/>
              <a:t> meetings that bring together manufacturers, distributors, competitors and regulators. </a:t>
            </a:r>
            <a:endParaRPr lang="en-AU" dirty="0" smtClean="0"/>
          </a:p>
          <a:p>
            <a:pPr marL="514350" indent="-514350">
              <a:buNone/>
            </a:pPr>
            <a:r>
              <a:rPr lang="en-AU" dirty="0" smtClean="0"/>
              <a:t>12.	</a:t>
            </a:r>
            <a:r>
              <a:rPr lang="en-AU" dirty="0" smtClean="0">
                <a:solidFill>
                  <a:srgbClr val="FF0000"/>
                </a:solidFill>
              </a:rPr>
              <a:t>Internal organisational information </a:t>
            </a:r>
            <a:r>
              <a:rPr lang="en-AU" dirty="0" smtClean="0"/>
              <a:t>— the firm’s own financial records, staff knowledge and previous studies. </a:t>
            </a:r>
            <a:endParaRPr lang="en-US" dirty="0" smtClean="0"/>
          </a:p>
          <a:p>
            <a:pPr marL="514350" lvl="0" indent="-514350">
              <a:buFont typeface="+mj-lt"/>
              <a:buAutoNum type="arabicPeriod"/>
            </a:pPr>
            <a:endParaRPr lang="en-US" b="1" i="1" dirty="0"/>
          </a:p>
          <a:p>
            <a:pPr marL="514350" indent="-514350">
              <a:buFont typeface="+mj-lt"/>
              <a:buAutoNum type="arabicPeriod"/>
            </a:pPr>
            <a:endParaRPr lang="en-US" dirty="0"/>
          </a:p>
        </p:txBody>
      </p:sp>
      <p:sp>
        <p:nvSpPr>
          <p:cNvPr id="4" name="Title 1"/>
          <p:cNvSpPr>
            <a:spLocks noGrp="1"/>
          </p:cNvSpPr>
          <p:nvPr>
            <p:ph type="title"/>
          </p:nvPr>
        </p:nvSpPr>
        <p:spPr/>
        <p:txBody>
          <a:bodyPr>
            <a:noAutofit/>
          </a:bodyPr>
          <a:lstStyle/>
          <a:p>
            <a:r>
              <a:rPr lang="en-AU" sz="2800" i="1" dirty="0" smtClean="0"/>
              <a:t/>
            </a:r>
            <a:br>
              <a:rPr lang="en-AU" sz="2800" i="1" dirty="0" smtClean="0"/>
            </a:br>
            <a:r>
              <a:rPr lang="en-AU" sz="2800" b="1" i="1" dirty="0" smtClean="0">
                <a:solidFill>
                  <a:srgbClr val="FF0000"/>
                </a:solidFill>
              </a:rPr>
              <a:t>Q 2</a:t>
            </a:r>
            <a:r>
              <a:rPr lang="en-AU" sz="2800" i="1" dirty="0" smtClean="0"/>
              <a:t>.List and briefly explain any 17 different types of secondary research sources available.</a:t>
            </a:r>
            <a:r>
              <a:rPr lang="en-US" sz="2800" i="1" dirty="0" smtClean="0"/>
              <a:t/>
            </a:r>
            <a:br>
              <a:rPr lang="en-US" sz="2800" i="1" dirty="0" smtClean="0"/>
            </a:br>
            <a:endParaRPr lang="en-US" sz="2800" dirty="0"/>
          </a:p>
        </p:txBody>
      </p:sp>
      <p:sp>
        <p:nvSpPr>
          <p:cNvPr id="5" name="Slide Number Placeholder 4"/>
          <p:cNvSpPr>
            <a:spLocks noGrp="1"/>
          </p:cNvSpPr>
          <p:nvPr>
            <p:ph type="sldNum" sz="quarter" idx="12"/>
          </p:nvPr>
        </p:nvSpPr>
        <p:spPr/>
        <p:txBody>
          <a:bodyPr/>
          <a:lstStyle/>
          <a:p>
            <a:fld id="{1B3E29C7-1EDB-4882-A9EC-1EDE4503724D}" type="slidenum">
              <a:rPr lang="en-US" smtClean="0"/>
              <a:pPr/>
              <a:t>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457200" lvl="0" indent="-457200">
              <a:buNone/>
            </a:pPr>
            <a:r>
              <a:rPr lang="en-AU" sz="2000" dirty="0" smtClean="0">
                <a:solidFill>
                  <a:srgbClr val="FF0000"/>
                </a:solidFill>
              </a:rPr>
              <a:t>Answer</a:t>
            </a:r>
          </a:p>
          <a:p>
            <a:pPr marL="457200" lvl="0" indent="-457200">
              <a:buNone/>
            </a:pPr>
            <a:r>
              <a:rPr lang="en-AU" sz="2000" dirty="0" smtClean="0"/>
              <a:t>13.	</a:t>
            </a:r>
            <a:r>
              <a:rPr lang="en-AU" sz="2000" dirty="0" smtClean="0">
                <a:solidFill>
                  <a:srgbClr val="FF0000"/>
                </a:solidFill>
              </a:rPr>
              <a:t>Company </a:t>
            </a:r>
            <a:r>
              <a:rPr lang="en-AU" sz="2000" dirty="0">
                <a:solidFill>
                  <a:srgbClr val="FF0000"/>
                </a:solidFill>
              </a:rPr>
              <a:t>annual reports </a:t>
            </a:r>
            <a:r>
              <a:rPr lang="en-AU" sz="2000" dirty="0"/>
              <a:t>— publicly-published information about major firms (such as those listed on a Stock Exchange), which often discusses their financial performance, goals, directors, key senior staff, and the products or services that they offer. </a:t>
            </a:r>
            <a:endParaRPr lang="en-US" sz="2000" dirty="0"/>
          </a:p>
          <a:p>
            <a:pPr marL="457200" lvl="0" indent="-457200">
              <a:buNone/>
            </a:pPr>
            <a:r>
              <a:rPr lang="en-AU" sz="2000" dirty="0" smtClean="0"/>
              <a:t>14.	</a:t>
            </a:r>
            <a:r>
              <a:rPr lang="en-AU" sz="2000" dirty="0" smtClean="0">
                <a:solidFill>
                  <a:srgbClr val="FF0000"/>
                </a:solidFill>
              </a:rPr>
              <a:t>Business </a:t>
            </a:r>
            <a:r>
              <a:rPr lang="en-AU" sz="2000" dirty="0">
                <a:solidFill>
                  <a:srgbClr val="FF0000"/>
                </a:solidFill>
              </a:rPr>
              <a:t>benchmarks </a:t>
            </a:r>
            <a:r>
              <a:rPr lang="en-AU" sz="2000" dirty="0"/>
              <a:t>— information about key performance indicators in certain industries, such as typical expenditure, income and profitability.</a:t>
            </a:r>
            <a:endParaRPr lang="en-US" sz="2000" dirty="0"/>
          </a:p>
          <a:p>
            <a:pPr marL="457200" lvl="0" indent="-457200">
              <a:buNone/>
            </a:pPr>
            <a:r>
              <a:rPr lang="en-AU" sz="2000" dirty="0" smtClean="0"/>
              <a:t>15.	</a:t>
            </a:r>
            <a:r>
              <a:rPr lang="en-AU" sz="2000" dirty="0" smtClean="0">
                <a:solidFill>
                  <a:srgbClr val="FF0000"/>
                </a:solidFill>
              </a:rPr>
              <a:t>Trade </a:t>
            </a:r>
            <a:r>
              <a:rPr lang="en-AU" sz="2000" dirty="0">
                <a:solidFill>
                  <a:srgbClr val="FF0000"/>
                </a:solidFill>
              </a:rPr>
              <a:t>or industry associations </a:t>
            </a:r>
            <a:r>
              <a:rPr lang="en-AU" sz="2000" dirty="0"/>
              <a:t>— organisations which undertake research, survey their members, publish data and try to promote a greater public knowledge about a particular industry and its significance. </a:t>
            </a:r>
            <a:endParaRPr lang="en-US" sz="2000" dirty="0"/>
          </a:p>
          <a:p>
            <a:pPr marL="457200" lvl="0" indent="-457200">
              <a:buNone/>
            </a:pPr>
            <a:r>
              <a:rPr lang="en-AU" sz="2000" dirty="0" smtClean="0"/>
              <a:t>16.	</a:t>
            </a:r>
            <a:r>
              <a:rPr lang="en-AU" sz="2000" dirty="0" smtClean="0">
                <a:solidFill>
                  <a:srgbClr val="FF0000"/>
                </a:solidFill>
              </a:rPr>
              <a:t>Business </a:t>
            </a:r>
            <a:r>
              <a:rPr lang="en-AU" sz="2000" dirty="0">
                <a:solidFill>
                  <a:srgbClr val="FF0000"/>
                </a:solidFill>
              </a:rPr>
              <a:t>benchmarks </a:t>
            </a:r>
            <a:r>
              <a:rPr lang="en-AU" sz="2000" dirty="0"/>
              <a:t>— information about key performance indicators in certain industries, such as typical expenditure, income and profitability.</a:t>
            </a:r>
            <a:endParaRPr lang="en-US" sz="2000" dirty="0"/>
          </a:p>
          <a:p>
            <a:pPr marL="457200" lvl="0" indent="-457200">
              <a:buNone/>
            </a:pPr>
            <a:r>
              <a:rPr lang="en-AU" sz="2000" dirty="0" smtClean="0"/>
              <a:t>17.	</a:t>
            </a:r>
            <a:r>
              <a:rPr lang="en-AU" sz="2000" dirty="0" smtClean="0">
                <a:solidFill>
                  <a:srgbClr val="FF0000"/>
                </a:solidFill>
              </a:rPr>
              <a:t>Trade </a:t>
            </a:r>
            <a:r>
              <a:rPr lang="en-AU" sz="2000" dirty="0">
                <a:solidFill>
                  <a:srgbClr val="FF0000"/>
                </a:solidFill>
              </a:rPr>
              <a:t>or industry associations </a:t>
            </a:r>
            <a:r>
              <a:rPr lang="en-AU" sz="2000" dirty="0"/>
              <a:t>— organisations which undertake research, survey their members, publish data and try to promote a greater public knowledge about a particular industry and its significance. </a:t>
            </a:r>
            <a:endParaRPr lang="en-US" sz="2000" dirty="0"/>
          </a:p>
          <a:p>
            <a:pPr marL="457200" indent="-457200">
              <a:buFont typeface="+mj-lt"/>
              <a:buAutoNum type="arabicPeriod"/>
            </a:pPr>
            <a:endParaRPr lang="en-US" sz="2000" dirty="0"/>
          </a:p>
        </p:txBody>
      </p:sp>
      <p:sp>
        <p:nvSpPr>
          <p:cNvPr id="4" name="Title 1"/>
          <p:cNvSpPr>
            <a:spLocks noGrp="1"/>
          </p:cNvSpPr>
          <p:nvPr>
            <p:ph type="title"/>
          </p:nvPr>
        </p:nvSpPr>
        <p:spPr/>
        <p:txBody>
          <a:bodyPr>
            <a:noAutofit/>
          </a:bodyPr>
          <a:lstStyle/>
          <a:p>
            <a:r>
              <a:rPr lang="en-AU" sz="2800" i="1" dirty="0" smtClean="0"/>
              <a:t/>
            </a:r>
            <a:br>
              <a:rPr lang="en-AU" sz="2800" i="1" dirty="0" smtClean="0"/>
            </a:br>
            <a:r>
              <a:rPr lang="en-AU" sz="2800" b="1" i="1" dirty="0" smtClean="0">
                <a:solidFill>
                  <a:srgbClr val="FF0000"/>
                </a:solidFill>
              </a:rPr>
              <a:t>Q 2</a:t>
            </a:r>
            <a:r>
              <a:rPr lang="en-AU" sz="2800" i="1" dirty="0" smtClean="0"/>
              <a:t>.List and briefly explain any 17 different types of secondary research sources available.</a:t>
            </a:r>
            <a:r>
              <a:rPr lang="en-US" sz="2800" i="1" dirty="0" smtClean="0"/>
              <a:t/>
            </a:r>
            <a:br>
              <a:rPr lang="en-US" sz="2800" i="1" dirty="0" smtClean="0"/>
            </a:br>
            <a:endParaRPr lang="en-US" sz="2800" dirty="0"/>
          </a:p>
        </p:txBody>
      </p:sp>
      <p:sp>
        <p:nvSpPr>
          <p:cNvPr id="5" name="Slide Number Placeholder 4"/>
          <p:cNvSpPr>
            <a:spLocks noGrp="1"/>
          </p:cNvSpPr>
          <p:nvPr>
            <p:ph type="sldNum" sz="quarter" idx="12"/>
          </p:nvPr>
        </p:nvSpPr>
        <p:spPr/>
        <p:txBody>
          <a:bodyPr/>
          <a:lstStyle/>
          <a:p>
            <a:fld id="{1B3E29C7-1EDB-4882-A9EC-1EDE4503724D}" type="slidenum">
              <a:rPr lang="en-US" smtClean="0"/>
              <a:pPr/>
              <a:t>10</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noAutofit/>
          </a:bodyPr>
          <a:lstStyle/>
          <a:p>
            <a:r>
              <a:rPr lang="en-AU" sz="2800" b="1" i="1" dirty="0" smtClean="0">
                <a:solidFill>
                  <a:srgbClr val="FF0000"/>
                </a:solidFill>
              </a:rPr>
              <a:t>Q 3</a:t>
            </a:r>
            <a:r>
              <a:rPr lang="en-AU" sz="2800" i="1" dirty="0" smtClean="0"/>
              <a:t>. Identify  any five simple rules for designing an effective questionnaire</a:t>
            </a:r>
            <a:r>
              <a:rPr lang="en-US" sz="2800" i="1" dirty="0" smtClean="0"/>
              <a:t/>
            </a:r>
            <a:br>
              <a:rPr lang="en-US" sz="2800" i="1" dirty="0" smtClean="0"/>
            </a:br>
            <a:endParaRPr lang="en-US" sz="2800" dirty="0"/>
          </a:p>
        </p:txBody>
      </p:sp>
      <p:sp>
        <p:nvSpPr>
          <p:cNvPr id="3" name="Content Placeholder 2"/>
          <p:cNvSpPr>
            <a:spLocks noGrp="1"/>
          </p:cNvSpPr>
          <p:nvPr>
            <p:ph idx="1"/>
          </p:nvPr>
        </p:nvSpPr>
        <p:spPr/>
        <p:txBody>
          <a:bodyPr>
            <a:noAutofit/>
          </a:bodyPr>
          <a:lstStyle/>
          <a:p>
            <a:pPr marL="514350" lvl="0" indent="-514350">
              <a:buFont typeface="+mj-lt"/>
              <a:buAutoNum type="arabicPeriod"/>
            </a:pPr>
            <a:r>
              <a:rPr lang="en-GB" sz="2000" dirty="0" smtClean="0"/>
              <a:t>Keep </a:t>
            </a:r>
            <a:r>
              <a:rPr lang="en-GB" sz="2000" dirty="0"/>
              <a:t>the number of questions to the minimum — </a:t>
            </a:r>
            <a:r>
              <a:rPr lang="en-GB" sz="2000" b="1" dirty="0"/>
              <a:t>‘vital to know’ </a:t>
            </a:r>
            <a:r>
              <a:rPr lang="en-GB" sz="2000" dirty="0"/>
              <a:t>is more important than </a:t>
            </a:r>
            <a:r>
              <a:rPr lang="en-GB" sz="2000" b="1" dirty="0"/>
              <a:t>‘nice to know</a:t>
            </a:r>
            <a:r>
              <a:rPr lang="en-GB" sz="2000" dirty="0"/>
              <a:t>’.</a:t>
            </a:r>
            <a:endParaRPr lang="en-US" sz="2000" dirty="0"/>
          </a:p>
          <a:p>
            <a:pPr marL="514350" lvl="0" indent="-514350">
              <a:buFont typeface="+mj-lt"/>
              <a:buAutoNum type="arabicPeriod"/>
            </a:pPr>
            <a:r>
              <a:rPr lang="en-GB" sz="2000" dirty="0"/>
              <a:t>Start by asking straightforward, easily answered, factual information. Capture demographic data such sex, age, location that you may need to refer to later. Progress to opinion once you have established the ‘facts’.</a:t>
            </a:r>
            <a:endParaRPr lang="en-US" sz="2000" dirty="0"/>
          </a:p>
          <a:p>
            <a:pPr marL="514350" lvl="0" indent="-514350">
              <a:buFont typeface="+mj-lt"/>
              <a:buAutoNum type="arabicPeriod"/>
            </a:pPr>
            <a:r>
              <a:rPr lang="en-GB" sz="2000" dirty="0"/>
              <a:t>Where possible, the answers should be closed question, that is either ‘Yes / No / Don’t Know’ or consist of prompted alternatives, which can be ranked in order of importance (1–5).</a:t>
            </a:r>
            <a:endParaRPr lang="en-US" sz="2000" dirty="0"/>
          </a:p>
          <a:p>
            <a:pPr marL="514350" lvl="0" indent="-514350">
              <a:buFont typeface="+mj-lt"/>
              <a:buAutoNum type="arabicPeriod"/>
            </a:pPr>
            <a:r>
              <a:rPr lang="en-GB" sz="2000" dirty="0"/>
              <a:t>Avoid ambiguity ― make sure that the respondent really understands the questions ― and that interpreting the answers will be equally unambiguous.</a:t>
            </a:r>
            <a:endParaRPr lang="en-US" sz="2000" dirty="0"/>
          </a:p>
          <a:p>
            <a:pPr marL="514350" lvl="0" indent="-514350">
              <a:buFont typeface="+mj-lt"/>
              <a:buAutoNum type="arabicPeriod"/>
            </a:pPr>
            <a:r>
              <a:rPr lang="en-GB" sz="2000" dirty="0"/>
              <a:t>Make sure that at the beginning you have a </a:t>
            </a:r>
            <a:r>
              <a:rPr lang="en-GB" sz="2000" b="1" dirty="0"/>
              <a:t>cut-out</a:t>
            </a:r>
            <a:r>
              <a:rPr lang="en-GB" sz="2000" dirty="0"/>
              <a:t> question to eliminate unsuitable respondents (such as those who never use the product or service in question).</a:t>
            </a:r>
            <a:endParaRPr lang="en-US" sz="2000" dirty="0"/>
          </a:p>
          <a:p>
            <a:pPr marL="514350" indent="-514350">
              <a:buNone/>
            </a:pPr>
            <a:r>
              <a:rPr lang="en-GB" sz="2000" dirty="0"/>
              <a:t> </a:t>
            </a:r>
            <a:endParaRPr lang="en-US" sz="2000" dirty="0"/>
          </a:p>
          <a:p>
            <a:pPr marL="514350" indent="-514350">
              <a:buFont typeface="+mj-lt"/>
              <a:buAutoNum type="arabicPeriod"/>
            </a:pPr>
            <a:endParaRPr lang="en-US" sz="20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11</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Business Plan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12</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33400" y="685800"/>
            <a:ext cx="8229600" cy="4525963"/>
          </a:xfrm>
        </p:spPr>
        <p:txBody>
          <a:bodyPr>
            <a:noAutofit/>
          </a:bodyPr>
          <a:lstStyle/>
          <a:p>
            <a:pPr hangingPunct="0">
              <a:buNone/>
            </a:pPr>
            <a:r>
              <a:rPr lang="en-US" sz="2400" b="1" i="1" dirty="0" smtClean="0"/>
              <a:t>QUESTIONS ON BUSINESS PLANS</a:t>
            </a:r>
          </a:p>
          <a:p>
            <a:pPr hangingPunct="0">
              <a:buNone/>
            </a:pPr>
            <a:endParaRPr lang="en-US" sz="2400" b="1" i="1" dirty="0" smtClean="0"/>
          </a:p>
          <a:p>
            <a:pPr hangingPunct="0"/>
            <a:r>
              <a:rPr lang="en-US" sz="2400" i="1" dirty="0" smtClean="0"/>
              <a:t>Q1.List any 6 different types of potential audience for a firm’s business plan.</a:t>
            </a:r>
          </a:p>
          <a:p>
            <a:pPr hangingPunct="0">
              <a:buNone/>
            </a:pPr>
            <a:r>
              <a:rPr lang="en-AU" sz="2400" i="1" dirty="0" smtClean="0"/>
              <a:t> </a:t>
            </a:r>
          </a:p>
          <a:p>
            <a:pPr hangingPunct="0"/>
            <a:r>
              <a:rPr lang="en-AU" sz="2400" i="1" dirty="0" smtClean="0"/>
              <a:t>Q2. 	If you were the owner of a business, but employed a full-time manager to run your firm, who would be best placed to write up the plan?</a:t>
            </a:r>
            <a:r>
              <a:rPr lang="en-US" sz="2400" i="1" dirty="0" smtClean="0"/>
              <a:t> </a:t>
            </a:r>
          </a:p>
          <a:p>
            <a:pPr hangingPunct="0"/>
            <a:endParaRPr lang="en-US" sz="2400" i="1" dirty="0"/>
          </a:p>
          <a:p>
            <a:pPr hangingPunct="0"/>
            <a:r>
              <a:rPr lang="en-US" sz="2400" i="1" dirty="0" smtClean="0"/>
              <a:t>Q3. What is the </a:t>
            </a:r>
            <a:r>
              <a:rPr lang="en-US" sz="2400" i="1" dirty="0" smtClean="0">
                <a:solidFill>
                  <a:srgbClr val="FF0000"/>
                </a:solidFill>
              </a:rPr>
              <a:t>difference</a:t>
            </a:r>
            <a:r>
              <a:rPr lang="en-US" sz="2400" i="1" dirty="0" smtClean="0"/>
              <a:t> between a strategic plan and a business plan?</a:t>
            </a:r>
            <a:r>
              <a:rPr lang="en-AU" sz="2400" i="1" dirty="0" smtClean="0"/>
              <a:t> </a:t>
            </a:r>
          </a:p>
          <a:p>
            <a:pPr hangingPunct="0"/>
            <a:endParaRPr lang="en-AU" sz="2400" i="1" dirty="0"/>
          </a:p>
          <a:p>
            <a:pPr hangingPunct="0"/>
            <a:r>
              <a:rPr lang="en-AU" sz="2400" i="1" dirty="0" smtClean="0"/>
              <a:t>Q 4. Why is it necessary to include so much detail in a business plan?</a:t>
            </a:r>
            <a:endParaRPr lang="en-US" sz="24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13</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
            </a:r>
            <a:br>
              <a:rPr lang="en-US" sz="2800" i="1" dirty="0" smtClean="0"/>
            </a:br>
            <a:r>
              <a:rPr lang="en-US" sz="2800" i="1" dirty="0" smtClean="0"/>
              <a:t>Q1.List any 6 different types of potential audience for a firm’s business plan. </a:t>
            </a:r>
            <a:r>
              <a:rPr lang="en-US" sz="2800" dirty="0" smtClean="0"/>
              <a:t/>
            </a:r>
            <a:br>
              <a:rPr lang="en-US" sz="2800" dirty="0" smtClean="0"/>
            </a:br>
            <a:endParaRPr lang="en-US" sz="2800" dirty="0"/>
          </a:p>
        </p:txBody>
      </p:sp>
      <p:sp>
        <p:nvSpPr>
          <p:cNvPr id="3" name="Content Placeholder 2"/>
          <p:cNvSpPr>
            <a:spLocks noGrp="1"/>
          </p:cNvSpPr>
          <p:nvPr>
            <p:ph idx="1"/>
          </p:nvPr>
        </p:nvSpPr>
        <p:spPr/>
        <p:txBody>
          <a:bodyPr>
            <a:noAutofit/>
          </a:bodyPr>
          <a:lstStyle/>
          <a:p>
            <a:pPr hangingPunct="0"/>
            <a:r>
              <a:rPr lang="en-US" sz="2400" dirty="0" smtClean="0"/>
              <a:t>There are several individuals, groups or </a:t>
            </a:r>
            <a:r>
              <a:rPr lang="en-US" sz="2400" dirty="0" err="1" smtClean="0"/>
              <a:t>organisations</a:t>
            </a:r>
            <a:r>
              <a:rPr lang="en-US" sz="2400" dirty="0" smtClean="0"/>
              <a:t> to whom the plan may be addressed. Some of these are internal to the business and others are external. These could include:</a:t>
            </a:r>
          </a:p>
          <a:p>
            <a:pPr lvl="0" hangingPunct="0"/>
            <a:r>
              <a:rPr lang="en-US" sz="2400" dirty="0" smtClean="0">
                <a:solidFill>
                  <a:srgbClr val="FF0000"/>
                </a:solidFill>
              </a:rPr>
              <a:t>The firm’s owners </a:t>
            </a:r>
            <a:r>
              <a:rPr lang="en-US" sz="2400" dirty="0" smtClean="0"/>
              <a:t>— who will want to clarify the goals of the venture, expected return, risk factors, etc. </a:t>
            </a:r>
          </a:p>
          <a:p>
            <a:pPr lvl="0" hangingPunct="0"/>
            <a:r>
              <a:rPr lang="en-US" sz="2400" dirty="0" smtClean="0">
                <a:solidFill>
                  <a:srgbClr val="FF0000"/>
                </a:solidFill>
              </a:rPr>
              <a:t>Firm employees </a:t>
            </a:r>
            <a:r>
              <a:rPr lang="en-US" sz="2400" dirty="0" smtClean="0"/>
              <a:t>— who will want to know how the business is (or should be) structured, and the roles and responsibilities of staff members within it. </a:t>
            </a:r>
          </a:p>
          <a:p>
            <a:pPr lvl="0" hangingPunct="0"/>
            <a:r>
              <a:rPr lang="en-US" sz="2400" dirty="0" smtClean="0">
                <a:solidFill>
                  <a:srgbClr val="FF0000"/>
                </a:solidFill>
              </a:rPr>
              <a:t>External investors </a:t>
            </a:r>
            <a:r>
              <a:rPr lang="en-US" sz="2400" dirty="0" smtClean="0"/>
              <a:t>(such as venture capitalists or business angels) — who will want to know how the business is set up, the expected financial commitment being sought from them, and their eventual return on investment.</a:t>
            </a:r>
          </a:p>
          <a:p>
            <a:endParaRPr lang="en-US" sz="24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14</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
            </a:r>
            <a:br>
              <a:rPr lang="en-US" sz="2800" i="1" dirty="0" smtClean="0"/>
            </a:br>
            <a:r>
              <a:rPr lang="en-US" sz="2800" i="1" dirty="0" smtClean="0"/>
              <a:t>Q1.List any 6 different types of potential audience for a firm’s business plan. </a:t>
            </a:r>
            <a:r>
              <a:rPr lang="en-US" sz="2800" dirty="0" smtClean="0"/>
              <a:t/>
            </a:r>
            <a:br>
              <a:rPr lang="en-US" sz="2800" dirty="0" smtClean="0"/>
            </a:br>
            <a:endParaRPr lang="en-US" sz="2800" dirty="0"/>
          </a:p>
        </p:txBody>
      </p:sp>
      <p:sp>
        <p:nvSpPr>
          <p:cNvPr id="3" name="Content Placeholder 2"/>
          <p:cNvSpPr>
            <a:spLocks noGrp="1"/>
          </p:cNvSpPr>
          <p:nvPr>
            <p:ph idx="1"/>
          </p:nvPr>
        </p:nvSpPr>
        <p:spPr/>
        <p:txBody>
          <a:bodyPr>
            <a:noAutofit/>
          </a:bodyPr>
          <a:lstStyle/>
          <a:p>
            <a:pPr lvl="0" hangingPunct="0"/>
            <a:r>
              <a:rPr lang="en-US" sz="2400" dirty="0" smtClean="0">
                <a:solidFill>
                  <a:srgbClr val="FF0000"/>
                </a:solidFill>
              </a:rPr>
              <a:t>External </a:t>
            </a:r>
            <a:r>
              <a:rPr lang="en-US" sz="2400" dirty="0">
                <a:solidFill>
                  <a:srgbClr val="FF0000"/>
                </a:solidFill>
              </a:rPr>
              <a:t>lenders </a:t>
            </a:r>
            <a:r>
              <a:rPr lang="en-US" sz="2400" dirty="0"/>
              <a:t>(such as banks or finance companies) — like other external investors, they will want to know the amount of funds being sought, as well as the security being offered and the firm’s ability to service the debt. </a:t>
            </a:r>
          </a:p>
          <a:p>
            <a:pPr lvl="0" hangingPunct="0"/>
            <a:r>
              <a:rPr lang="en-US" sz="2400" dirty="0">
                <a:solidFill>
                  <a:srgbClr val="FF0000"/>
                </a:solidFill>
              </a:rPr>
              <a:t>Government agencies </a:t>
            </a:r>
            <a:r>
              <a:rPr lang="en-US" sz="2400" dirty="0"/>
              <a:t>— if financial or other assistance is being sought.</a:t>
            </a:r>
          </a:p>
          <a:p>
            <a:pPr lvl="0" hangingPunct="0"/>
            <a:r>
              <a:rPr lang="en-US" sz="2400" dirty="0">
                <a:solidFill>
                  <a:srgbClr val="FF0000"/>
                </a:solidFill>
              </a:rPr>
              <a:t>Business advisers </a:t>
            </a:r>
            <a:r>
              <a:rPr lang="en-US" sz="2400" dirty="0"/>
              <a:t>(such as external accountants, management consultants, </a:t>
            </a:r>
            <a:r>
              <a:rPr lang="en-US" sz="2400" dirty="0" smtClean="0"/>
              <a:t>mentors) - this </a:t>
            </a:r>
            <a:r>
              <a:rPr lang="en-US" sz="2400" dirty="0"/>
              <a:t>will help the adviser understand the business’s current and future activities, and make their own contribution more relevant. </a:t>
            </a:r>
          </a:p>
          <a:p>
            <a:endParaRPr lang="en-US" sz="24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15</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477962"/>
          </a:xfrm>
        </p:spPr>
        <p:txBody>
          <a:bodyPr>
            <a:noAutofit/>
          </a:bodyPr>
          <a:lstStyle/>
          <a:p>
            <a:r>
              <a:rPr lang="en-AU" sz="2800" i="1" dirty="0" smtClean="0"/>
              <a:t/>
            </a:r>
            <a:br>
              <a:rPr lang="en-AU" sz="2800" i="1" dirty="0" smtClean="0"/>
            </a:br>
            <a:r>
              <a:rPr lang="en-AU" sz="2800" i="1" dirty="0" smtClean="0"/>
              <a:t>Q2. 	If you were the owner of a business, but employed a full-time manager to run your firm, who would be best placed to write up the plan?</a:t>
            </a:r>
            <a:r>
              <a:rPr lang="en-US" sz="2800" i="1" dirty="0" smtClean="0"/>
              <a:t/>
            </a:r>
            <a:br>
              <a:rPr lang="en-US" sz="2800" i="1" dirty="0" smtClean="0"/>
            </a:br>
            <a:endParaRPr lang="en-US" sz="2800" dirty="0"/>
          </a:p>
        </p:txBody>
      </p:sp>
      <p:sp>
        <p:nvSpPr>
          <p:cNvPr id="3" name="Content Placeholder 2"/>
          <p:cNvSpPr>
            <a:spLocks noGrp="1"/>
          </p:cNvSpPr>
          <p:nvPr>
            <p:ph idx="1"/>
          </p:nvPr>
        </p:nvSpPr>
        <p:spPr>
          <a:xfrm>
            <a:off x="457200" y="2179637"/>
            <a:ext cx="8229600" cy="4525963"/>
          </a:xfrm>
        </p:spPr>
        <p:txBody>
          <a:bodyPr>
            <a:normAutofit/>
          </a:bodyPr>
          <a:lstStyle/>
          <a:p>
            <a:r>
              <a:rPr lang="en-AU" dirty="0" smtClean="0"/>
              <a:t>The </a:t>
            </a:r>
            <a:r>
              <a:rPr lang="en-AU" dirty="0"/>
              <a:t>advantage of preparing the plan yourself is that it gives you the </a:t>
            </a:r>
            <a:r>
              <a:rPr lang="en-AU" dirty="0">
                <a:solidFill>
                  <a:srgbClr val="FF0000"/>
                </a:solidFill>
              </a:rPr>
              <a:t>key role in final decision-making</a:t>
            </a:r>
            <a:r>
              <a:rPr lang="en-AU" dirty="0"/>
              <a:t> regarding the firm, allows the owner to collect and research all issues (thus deepening your own knowledge about the industry), and ensures that the </a:t>
            </a:r>
            <a:r>
              <a:rPr lang="en-AU" dirty="0">
                <a:solidFill>
                  <a:srgbClr val="FF0000"/>
                </a:solidFill>
              </a:rPr>
              <a:t>owner’s goals are incorporated into the business objectives. </a:t>
            </a:r>
            <a:endParaRPr lang="en-AU" dirty="0" smtClean="0">
              <a:solidFill>
                <a:srgbClr val="FF0000"/>
              </a:solidFill>
            </a:endParaRPr>
          </a:p>
          <a:p>
            <a:endParaRPr lang="en-AU" dirty="0"/>
          </a:p>
          <a:p>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16</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1477962"/>
          </a:xfrm>
        </p:spPr>
        <p:txBody>
          <a:bodyPr>
            <a:noAutofit/>
          </a:bodyPr>
          <a:lstStyle/>
          <a:p>
            <a:r>
              <a:rPr lang="en-AU" sz="2800" i="1" dirty="0" smtClean="0"/>
              <a:t/>
            </a:r>
            <a:br>
              <a:rPr lang="en-AU" sz="2800" i="1" dirty="0" smtClean="0"/>
            </a:br>
            <a:r>
              <a:rPr lang="en-AU" sz="2800" i="1" dirty="0" smtClean="0"/>
              <a:t>Q2. 	If you were the owner of a business, but employed a full-time manager to run your firm, who would be best placed to write up the plan?</a:t>
            </a:r>
            <a:r>
              <a:rPr lang="en-US" sz="2800" i="1" dirty="0" smtClean="0"/>
              <a:t/>
            </a:r>
            <a:br>
              <a:rPr lang="en-US" sz="2800" i="1" dirty="0" smtClean="0"/>
            </a:br>
            <a:endParaRPr lang="en-US" sz="2800" dirty="0"/>
          </a:p>
        </p:txBody>
      </p:sp>
      <p:sp>
        <p:nvSpPr>
          <p:cNvPr id="3" name="Content Placeholder 2"/>
          <p:cNvSpPr>
            <a:spLocks noGrp="1"/>
          </p:cNvSpPr>
          <p:nvPr>
            <p:ph idx="1"/>
          </p:nvPr>
        </p:nvSpPr>
        <p:spPr>
          <a:xfrm>
            <a:off x="457200" y="2179637"/>
            <a:ext cx="8229600" cy="4525963"/>
          </a:xfrm>
        </p:spPr>
        <p:txBody>
          <a:bodyPr>
            <a:normAutofit/>
          </a:bodyPr>
          <a:lstStyle/>
          <a:p>
            <a:r>
              <a:rPr lang="en-AU" dirty="0" smtClean="0"/>
              <a:t>Delegating  the </a:t>
            </a:r>
            <a:r>
              <a:rPr lang="en-AU" dirty="0"/>
              <a:t>task out to a </a:t>
            </a:r>
            <a:r>
              <a:rPr lang="en-AU" dirty="0" smtClean="0"/>
              <a:t>manager is </a:t>
            </a:r>
            <a:r>
              <a:rPr lang="en-AU" dirty="0" smtClean="0">
                <a:solidFill>
                  <a:srgbClr val="FF0000"/>
                </a:solidFill>
              </a:rPr>
              <a:t>not</a:t>
            </a:r>
            <a:r>
              <a:rPr lang="en-AU" dirty="0" smtClean="0"/>
              <a:t> </a:t>
            </a:r>
            <a:r>
              <a:rPr lang="en-AU" dirty="0" smtClean="0">
                <a:solidFill>
                  <a:srgbClr val="FF0000"/>
                </a:solidFill>
              </a:rPr>
              <a:t>preferred </a:t>
            </a:r>
            <a:r>
              <a:rPr lang="en-AU" dirty="0"/>
              <a:t>may mean that the manager has better knowledge about day-to-day operations, production, competitors and customers, but could lead to a </a:t>
            </a:r>
            <a:r>
              <a:rPr lang="en-AU" dirty="0">
                <a:solidFill>
                  <a:srgbClr val="FF0000"/>
                </a:solidFill>
              </a:rPr>
              <a:t>conflict between owner and manager </a:t>
            </a:r>
            <a:r>
              <a:rPr lang="en-AU" dirty="0"/>
              <a:t>over priorities and targets.</a:t>
            </a:r>
            <a:endParaRPr lang="en-US" dirty="0"/>
          </a:p>
          <a:p>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17</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
            </a:r>
            <a:br>
              <a:rPr lang="en-US" sz="2800" i="1" dirty="0" smtClean="0"/>
            </a:br>
            <a:r>
              <a:rPr lang="en-US" sz="2800" i="1" dirty="0" smtClean="0"/>
              <a:t>Q3. What is the </a:t>
            </a:r>
            <a:r>
              <a:rPr lang="en-US" sz="2800" i="1" dirty="0" smtClean="0">
                <a:solidFill>
                  <a:srgbClr val="FF0000"/>
                </a:solidFill>
              </a:rPr>
              <a:t>difference</a:t>
            </a:r>
            <a:r>
              <a:rPr lang="en-US" sz="2800" i="1" dirty="0" smtClean="0"/>
              <a:t> between a strategic plan and a business plan?</a:t>
            </a:r>
            <a:r>
              <a:rPr lang="en-US" sz="2800" dirty="0" smtClean="0"/>
              <a:t/>
            </a:r>
            <a:br>
              <a:rPr lang="en-US" sz="2800" dirty="0" smtClean="0"/>
            </a:br>
            <a:endParaRPr lang="en-US" sz="2800" dirty="0"/>
          </a:p>
        </p:txBody>
      </p:sp>
      <p:sp>
        <p:nvSpPr>
          <p:cNvPr id="3" name="Content Placeholder 2"/>
          <p:cNvSpPr>
            <a:spLocks noGrp="1"/>
          </p:cNvSpPr>
          <p:nvPr>
            <p:ph idx="1"/>
          </p:nvPr>
        </p:nvSpPr>
        <p:spPr/>
        <p:txBody>
          <a:bodyPr>
            <a:noAutofit/>
          </a:bodyPr>
          <a:lstStyle/>
          <a:p>
            <a:pPr hangingPunct="0">
              <a:buNone/>
            </a:pPr>
            <a:r>
              <a:rPr lang="en-US" sz="2400" dirty="0"/>
              <a:t> </a:t>
            </a:r>
            <a:r>
              <a:rPr lang="en-US" sz="2400" dirty="0" smtClean="0"/>
              <a:t>There </a:t>
            </a:r>
            <a:r>
              <a:rPr lang="en-US" sz="2400" dirty="0" smtClean="0"/>
              <a:t>is often considerable conceptual overlap between these </a:t>
            </a:r>
            <a:endParaRPr lang="en-US" sz="2400" dirty="0" smtClean="0"/>
          </a:p>
          <a:p>
            <a:pPr hangingPunct="0">
              <a:buNone/>
            </a:pPr>
            <a:r>
              <a:rPr lang="en-US" sz="2400" dirty="0" smtClean="0"/>
              <a:t>two </a:t>
            </a:r>
            <a:r>
              <a:rPr lang="en-US" sz="2400" dirty="0" smtClean="0"/>
              <a:t>types of plans. </a:t>
            </a:r>
          </a:p>
          <a:p>
            <a:pPr hangingPunct="0"/>
            <a:r>
              <a:rPr lang="en-US" sz="2400" dirty="0" smtClean="0"/>
              <a:t>A </a:t>
            </a:r>
            <a:r>
              <a:rPr lang="en-US" sz="2400" dirty="0">
                <a:solidFill>
                  <a:srgbClr val="FF0000"/>
                </a:solidFill>
              </a:rPr>
              <a:t>strategic plan </a:t>
            </a:r>
            <a:r>
              <a:rPr lang="en-US" sz="2400" dirty="0"/>
              <a:t>is a document which sets out the </a:t>
            </a:r>
            <a:r>
              <a:rPr lang="en-US" sz="2400" dirty="0">
                <a:solidFill>
                  <a:srgbClr val="FF0000"/>
                </a:solidFill>
              </a:rPr>
              <a:t>long-term </a:t>
            </a:r>
            <a:r>
              <a:rPr lang="en-US" sz="2400" dirty="0"/>
              <a:t>focus of the business, its mission and its vision, and attempts to understand the environment in which the business operates. </a:t>
            </a:r>
            <a:endParaRPr lang="en-US" sz="2400" dirty="0" smtClean="0"/>
          </a:p>
          <a:p>
            <a:pPr hangingPunct="0"/>
            <a:r>
              <a:rPr lang="en-US" sz="2400" dirty="0" smtClean="0"/>
              <a:t>The </a:t>
            </a:r>
            <a:r>
              <a:rPr lang="en-US" sz="2400" dirty="0"/>
              <a:t>strategic plan sets out the long-term focus of the business, its mission and vision, and attempts to understand the environment in which the business operates. </a:t>
            </a:r>
            <a:endParaRPr lang="en-US" sz="2400" dirty="0" smtClean="0"/>
          </a:p>
          <a:p>
            <a:pPr hangingPunct="0"/>
            <a:r>
              <a:rPr lang="en-US" sz="2400" dirty="0" smtClean="0"/>
              <a:t>It </a:t>
            </a:r>
            <a:r>
              <a:rPr lang="en-US" sz="2400" dirty="0">
                <a:solidFill>
                  <a:srgbClr val="FF0000"/>
                </a:solidFill>
              </a:rPr>
              <a:t>does not </a:t>
            </a:r>
            <a:r>
              <a:rPr lang="en-US" sz="2400" dirty="0"/>
              <a:t>tend to deal with </a:t>
            </a:r>
            <a:r>
              <a:rPr lang="en-US" sz="2400" dirty="0" smtClean="0"/>
              <a:t>the daily operational matters.</a:t>
            </a:r>
            <a:endParaRPr lang="en-US" sz="2400" dirty="0"/>
          </a:p>
          <a:p>
            <a:pPr>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18</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i="1" dirty="0" smtClean="0"/>
              <a:t/>
            </a:r>
            <a:br>
              <a:rPr lang="en-US" sz="2800" i="1" dirty="0" smtClean="0"/>
            </a:br>
            <a:r>
              <a:rPr lang="en-US" sz="2800" i="1" dirty="0" smtClean="0"/>
              <a:t>Q3. What is the difference between a strategic plan and a business plan?</a:t>
            </a:r>
            <a:r>
              <a:rPr lang="en-US" sz="2800" dirty="0" smtClean="0"/>
              <a:t/>
            </a:r>
            <a:br>
              <a:rPr lang="en-US" sz="2800" dirty="0" smtClean="0"/>
            </a:br>
            <a:endParaRPr lang="en-US" sz="2800" dirty="0"/>
          </a:p>
        </p:txBody>
      </p:sp>
      <p:sp>
        <p:nvSpPr>
          <p:cNvPr id="3" name="Content Placeholder 2"/>
          <p:cNvSpPr>
            <a:spLocks noGrp="1"/>
          </p:cNvSpPr>
          <p:nvPr>
            <p:ph idx="1"/>
          </p:nvPr>
        </p:nvSpPr>
        <p:spPr/>
        <p:txBody>
          <a:bodyPr>
            <a:noAutofit/>
          </a:bodyPr>
          <a:lstStyle/>
          <a:p>
            <a:pPr hangingPunct="0"/>
            <a:r>
              <a:rPr lang="en-US" sz="2400" dirty="0"/>
              <a:t> </a:t>
            </a:r>
            <a:r>
              <a:rPr lang="en-US" sz="2400" dirty="0" smtClean="0"/>
              <a:t>A </a:t>
            </a:r>
            <a:r>
              <a:rPr lang="en-US" sz="2400" dirty="0">
                <a:solidFill>
                  <a:srgbClr val="FF0000"/>
                </a:solidFill>
              </a:rPr>
              <a:t>business plan </a:t>
            </a:r>
            <a:r>
              <a:rPr lang="en-US" sz="2400" dirty="0"/>
              <a:t>is a written document that explains and analyses an </a:t>
            </a:r>
            <a:r>
              <a:rPr lang="en-US" sz="2400" dirty="0">
                <a:solidFill>
                  <a:srgbClr val="FF0000"/>
                </a:solidFill>
              </a:rPr>
              <a:t>existing or proposed business </a:t>
            </a:r>
            <a:r>
              <a:rPr lang="en-US" sz="2400" dirty="0"/>
              <a:t>venture. </a:t>
            </a:r>
          </a:p>
          <a:p>
            <a:pPr hangingPunct="0"/>
            <a:r>
              <a:rPr lang="en-US" sz="2400" dirty="0" smtClean="0"/>
              <a:t>A </a:t>
            </a:r>
            <a:r>
              <a:rPr lang="en-US" sz="2400" dirty="0"/>
              <a:t>business plan tends to cover most of the </a:t>
            </a:r>
            <a:r>
              <a:rPr lang="en-US" sz="2400" dirty="0">
                <a:solidFill>
                  <a:srgbClr val="FF0000"/>
                </a:solidFill>
              </a:rPr>
              <a:t>practical day-to-day issues</a:t>
            </a:r>
            <a:r>
              <a:rPr lang="en-US" sz="2400" dirty="0"/>
              <a:t> involved in business creation, growth and management. </a:t>
            </a:r>
            <a:endParaRPr lang="en-US" sz="2400" dirty="0" smtClean="0"/>
          </a:p>
          <a:p>
            <a:pPr hangingPunct="0"/>
            <a:r>
              <a:rPr lang="en-US" sz="2400" dirty="0" smtClean="0">
                <a:solidFill>
                  <a:srgbClr val="FF0000"/>
                </a:solidFill>
              </a:rPr>
              <a:t>Goals </a:t>
            </a:r>
            <a:r>
              <a:rPr lang="en-US" sz="2400" dirty="0">
                <a:solidFill>
                  <a:srgbClr val="FF0000"/>
                </a:solidFill>
              </a:rPr>
              <a:t>and strategy </a:t>
            </a:r>
            <a:r>
              <a:rPr lang="en-US" sz="2400" dirty="0"/>
              <a:t>are still relevant, but are </a:t>
            </a:r>
            <a:r>
              <a:rPr lang="en-US" sz="2400" dirty="0">
                <a:solidFill>
                  <a:srgbClr val="FF0000"/>
                </a:solidFill>
              </a:rPr>
              <a:t>not necessarily the whole focus</a:t>
            </a:r>
            <a:r>
              <a:rPr lang="en-US" sz="2400" dirty="0"/>
              <a:t> of the document</a:t>
            </a:r>
            <a:r>
              <a:rPr lang="en-US" sz="2400" dirty="0" smtClean="0"/>
              <a:t>.</a:t>
            </a:r>
          </a:p>
          <a:p>
            <a:pPr hangingPunct="0"/>
            <a:r>
              <a:rPr lang="en-US" sz="2400" dirty="0" smtClean="0"/>
              <a:t>In </a:t>
            </a:r>
            <a:r>
              <a:rPr lang="en-US" sz="2400" dirty="0"/>
              <a:t>reality, there is often </a:t>
            </a:r>
            <a:r>
              <a:rPr lang="en-US" sz="2400" dirty="0">
                <a:solidFill>
                  <a:srgbClr val="FF0000"/>
                </a:solidFill>
              </a:rPr>
              <a:t>some overlap </a:t>
            </a:r>
            <a:r>
              <a:rPr lang="en-US" sz="2400" dirty="0"/>
              <a:t>between the two: after all, most business plans can be devised only if the owner or entrepreneur has a long-range vision for the venture, and an understanding of the external environment in which it will operate.</a:t>
            </a:r>
          </a:p>
          <a:p>
            <a:pPr>
              <a:buNone/>
            </a:pPr>
            <a:endParaRPr lang="en-US" sz="2400" dirty="0"/>
          </a:p>
          <a:p>
            <a:endParaRPr lang="en-US" sz="2400"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2800" i="1" dirty="0" smtClean="0"/>
              <a:t>Q 4. Why is it necessary to include so much detail in a business plan?</a:t>
            </a:r>
            <a:r>
              <a:rPr lang="en-US" sz="2800" i="1" dirty="0" smtClean="0"/>
              <a:t/>
            </a:r>
            <a:br>
              <a:rPr lang="en-US" sz="2800" i="1" dirty="0" smtClean="0"/>
            </a:br>
            <a:endParaRPr lang="en-US" sz="2800" dirty="0"/>
          </a:p>
        </p:txBody>
      </p:sp>
      <p:sp>
        <p:nvSpPr>
          <p:cNvPr id="3" name="Content Placeholder 2"/>
          <p:cNvSpPr>
            <a:spLocks noGrp="1"/>
          </p:cNvSpPr>
          <p:nvPr>
            <p:ph idx="1"/>
          </p:nvPr>
        </p:nvSpPr>
        <p:spPr/>
        <p:txBody>
          <a:bodyPr>
            <a:normAutofit fontScale="77500" lnSpcReduction="20000"/>
          </a:bodyPr>
          <a:lstStyle/>
          <a:p>
            <a:r>
              <a:rPr lang="en-AU" dirty="0"/>
              <a:t> </a:t>
            </a:r>
            <a:r>
              <a:rPr lang="en-AU" dirty="0" smtClean="0"/>
              <a:t>A </a:t>
            </a:r>
            <a:r>
              <a:rPr lang="en-AU" dirty="0"/>
              <a:t>plan that is simply a statement of intent is not really a plan; it is more like a rhetorical statement. </a:t>
            </a:r>
            <a:r>
              <a:rPr lang="en-AU" dirty="0">
                <a:solidFill>
                  <a:srgbClr val="FF0000"/>
                </a:solidFill>
              </a:rPr>
              <a:t>Without a holistic</a:t>
            </a:r>
            <a:r>
              <a:rPr lang="en-AU" dirty="0"/>
              <a:t>, detailed view of the business (i.e. one that covers all areas of its activities), the plan </a:t>
            </a:r>
            <a:r>
              <a:rPr lang="en-AU" dirty="0">
                <a:solidFill>
                  <a:srgbClr val="FF0000"/>
                </a:solidFill>
              </a:rPr>
              <a:t>may be inaccurate. </a:t>
            </a:r>
            <a:endParaRPr lang="en-AU" dirty="0" smtClean="0">
              <a:solidFill>
                <a:srgbClr val="FF0000"/>
              </a:solidFill>
            </a:endParaRPr>
          </a:p>
          <a:p>
            <a:endParaRPr lang="en-AU" dirty="0"/>
          </a:p>
          <a:p>
            <a:r>
              <a:rPr lang="en-AU" dirty="0" smtClean="0"/>
              <a:t>A </a:t>
            </a:r>
            <a:r>
              <a:rPr lang="en-AU" dirty="0"/>
              <a:t>lack of detail will also make it </a:t>
            </a:r>
            <a:r>
              <a:rPr lang="en-AU" dirty="0">
                <a:solidFill>
                  <a:srgbClr val="FF0000"/>
                </a:solidFill>
              </a:rPr>
              <a:t>hard to determine if the business goals really can be achieved</a:t>
            </a:r>
            <a:r>
              <a:rPr lang="en-AU" dirty="0"/>
              <a:t>, what finances are needed, what tasks staff must do, and so forth. </a:t>
            </a:r>
            <a:endParaRPr lang="en-AU" dirty="0" smtClean="0"/>
          </a:p>
          <a:p>
            <a:endParaRPr lang="en-AU" dirty="0" smtClean="0"/>
          </a:p>
          <a:p>
            <a:r>
              <a:rPr lang="en-AU" dirty="0" smtClean="0"/>
              <a:t>Finally</a:t>
            </a:r>
            <a:r>
              <a:rPr lang="en-AU" dirty="0"/>
              <a:t>, </a:t>
            </a:r>
            <a:r>
              <a:rPr lang="en-AU" dirty="0">
                <a:solidFill>
                  <a:srgbClr val="FF0000"/>
                </a:solidFill>
              </a:rPr>
              <a:t>without detailed expectations </a:t>
            </a:r>
            <a:r>
              <a:rPr lang="en-AU" dirty="0"/>
              <a:t>about what must be done, then it will be </a:t>
            </a:r>
            <a:r>
              <a:rPr lang="en-AU" dirty="0">
                <a:solidFill>
                  <a:srgbClr val="FF0000"/>
                </a:solidFill>
              </a:rPr>
              <a:t>hard to measure </a:t>
            </a:r>
            <a:r>
              <a:rPr lang="en-AU" dirty="0"/>
              <a:t>what is actually achieved.</a:t>
            </a:r>
            <a:endParaRPr lang="en-US" dirty="0"/>
          </a:p>
        </p:txBody>
      </p:sp>
      <p:sp>
        <p:nvSpPr>
          <p:cNvPr id="4" name="Slide Number Placeholder 3"/>
          <p:cNvSpPr>
            <a:spLocks noGrp="1"/>
          </p:cNvSpPr>
          <p:nvPr>
            <p:ph type="sldNum" sz="quarter" idx="12"/>
          </p:nvPr>
        </p:nvSpPr>
        <p:spPr/>
        <p:txBody>
          <a:bodyPr/>
          <a:lstStyle/>
          <a:p>
            <a:fld id="{1B3E29C7-1EDB-4882-A9EC-1EDE4503724D}" type="slidenum">
              <a:rPr lang="en-US" smtClean="0"/>
              <a:pPr/>
              <a:t>20</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120775" y="857250"/>
            <a:ext cx="6902450" cy="493713"/>
          </a:xfrm>
          <a:prstGeom prst="rect">
            <a:avLst/>
          </a:prstGeom>
        </p:spPr>
        <p:txBody>
          <a:bodyPr/>
          <a:lstStyle/>
          <a:p>
            <a:pPr>
              <a:defRPr/>
            </a:pPr>
            <a:r>
              <a:rPr lang="en-US" altLang="ko-KR" sz="3600" b="1" kern="0" dirty="0" smtClean="0">
                <a:solidFill>
                  <a:srgbClr val="FF0000"/>
                </a:solidFill>
                <a:latin typeface="Arial" pitchFamily="34" charset="0"/>
                <a:ea typeface="굴림" charset="-127"/>
                <a:cs typeface="Arial" pitchFamily="34" charset="0"/>
              </a:rPr>
              <a:t>Structure of </a:t>
            </a:r>
            <a:r>
              <a:rPr lang="en-US" altLang="ko-KR" sz="3600" b="1" kern="0" dirty="0">
                <a:solidFill>
                  <a:srgbClr val="FF0000"/>
                </a:solidFill>
                <a:latin typeface="Arial" pitchFamily="34" charset="0"/>
                <a:ea typeface="굴림" charset="-127"/>
                <a:cs typeface="Arial" pitchFamily="34" charset="0"/>
              </a:rPr>
              <a:t>a Business Plan</a:t>
            </a:r>
          </a:p>
        </p:txBody>
      </p:sp>
      <p:sp>
        <p:nvSpPr>
          <p:cNvPr id="28" name="Content Placeholder 2"/>
          <p:cNvSpPr txBox="1">
            <a:spLocks/>
          </p:cNvSpPr>
          <p:nvPr/>
        </p:nvSpPr>
        <p:spPr>
          <a:xfrm>
            <a:off x="1500188" y="1643063"/>
            <a:ext cx="6215062" cy="4929187"/>
          </a:xfrm>
          <a:prstGeom prst="rect">
            <a:avLst/>
          </a:prstGeom>
        </p:spPr>
        <p:txBody>
          <a:bodyPr/>
          <a:lstStyle/>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Table </a:t>
            </a:r>
            <a:r>
              <a:rPr lang="en-US" altLang="ko-KR" sz="2000" b="1" dirty="0">
                <a:latin typeface="Arial" charset="0"/>
                <a:ea typeface="굴림" pitchFamily="50" charset="-127"/>
                <a:cs typeface="Arial" charset="0"/>
              </a:rPr>
              <a:t>of contents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Preliminary details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Executive summary</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Current situation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Industry analysis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Description of your project or venture</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Operational and production </a:t>
            </a:r>
            <a:r>
              <a:rPr lang="en-US" altLang="ko-KR" sz="2000" b="1" dirty="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Marketing </a:t>
            </a:r>
            <a:r>
              <a:rPr lang="en-US" altLang="ko-KR" sz="2000" b="1" dirty="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Human resource plan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Assessment of risks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Financial </a:t>
            </a:r>
            <a:r>
              <a:rPr lang="en-US" altLang="ko-KR" sz="2000" b="1" dirty="0" smtClean="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Bibliography</a:t>
            </a:r>
            <a:endParaRPr lang="en-US" altLang="ko-KR" sz="2000" b="1" dirty="0">
              <a:latin typeface="Arial" charset="0"/>
              <a:ea typeface="굴림" pitchFamily="50" charset="-127"/>
              <a:cs typeface="Arial" charset="0"/>
            </a:endParaRP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Appendix</a:t>
            </a:r>
          </a:p>
          <a:p>
            <a:pPr marL="514350" indent="-514350" algn="l">
              <a:lnSpc>
                <a:spcPct val="80000"/>
              </a:lnSpc>
              <a:spcBef>
                <a:spcPct val="20000"/>
              </a:spcBef>
              <a:buFont typeface="Arial" charset="0"/>
              <a:buNone/>
            </a:pPr>
            <a:endParaRPr lang="en-US" altLang="ko-KR" b="1" dirty="0">
              <a:latin typeface="Arial" charset="0"/>
              <a:ea typeface="굴림" pitchFamily="50" charset="-127"/>
              <a:cs typeface="Arial" charset="0"/>
            </a:endParaRPr>
          </a:p>
          <a:p>
            <a:pPr marL="514350" indent="-514350" algn="l">
              <a:lnSpc>
                <a:spcPct val="80000"/>
              </a:lnSpc>
              <a:spcBef>
                <a:spcPct val="20000"/>
              </a:spcBef>
              <a:buFont typeface="Arial" charset="0"/>
              <a:buNone/>
            </a:pPr>
            <a:endParaRPr lang="en-US" altLang="ko-KR" b="1" dirty="0">
              <a:latin typeface="Arial" charset="0"/>
              <a:ea typeface="굴림" pitchFamily="50" charset="-127"/>
              <a:cs typeface="Arial" charset="0"/>
            </a:endParaRPr>
          </a:p>
        </p:txBody>
      </p:sp>
      <p:sp>
        <p:nvSpPr>
          <p:cNvPr id="4" name="Slide Number Placeholder 3"/>
          <p:cNvSpPr>
            <a:spLocks noGrp="1"/>
          </p:cNvSpPr>
          <p:nvPr>
            <p:ph type="sldNum" sz="quarter" idx="12"/>
          </p:nvPr>
        </p:nvSpPr>
        <p:spPr/>
        <p:txBody>
          <a:bodyPr/>
          <a:lstStyle/>
          <a:p>
            <a:fld id="{1B3E29C7-1EDB-4882-A9EC-1EDE4503724D}" type="slidenum">
              <a:rPr lang="en-US" smtClean="0"/>
              <a:pPr/>
              <a:t>21</a:t>
            </a:fld>
            <a:endParaRPr lang="en-US"/>
          </a:p>
        </p:txBody>
      </p:sp>
      <p:sp>
        <p:nvSpPr>
          <p:cNvPr id="5" name="Footer Placeholder 4"/>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r>
              <a:rPr lang="en-US" altLang="ko-KR" sz="2000" b="1" dirty="0" smtClean="0">
                <a:latin typeface="Arial" charset="0"/>
                <a:ea typeface="굴림" pitchFamily="50" charset="-127"/>
                <a:cs typeface="Arial" charset="0"/>
              </a:rPr>
              <a:t>1.0 Table of contents</a:t>
            </a:r>
          </a:p>
          <a:p>
            <a:pPr marL="514350" indent="-514350" algn="l">
              <a:lnSpc>
                <a:spcPct val="80000"/>
              </a:lnSpc>
              <a:spcBef>
                <a:spcPct val="20000"/>
              </a:spcBef>
            </a:pPr>
            <a:r>
              <a:rPr lang="en-US" altLang="ko-KR" sz="2000" dirty="0" smtClean="0">
                <a:latin typeface="Arial" charset="0"/>
                <a:ea typeface="굴림" pitchFamily="50" charset="-127"/>
                <a:cs typeface="Arial" charset="0"/>
              </a:rPr>
              <a:t> A list of the contents, headings and sub-headings </a:t>
            </a:r>
          </a:p>
          <a:p>
            <a:pPr marL="514350" indent="-514350" algn="l">
              <a:lnSpc>
                <a:spcPct val="80000"/>
              </a:lnSpc>
              <a:spcBef>
                <a:spcPct val="20000"/>
              </a:spcBef>
            </a:pPr>
            <a:endParaRPr lang="en-US" altLang="ko-KR" sz="2000" b="1" dirty="0" smtClean="0">
              <a:latin typeface="Arial" charset="0"/>
              <a:ea typeface="굴림" pitchFamily="50" charset="-127"/>
              <a:cs typeface="Arial" charset="0"/>
            </a:endParaRPr>
          </a:p>
          <a:p>
            <a:pPr marL="342900" indent="-342900" algn="l" latinLnBrk="0">
              <a:spcBef>
                <a:spcPct val="20000"/>
              </a:spcBef>
            </a:pPr>
            <a:endParaRPr lang="en-US" altLang="ko-KR" sz="1200" dirty="0" smtClean="0">
              <a:latin typeface="Arial" charset="0"/>
              <a:ea typeface="굴림" pitchFamily="50" charset="-127"/>
              <a:cs typeface="Arial" charset="0"/>
            </a:endParaRPr>
          </a:p>
          <a:p>
            <a:pPr marL="342900" indent="-342900" algn="l" latinLnBrk="0">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22</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342900" indent="-342900" algn="l" latinLnBrk="0">
              <a:spcBef>
                <a:spcPct val="20000"/>
              </a:spcBef>
            </a:pPr>
            <a:endParaRPr lang="en-US" altLang="ko-KR" sz="1200"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a:latin typeface="Arial" charset="0"/>
                <a:ea typeface="굴림" pitchFamily="50" charset="-127"/>
                <a:cs typeface="Arial" charset="0"/>
              </a:rPr>
              <a:t>2</a:t>
            </a:r>
            <a:r>
              <a:rPr lang="en-US" altLang="ko-KR" sz="2000" b="1" dirty="0" smtClean="0">
                <a:latin typeface="Arial" charset="0"/>
                <a:ea typeface="굴림" pitchFamily="50" charset="-127"/>
                <a:cs typeface="Arial" charset="0"/>
              </a:rPr>
              <a:t>.0 Preliminary Details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Name and address of company,</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Identification of partners or principal shareholders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Authority of principal shareholders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Statement of financing needed</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Definitions [e.g. technical terms or that are specific to your business]</a:t>
            </a:r>
            <a:endParaRPr kumimoji="0" lang="en-US" altLang="ko-KR" sz="2000" dirty="0" smtClean="0">
              <a:solidFill>
                <a:srgbClr val="000000"/>
              </a:solidFill>
              <a:latin typeface="Arial" charset="0"/>
              <a:ea typeface="굴림" pitchFamily="50" charset="-127"/>
              <a:cs typeface="Arial" charset="0"/>
            </a:endParaRP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Statement of confidentiality of report</a:t>
            </a:r>
          </a:p>
          <a:p>
            <a:pPr marL="342900" indent="-342900" algn="l" latinLnBrk="0">
              <a:spcBef>
                <a:spcPct val="20000"/>
              </a:spcBef>
              <a:buFont typeface="Arial" charset="0"/>
              <a:buChar char="•"/>
            </a:pPr>
            <a:endParaRPr kumimoji="0" lang="en-US" altLang="ko-KR" sz="2000" dirty="0" smtClean="0">
              <a:solidFill>
                <a:srgbClr val="000000"/>
              </a:solidFill>
              <a:latin typeface="Arial" charset="0"/>
              <a:ea typeface="굴림" pitchFamily="50" charset="-127"/>
              <a:cs typeface="Arial" charset="0"/>
            </a:endParaRPr>
          </a:p>
          <a:p>
            <a:pPr marL="342900" indent="-342900" algn="l">
              <a:spcBef>
                <a:spcPct val="20000"/>
              </a:spcBef>
              <a:buFont typeface="Arial" charset="0"/>
              <a:buNone/>
            </a:pPr>
            <a:endParaRPr kumimoji="0" lang="en-US" altLang="ko-KR" sz="2000" dirty="0" smtClean="0">
              <a:solidFill>
                <a:srgbClr val="000000"/>
              </a:solidFill>
              <a:latin typeface="Arial" charset="0"/>
              <a:ea typeface="굴림" pitchFamily="50" charset="-127"/>
              <a:cs typeface="Arial" charset="0"/>
            </a:endParaRPr>
          </a:p>
          <a:p>
            <a:pPr marL="342900" indent="-342900" algn="l" latinLnBrk="0">
              <a:spcBef>
                <a:spcPct val="20000"/>
              </a:spcBef>
            </a:pPr>
            <a:endParaRPr kumimoji="0" lang="en-US" altLang="ko-KR" sz="1200" dirty="0" smtClean="0">
              <a:solidFill>
                <a:srgbClr val="000000"/>
              </a:solidFill>
              <a:latin typeface="Arial" charset="0"/>
              <a:ea typeface="굴림" pitchFamily="50" charset="-127"/>
              <a:cs typeface="Arial" charset="0"/>
            </a:endParaRPr>
          </a:p>
          <a:p>
            <a:pPr marL="342900" indent="-342900" algn="l" latinLnBrk="0">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23</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r>
              <a:rPr lang="en-US" altLang="ko-KR" sz="2000" b="1" dirty="0" smtClean="0">
                <a:latin typeface="Arial" charset="0"/>
                <a:ea typeface="굴림" pitchFamily="50" charset="-127"/>
                <a:cs typeface="Arial" charset="0"/>
              </a:rPr>
              <a:t>3.0 Executive summary</a:t>
            </a:r>
          </a:p>
          <a:p>
            <a:pPr marL="514350" indent="-514350" algn="l">
              <a:lnSpc>
                <a:spcPct val="80000"/>
              </a:lnSpc>
              <a:spcBef>
                <a:spcPct val="20000"/>
              </a:spcBef>
            </a:pPr>
            <a:r>
              <a:rPr lang="en-US" altLang="ko-KR" sz="2000" dirty="0" smtClean="0">
                <a:latin typeface="Arial" charset="0"/>
                <a:ea typeface="굴림" pitchFamily="50" charset="-127"/>
                <a:cs typeface="Arial" charset="0"/>
              </a:rPr>
              <a:t>One page summary of the </a:t>
            </a:r>
            <a:r>
              <a:rPr kumimoji="0" lang="en-US" altLang="ko-KR" sz="2000" dirty="0" smtClean="0">
                <a:solidFill>
                  <a:srgbClr val="000000"/>
                </a:solidFill>
                <a:latin typeface="Arial" charset="0"/>
                <a:ea typeface="굴림" pitchFamily="50" charset="-127"/>
                <a:cs typeface="Arial" charset="0"/>
              </a:rPr>
              <a:t>business plan</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An Executive Summary is….. </a:t>
            </a:r>
          </a:p>
          <a:p>
            <a:pPr marL="342900" indent="-342900" algn="l" latinLnBrk="0">
              <a:spcBef>
                <a:spcPct val="20000"/>
              </a:spcBef>
              <a:buFont typeface="Arial" charset="0"/>
              <a:buChar char="•"/>
            </a:pPr>
            <a:r>
              <a:rPr kumimoji="0" lang="en-US" altLang="ko-KR" sz="2000" dirty="0" smtClean="0">
                <a:solidFill>
                  <a:srgbClr val="000000"/>
                </a:solidFill>
                <a:latin typeface="Arial" charset="0"/>
                <a:ea typeface="굴림" pitchFamily="50" charset="-127"/>
                <a:cs typeface="Arial" charset="0"/>
              </a:rPr>
              <a:t>NOT an introduction</a:t>
            </a:r>
          </a:p>
          <a:p>
            <a:pPr marL="342900" indent="-342900" algn="l" latinLnBrk="0">
              <a:spcBef>
                <a:spcPct val="20000"/>
              </a:spcBef>
              <a:buFont typeface="Arial" charset="0"/>
              <a:buChar char="•"/>
            </a:pPr>
            <a:r>
              <a:rPr kumimoji="0" lang="en-US" altLang="ko-KR" sz="2000" dirty="0" smtClean="0">
                <a:solidFill>
                  <a:srgbClr val="000000"/>
                </a:solidFill>
                <a:latin typeface="Arial" charset="0"/>
                <a:ea typeface="굴림" pitchFamily="50" charset="-127"/>
                <a:cs typeface="Arial" charset="0"/>
              </a:rPr>
              <a:t>NOT a preface</a:t>
            </a:r>
          </a:p>
          <a:p>
            <a:pPr marL="342900" indent="-342900" algn="l" latinLnBrk="0">
              <a:spcBef>
                <a:spcPct val="20000"/>
              </a:spcBef>
              <a:buFont typeface="Arial" charset="0"/>
              <a:buChar char="•"/>
            </a:pPr>
            <a:r>
              <a:rPr kumimoji="0" lang="en-US" altLang="ko-KR" sz="2000" dirty="0" smtClean="0">
                <a:solidFill>
                  <a:srgbClr val="000000"/>
                </a:solidFill>
                <a:latin typeface="Arial" charset="0"/>
                <a:ea typeface="굴림" pitchFamily="50" charset="-127"/>
                <a:cs typeface="Arial" charset="0"/>
              </a:rPr>
              <a:t>NOT a random collection of highlights</a:t>
            </a:r>
          </a:p>
          <a:p>
            <a:pPr marL="342900" indent="-342900" algn="l" latinLnBrk="0">
              <a:spcBef>
                <a:spcPct val="20000"/>
              </a:spcBef>
            </a:pPr>
            <a:endParaRPr kumimoji="0" lang="en-US" altLang="ko-KR" sz="2000" dirty="0" smtClean="0">
              <a:solidFill>
                <a:srgbClr val="000000"/>
              </a:solidFill>
              <a:latin typeface="Arial" charset="0"/>
              <a:ea typeface="굴림" pitchFamily="50" charset="-127"/>
              <a:cs typeface="Arial" charset="0"/>
            </a:endParaRP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An Executive Summary </a:t>
            </a:r>
            <a:r>
              <a:rPr kumimoji="0" lang="en-US" altLang="ko-KR" sz="2000" b="1" dirty="0" smtClean="0">
                <a:solidFill>
                  <a:srgbClr val="000000"/>
                </a:solidFill>
                <a:latin typeface="Arial" charset="0"/>
                <a:ea typeface="굴림" pitchFamily="50" charset="-127"/>
                <a:cs typeface="Arial" charset="0"/>
              </a:rPr>
              <a:t>IS</a:t>
            </a:r>
            <a:r>
              <a:rPr kumimoji="0" lang="en-US" altLang="ko-KR" sz="2000" dirty="0" smtClean="0">
                <a:solidFill>
                  <a:srgbClr val="000000"/>
                </a:solidFill>
                <a:latin typeface="Arial" charset="0"/>
                <a:ea typeface="굴림" pitchFamily="50" charset="-127"/>
                <a:cs typeface="Arial" charset="0"/>
              </a:rPr>
              <a:t> the business plan in </a:t>
            </a:r>
            <a:r>
              <a:rPr kumimoji="0" lang="en-US" altLang="ko-KR" sz="2000" b="1" dirty="0" smtClean="0">
                <a:solidFill>
                  <a:srgbClr val="000000"/>
                </a:solidFill>
                <a:latin typeface="Arial" charset="0"/>
                <a:ea typeface="굴림" pitchFamily="50" charset="-127"/>
                <a:cs typeface="Arial" charset="0"/>
              </a:rPr>
              <a:t>miniature </a:t>
            </a:r>
          </a:p>
          <a:p>
            <a:pPr marL="342900" indent="-342900" algn="l" latinLnBrk="0">
              <a:spcBef>
                <a:spcPct val="20000"/>
              </a:spcBef>
            </a:pPr>
            <a:endParaRPr lang="en-US" altLang="ko-KR" sz="1200" dirty="0" smtClean="0">
              <a:latin typeface="Arial" charset="0"/>
              <a:ea typeface="굴림" pitchFamily="50" charset="-127"/>
              <a:cs typeface="Arial" charset="0"/>
            </a:endParaRPr>
          </a:p>
          <a:p>
            <a:pPr marL="342900" indent="-342900" algn="l" latinLnBrk="0">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24</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342900" indent="-342900">
              <a:spcBef>
                <a:spcPct val="20000"/>
              </a:spcBef>
            </a:pPr>
            <a:r>
              <a:rPr lang="en-US" altLang="ko-KR" sz="2000" b="1" dirty="0" smtClean="0">
                <a:latin typeface="Arial" charset="0"/>
                <a:ea typeface="굴림" pitchFamily="50" charset="-127"/>
                <a:cs typeface="Arial" charset="0"/>
              </a:rPr>
              <a:t>4.0 Current situation analysis</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Basic company’s information and structure</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Company’s Vision and Mission</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Goals and objectives</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Products and services</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Core competencies</a:t>
            </a:r>
          </a:p>
          <a:p>
            <a:pPr marL="342900" indent="-342900" algn="l" latinLnBrk="0">
              <a:spcBef>
                <a:spcPct val="20000"/>
              </a:spcBef>
            </a:pPr>
            <a:endParaRPr lang="en-US" altLang="ko-KR" sz="1200" dirty="0" smtClean="0">
              <a:latin typeface="Arial" charset="0"/>
              <a:ea typeface="굴림" pitchFamily="50" charset="-127"/>
              <a:cs typeface="Arial" charset="0"/>
            </a:endParaRPr>
          </a:p>
          <a:p>
            <a:pPr marL="342900" indent="-342900" algn="l" latinLnBrk="0">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25</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342900" indent="-342900" algn="l" latinLnBrk="0">
              <a:spcBef>
                <a:spcPct val="20000"/>
              </a:spcBef>
            </a:pPr>
            <a:endParaRPr kumimoji="0" lang="en-US" altLang="ko-KR" sz="1200" dirty="0" smtClean="0">
              <a:solidFill>
                <a:srgbClr val="000000"/>
              </a:solidFill>
              <a:latin typeface="Arial" charset="0"/>
              <a:ea typeface="굴림" pitchFamily="50" charset="-127"/>
              <a:cs typeface="Arial" charset="0"/>
            </a:endParaRPr>
          </a:p>
          <a:p>
            <a:pPr marL="342900" indent="-342900" algn="l">
              <a:spcBef>
                <a:spcPct val="20000"/>
              </a:spcBef>
              <a:buFont typeface="Arial" charset="0"/>
              <a:buNone/>
            </a:pPr>
            <a:r>
              <a:rPr lang="en-US" altLang="ko-KR" sz="2000" b="1" dirty="0" smtClean="0">
                <a:latin typeface="Arial" charset="0"/>
                <a:ea typeface="굴림" pitchFamily="50" charset="-127"/>
                <a:cs typeface="Arial" charset="0"/>
              </a:rPr>
              <a:t>5.0 Industry analysis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Political, Economic, Socio and Technological  Legal and Environmental analysis –  of the  international business situation ,  the industry and the relevant country/countries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Trade barriers and tariffs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Degree of government control</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Describe the laws that affect the proposed business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Geographic and demographics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Important customs, traditions and cultures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Future outlook and trends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Analysis of competitors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Industry and market forecasts</a:t>
            </a:r>
          </a:p>
          <a:p>
            <a:pPr marL="342900" indent="-342900" algn="l">
              <a:spcBef>
                <a:spcPct val="20000"/>
              </a:spcBef>
              <a:buFont typeface="Arial" charset="0"/>
              <a:buNone/>
            </a:pPr>
            <a:endParaRPr lang="en-US" altLang="ko-KR" sz="1200"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26</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342900" indent="-342900" algn="l" latinLnBrk="0">
              <a:spcBef>
                <a:spcPct val="20000"/>
              </a:spcBef>
            </a:pPr>
            <a:endParaRPr kumimoji="0" lang="en-US" altLang="ko-KR" sz="1200" dirty="0" smtClean="0">
              <a:solidFill>
                <a:srgbClr val="000000"/>
              </a:solidFill>
              <a:latin typeface="Arial" charset="0"/>
              <a:ea typeface="굴림" pitchFamily="50" charset="-127"/>
              <a:cs typeface="Arial" charset="0"/>
            </a:endParaRPr>
          </a:p>
          <a:p>
            <a:pPr marL="342900" indent="-342900" algn="l">
              <a:spcBef>
                <a:spcPct val="20000"/>
              </a:spcBef>
              <a:buFont typeface="Arial" charset="0"/>
              <a:buNone/>
            </a:pPr>
            <a:endParaRPr lang="en-US" altLang="ko-KR" sz="1200"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smtClean="0">
                <a:latin typeface="Arial" charset="0"/>
                <a:ea typeface="굴림" pitchFamily="50" charset="-127"/>
                <a:cs typeface="Arial" charset="0"/>
              </a:rPr>
              <a:t>6.0 Description of  your project or venture</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Type of ownership structure and rationale</a:t>
            </a:r>
          </a:p>
          <a:p>
            <a:pPr marL="342900" indent="-342900" algn="l">
              <a:spcBef>
                <a:spcPct val="20000"/>
              </a:spcBef>
            </a:pPr>
            <a:r>
              <a:rPr lang="en-US" altLang="ko-KR" sz="2000" dirty="0" smtClean="0">
                <a:latin typeface="Arial" charset="0"/>
                <a:ea typeface="굴림" pitchFamily="50" charset="-127"/>
                <a:cs typeface="Arial" charset="0"/>
              </a:rPr>
              <a:t>Level of foreign investment in that country</a:t>
            </a:r>
          </a:p>
          <a:p>
            <a:pPr marL="342900" indent="-342900" algn="l">
              <a:spcBef>
                <a:spcPct val="20000"/>
              </a:spcBef>
            </a:pPr>
            <a:r>
              <a:rPr lang="en-US" altLang="ko-KR" sz="2000" dirty="0" smtClean="0">
                <a:latin typeface="Arial" charset="0"/>
                <a:ea typeface="굴림" pitchFamily="50" charset="-127"/>
                <a:cs typeface="Arial" charset="0"/>
              </a:rPr>
              <a:t>Type of investment – equity or non-equity based</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Proposed product or service</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Information that is important to the proposed business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Competitive advantages and disadvantages of the proposed business</a:t>
            </a:r>
          </a:p>
          <a:p>
            <a:pPr marL="342900" indent="-342900" algn="l">
              <a:spcBef>
                <a:spcPct val="20000"/>
              </a:spcBef>
              <a:buFont typeface="Arial" charset="0"/>
              <a:buNone/>
            </a:pPr>
            <a:r>
              <a:rPr lang="en-US" altLang="ko-KR" sz="2000" dirty="0" smtClean="0">
                <a:latin typeface="Arial" charset="0"/>
                <a:ea typeface="굴림" pitchFamily="50" charset="-127"/>
                <a:cs typeface="Arial" charset="0"/>
              </a:rPr>
              <a:t>A description of the planned growth of the business including the required resources and  needs</a:t>
            </a:r>
          </a:p>
          <a:p>
            <a:pPr marL="342900" indent="-342900" algn="l">
              <a:spcBef>
                <a:spcPct val="20000"/>
              </a:spcBef>
              <a:buFont typeface="Arial" charset="0"/>
              <a:buNone/>
            </a:pPr>
            <a:endParaRPr lang="en-US" altLang="ko-KR" sz="1200"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27</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r>
              <a:rPr lang="en-US" altLang="ko-KR" sz="2000" b="1" dirty="0" smtClean="0">
                <a:latin typeface="Arial" charset="0"/>
                <a:ea typeface="굴림" pitchFamily="50" charset="-127"/>
                <a:cs typeface="Arial" charset="0"/>
              </a:rPr>
              <a:t>7.0 Operational and Production plan</a:t>
            </a:r>
          </a:p>
          <a:p>
            <a:pPr marL="514350" indent="-514350" algn="l">
              <a:lnSpc>
                <a:spcPct val="80000"/>
              </a:lnSpc>
              <a:spcBef>
                <a:spcPct val="20000"/>
              </a:spcBef>
            </a:pPr>
            <a:r>
              <a:rPr lang="en-US" altLang="ko-KR" sz="2000" dirty="0" smtClean="0">
                <a:latin typeface="Arial" charset="0"/>
                <a:ea typeface="굴림" pitchFamily="50" charset="-127"/>
                <a:cs typeface="Arial" charset="0"/>
              </a:rPr>
              <a:t>Manufacturing process</a:t>
            </a:r>
          </a:p>
          <a:p>
            <a:pPr marL="514350" indent="-514350" algn="l">
              <a:lnSpc>
                <a:spcPct val="80000"/>
              </a:lnSpc>
              <a:spcBef>
                <a:spcPct val="20000"/>
              </a:spcBef>
            </a:pPr>
            <a:r>
              <a:rPr lang="en-US" altLang="ko-KR" sz="2000" dirty="0" smtClean="0">
                <a:latin typeface="Arial" charset="0"/>
                <a:ea typeface="굴림" pitchFamily="50" charset="-127"/>
                <a:cs typeface="Arial" charset="0"/>
              </a:rPr>
              <a:t>Technology </a:t>
            </a:r>
            <a:r>
              <a:rPr lang="en-US" altLang="ko-KR" sz="2000" dirty="0" err="1" smtClean="0">
                <a:latin typeface="Arial" charset="0"/>
                <a:ea typeface="굴림" pitchFamily="50" charset="-127"/>
                <a:cs typeface="Arial" charset="0"/>
              </a:rPr>
              <a:t>utilisation</a:t>
            </a:r>
            <a:endParaRPr lang="en-US" altLang="ko-KR" sz="2000" dirty="0" smtClean="0">
              <a:latin typeface="Arial" charset="0"/>
              <a:ea typeface="굴림" pitchFamily="50" charset="-127"/>
              <a:cs typeface="Arial" charset="0"/>
            </a:endParaRPr>
          </a:p>
          <a:p>
            <a:pPr marL="514350" indent="-514350" algn="l">
              <a:lnSpc>
                <a:spcPct val="80000"/>
              </a:lnSpc>
              <a:spcBef>
                <a:spcPct val="20000"/>
              </a:spcBef>
            </a:pPr>
            <a:r>
              <a:rPr lang="en-US" altLang="ko-KR" sz="2000" dirty="0" smtClean="0">
                <a:latin typeface="Arial" charset="0"/>
                <a:ea typeface="굴림" pitchFamily="50" charset="-127"/>
                <a:cs typeface="Arial" charset="0"/>
              </a:rPr>
              <a:t>Degree of outsourcing – if any</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Physical location of factory</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Machinery and equipment</a:t>
            </a:r>
          </a:p>
          <a:p>
            <a:pPr marL="342900" indent="-342900" algn="l" latinLnBrk="0">
              <a:spcBef>
                <a:spcPct val="20000"/>
              </a:spcBef>
            </a:pPr>
            <a:r>
              <a:rPr lang="en-US" altLang="ko-KR" sz="2000" dirty="0" smtClean="0">
                <a:latin typeface="Arial" charset="0"/>
                <a:ea typeface="굴림" pitchFamily="50" charset="-127"/>
                <a:cs typeface="Arial" charset="0"/>
              </a:rPr>
              <a:t>Inventory policies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Names and sources of suppliers of raw materials</a:t>
            </a:r>
          </a:p>
          <a:p>
            <a:pPr marL="514350" indent="-514350" algn="l">
              <a:lnSpc>
                <a:spcPct val="80000"/>
              </a:lnSpc>
              <a:spcBef>
                <a:spcPct val="20000"/>
              </a:spcBef>
            </a:pPr>
            <a:endParaRPr lang="en-US" altLang="ko-KR" sz="1200" dirty="0" smtClean="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28</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endParaRPr lang="en-US" altLang="ko-KR" sz="1200"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smtClean="0">
                <a:latin typeface="Arial" charset="0"/>
                <a:ea typeface="굴림" pitchFamily="50" charset="-127"/>
                <a:cs typeface="Arial" charset="0"/>
              </a:rPr>
              <a:t>8.0 Marketing plan</a:t>
            </a:r>
          </a:p>
          <a:p>
            <a:pPr marL="514350" indent="-514350" algn="l">
              <a:lnSpc>
                <a:spcPct val="80000"/>
              </a:lnSpc>
              <a:spcBef>
                <a:spcPct val="20000"/>
              </a:spcBef>
            </a:pPr>
            <a:r>
              <a:rPr lang="en-US" altLang="ko-KR" sz="2000" dirty="0" smtClean="0">
                <a:latin typeface="Arial" charset="0"/>
                <a:ea typeface="굴림" pitchFamily="50" charset="-127"/>
                <a:cs typeface="Arial" charset="0"/>
              </a:rPr>
              <a:t>Product</a:t>
            </a:r>
          </a:p>
          <a:p>
            <a:pPr marL="514350" indent="-514350" algn="l">
              <a:lnSpc>
                <a:spcPct val="80000"/>
              </a:lnSpc>
              <a:spcBef>
                <a:spcPct val="20000"/>
              </a:spcBef>
            </a:pPr>
            <a:r>
              <a:rPr lang="en-US" altLang="ko-KR" sz="2000" dirty="0" smtClean="0">
                <a:latin typeface="Arial" charset="0"/>
                <a:ea typeface="굴림" pitchFamily="50" charset="-127"/>
                <a:cs typeface="Arial" charset="0"/>
              </a:rPr>
              <a:t>Price</a:t>
            </a:r>
          </a:p>
          <a:p>
            <a:pPr marL="514350" indent="-514350" algn="l">
              <a:lnSpc>
                <a:spcPct val="80000"/>
              </a:lnSpc>
              <a:spcBef>
                <a:spcPct val="20000"/>
              </a:spcBef>
            </a:pPr>
            <a:r>
              <a:rPr lang="en-US" altLang="ko-KR" sz="2000" dirty="0" smtClean="0">
                <a:latin typeface="Arial" charset="0"/>
                <a:ea typeface="굴림" pitchFamily="50" charset="-127"/>
                <a:cs typeface="Arial" charset="0"/>
              </a:rPr>
              <a:t>Place [Distribution]</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Pricing and margin</a:t>
            </a:r>
          </a:p>
          <a:p>
            <a:pPr marL="342900" indent="-342900">
              <a:spcBef>
                <a:spcPct val="20000"/>
              </a:spcBef>
            </a:pPr>
            <a:r>
              <a:rPr kumimoji="0" lang="en-US" altLang="ko-KR" sz="2000" dirty="0" smtClean="0">
                <a:solidFill>
                  <a:srgbClr val="000000"/>
                </a:solidFill>
                <a:latin typeface="Arial" charset="0"/>
                <a:ea typeface="굴림" pitchFamily="50" charset="-127"/>
                <a:cs typeface="Arial" charset="0"/>
              </a:rPr>
              <a:t>Distribution must match strategy/pricing </a:t>
            </a:r>
            <a:r>
              <a:rPr lang="en-US" altLang="ko-KR" sz="2000" dirty="0" smtClean="0">
                <a:latin typeface="Arial" charset="0"/>
                <a:ea typeface="굴림" pitchFamily="50" charset="-127"/>
                <a:cs typeface="Arial" charset="0"/>
              </a:rPr>
              <a:t>Promotion</a:t>
            </a:r>
          </a:p>
          <a:p>
            <a:pPr marL="514350" indent="-514350" algn="l">
              <a:lnSpc>
                <a:spcPct val="80000"/>
              </a:lnSpc>
              <a:spcBef>
                <a:spcPct val="20000"/>
              </a:spcBef>
            </a:pPr>
            <a:r>
              <a:rPr lang="en-US" altLang="ko-KR" sz="2000" dirty="0" smtClean="0">
                <a:latin typeface="Arial" charset="0"/>
                <a:ea typeface="굴림" pitchFamily="50" charset="-127"/>
                <a:cs typeface="Arial" charset="0"/>
              </a:rPr>
              <a:t>Marketing strategies</a:t>
            </a:r>
          </a:p>
          <a:p>
            <a:pPr marL="514350" indent="-514350" algn="l">
              <a:lnSpc>
                <a:spcPct val="80000"/>
              </a:lnSpc>
              <a:spcBef>
                <a:spcPct val="20000"/>
              </a:spcBef>
            </a:pPr>
            <a:r>
              <a:rPr lang="en-US" altLang="ko-KR" sz="2000" dirty="0" smtClean="0">
                <a:latin typeface="Arial" charset="0"/>
                <a:ea typeface="굴림" pitchFamily="50" charset="-127"/>
                <a:cs typeface="Arial" charset="0"/>
              </a:rPr>
              <a:t>Forecasts</a:t>
            </a:r>
          </a:p>
          <a:p>
            <a:pPr marL="514350" indent="-514350" algn="l">
              <a:lnSpc>
                <a:spcPct val="80000"/>
              </a:lnSpc>
              <a:spcBef>
                <a:spcPct val="20000"/>
              </a:spcBef>
            </a:pPr>
            <a:r>
              <a:rPr lang="en-US" altLang="ko-KR" sz="2000" dirty="0" smtClean="0">
                <a:latin typeface="Arial" charset="0"/>
                <a:ea typeface="굴림" pitchFamily="50" charset="-127"/>
                <a:cs typeface="Arial" charset="0"/>
              </a:rPr>
              <a:t>Currencies to be used</a:t>
            </a:r>
          </a:p>
          <a:p>
            <a:pPr marL="514350" indent="-514350" algn="l">
              <a:lnSpc>
                <a:spcPct val="80000"/>
              </a:lnSpc>
              <a:spcBef>
                <a:spcPct val="20000"/>
              </a:spcBef>
            </a:pPr>
            <a:r>
              <a:rPr lang="en-US" altLang="ko-KR" sz="2000" dirty="0" smtClean="0">
                <a:latin typeface="Arial" charset="0"/>
                <a:ea typeface="굴림" pitchFamily="50" charset="-127"/>
                <a:cs typeface="Arial" charset="0"/>
              </a:rPr>
              <a:t>Identification of research resources and interviews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How will you reach the customer?</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Who will be the first customer, second customer etc.?</a:t>
            </a: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29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28596" y="1500174"/>
            <a:ext cx="8229600" cy="5143535"/>
          </a:xfrm>
          <a:prstGeom prst="rect">
            <a:avLst/>
          </a:prstGeom>
        </p:spPr>
        <p:txBody>
          <a:bodyPr/>
          <a:lstStyle/>
          <a:p>
            <a:pPr marL="514350" indent="-514350" algn="l">
              <a:lnSpc>
                <a:spcPct val="80000"/>
              </a:lnSpc>
              <a:spcBef>
                <a:spcPct val="20000"/>
              </a:spcBef>
            </a:pPr>
            <a:r>
              <a:rPr lang="en-US" altLang="ko-KR" sz="2000" b="1" dirty="0" smtClean="0">
                <a:latin typeface="Arial" charset="0"/>
                <a:ea typeface="굴림" pitchFamily="50" charset="-127"/>
                <a:cs typeface="Arial" charset="0"/>
              </a:rPr>
              <a:t>9.0 Human resource plan</a:t>
            </a:r>
          </a:p>
          <a:p>
            <a:pPr marL="514350" indent="-514350" algn="l">
              <a:lnSpc>
                <a:spcPct val="80000"/>
              </a:lnSpc>
              <a:spcBef>
                <a:spcPct val="20000"/>
              </a:spcBef>
            </a:pPr>
            <a:r>
              <a:rPr lang="en-US" altLang="ko-KR" sz="2000" dirty="0" smtClean="0">
                <a:latin typeface="Arial" charset="0"/>
                <a:ea typeface="굴림" pitchFamily="50" charset="-127"/>
                <a:cs typeface="Arial" charset="0"/>
              </a:rPr>
              <a:t>Structure of the management team</a:t>
            </a:r>
          </a:p>
          <a:p>
            <a:pPr marL="514350" indent="-514350" algn="l">
              <a:lnSpc>
                <a:spcPct val="80000"/>
              </a:lnSpc>
              <a:spcBef>
                <a:spcPct val="20000"/>
              </a:spcBef>
            </a:pPr>
            <a:r>
              <a:rPr lang="en-US" altLang="ko-KR" sz="2000" dirty="0" smtClean="0">
                <a:latin typeface="Arial" charset="0"/>
                <a:ea typeface="굴림" pitchFamily="50" charset="-127"/>
                <a:cs typeface="Arial" charset="0"/>
              </a:rPr>
              <a:t>Background information and experience of the management team</a:t>
            </a:r>
          </a:p>
          <a:p>
            <a:pPr marL="514350" indent="-514350" algn="l">
              <a:lnSpc>
                <a:spcPct val="80000"/>
              </a:lnSpc>
              <a:spcBef>
                <a:spcPct val="20000"/>
              </a:spcBef>
            </a:pPr>
            <a:r>
              <a:rPr lang="en-US" altLang="ko-KR" sz="2000" dirty="0" smtClean="0">
                <a:latin typeface="Arial" charset="0"/>
                <a:ea typeface="굴림" pitchFamily="50" charset="-127"/>
                <a:cs typeface="Arial" charset="0"/>
              </a:rPr>
              <a:t>Roles  and responsibilities of the team members</a:t>
            </a:r>
          </a:p>
          <a:p>
            <a:pPr marL="514350" indent="-514350" algn="l">
              <a:lnSpc>
                <a:spcPct val="80000"/>
              </a:lnSpc>
              <a:spcBef>
                <a:spcPct val="20000"/>
              </a:spcBef>
            </a:pPr>
            <a:endParaRPr lang="en-US" altLang="ko-KR" sz="2000" b="1"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smtClean="0">
                <a:latin typeface="Arial" charset="0"/>
                <a:ea typeface="굴림" pitchFamily="50" charset="-127"/>
                <a:cs typeface="Arial" charset="0"/>
              </a:rPr>
              <a:t>10.0 Assessment of risks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Evaluate weakness[</a:t>
            </a:r>
            <a:r>
              <a:rPr kumimoji="0" lang="en-US" altLang="ko-KR" sz="2000" dirty="0" err="1" smtClean="0">
                <a:solidFill>
                  <a:srgbClr val="000000"/>
                </a:solidFill>
                <a:latin typeface="Arial" charset="0"/>
                <a:ea typeface="굴림" pitchFamily="50" charset="-127"/>
                <a:cs typeface="Arial" charset="0"/>
              </a:rPr>
              <a:t>es</a:t>
            </a:r>
            <a:r>
              <a:rPr kumimoji="0" lang="en-US" altLang="ko-KR" sz="2000" dirty="0" smtClean="0">
                <a:solidFill>
                  <a:srgbClr val="000000"/>
                </a:solidFill>
                <a:latin typeface="Arial" charset="0"/>
                <a:ea typeface="굴림" pitchFamily="50" charset="-127"/>
                <a:cs typeface="Arial" charset="0"/>
              </a:rPr>
              <a:t>] of business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New technologies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Plan B - contingencies</a:t>
            </a:r>
            <a:endParaRPr lang="en-US" altLang="ko-KR" sz="2000" b="1"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30</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smtClean="0">
                <a:latin typeface="Arial" charset="0"/>
                <a:ea typeface="굴림" pitchFamily="50" charset="-127"/>
                <a:cs typeface="Arial" charset="0"/>
              </a:rPr>
              <a:t>11.0 Financial plan</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Assumptions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Pro forma profit and loss [P &amp; L] statement</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Pro forma cash flow</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Pro forma balance sheet</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Break even analysis</a:t>
            </a:r>
          </a:p>
          <a:p>
            <a:pPr marL="342900" indent="-342900" algn="l">
              <a:spcBef>
                <a:spcPct val="20000"/>
              </a:spcBef>
            </a:pPr>
            <a:r>
              <a:rPr lang="en-US" altLang="ko-KR" sz="2000" dirty="0" smtClean="0">
                <a:latin typeface="Arial" charset="0"/>
                <a:ea typeface="굴림" pitchFamily="50" charset="-127"/>
                <a:cs typeface="Arial" charset="0"/>
              </a:rPr>
              <a:t>Projected income and expenses up to 3 years</a:t>
            </a: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31</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rgbClr val="FFC000"/>
                </a:solidFill>
                <a:latin typeface="Arial" pitchFamily="34" charset="0"/>
                <a:ea typeface="+mj-ea"/>
                <a:cs typeface="Arial" pitchFamily="34" charset="0"/>
              </a:rPr>
              <a:t>Structure of an International Business </a:t>
            </a:r>
            <a:r>
              <a:rPr lang="en-US" sz="3600" b="1" kern="0" dirty="0">
                <a:solidFill>
                  <a:srgbClr val="FFC000"/>
                </a:solidFill>
                <a:latin typeface="Arial" pitchFamily="34" charset="0"/>
                <a:ea typeface="+mj-ea"/>
                <a:cs typeface="Arial" pitchFamily="34" charset="0"/>
              </a:rPr>
              <a:t>Plan</a:t>
            </a:r>
            <a:endParaRPr lang="en-US" altLang="ko-KR" sz="3600" b="1" kern="0" dirty="0">
              <a:solidFill>
                <a:srgbClr val="FFC000"/>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457200" y="1571612"/>
            <a:ext cx="8229600" cy="5143535"/>
          </a:xfrm>
          <a:prstGeom prst="rect">
            <a:avLst/>
          </a:prstGeom>
        </p:spPr>
        <p:txBody>
          <a:bodyPr/>
          <a:lstStyle/>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r>
              <a:rPr lang="en-US" altLang="ko-KR" sz="2000" b="1" dirty="0" smtClean="0">
                <a:latin typeface="Arial" charset="0"/>
                <a:ea typeface="굴림" pitchFamily="50" charset="-127"/>
                <a:cs typeface="Arial" charset="0"/>
              </a:rPr>
              <a:t>12.0 Bibliography</a:t>
            </a:r>
          </a:p>
          <a:p>
            <a:pPr marL="342900" indent="-342900" algn="l">
              <a:spcBef>
                <a:spcPct val="20000"/>
              </a:spcBef>
              <a:buFont typeface="Arial" charset="0"/>
              <a:buNone/>
            </a:pPr>
            <a:endParaRPr lang="en-US" altLang="ko-KR" sz="2000" b="1" dirty="0" smtClean="0">
              <a:latin typeface="Arial" charset="0"/>
              <a:ea typeface="굴림" pitchFamily="50" charset="-127"/>
              <a:cs typeface="Arial" charset="0"/>
            </a:endParaRPr>
          </a:p>
          <a:p>
            <a:pPr marL="514350" indent="-514350" algn="l">
              <a:lnSpc>
                <a:spcPct val="80000"/>
              </a:lnSpc>
              <a:spcBef>
                <a:spcPct val="20000"/>
              </a:spcBef>
            </a:pPr>
            <a:r>
              <a:rPr lang="en-US" altLang="ko-KR" sz="2000" b="1" dirty="0" smtClean="0">
                <a:latin typeface="Arial" charset="0"/>
                <a:ea typeface="굴림" pitchFamily="50" charset="-127"/>
                <a:cs typeface="Arial" charset="0"/>
              </a:rPr>
              <a:t>13.0 Appendix</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Market research data interviews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Leases or contracts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Product brochures</a:t>
            </a:r>
          </a:p>
          <a:p>
            <a:pPr marL="342900" indent="-342900" algn="l" latinLnBrk="0">
              <a:spcBef>
                <a:spcPct val="20000"/>
              </a:spcBef>
            </a:pPr>
            <a:r>
              <a:rPr lang="en-US" altLang="ko-KR" sz="2000" dirty="0" smtClean="0">
                <a:latin typeface="Arial" charset="0"/>
                <a:ea typeface="굴림" pitchFamily="50" charset="-127"/>
                <a:cs typeface="Arial" charset="0"/>
              </a:rPr>
              <a:t>Suppliers’ quotations and prices</a:t>
            </a:r>
          </a:p>
          <a:p>
            <a:pPr marL="342900" indent="-342900" algn="l" latinLnBrk="0">
              <a:spcBef>
                <a:spcPct val="20000"/>
              </a:spcBef>
            </a:pPr>
            <a:r>
              <a:rPr kumimoji="0" lang="en-US" altLang="ko-KR" sz="2000" dirty="0" smtClean="0">
                <a:solidFill>
                  <a:srgbClr val="000000"/>
                </a:solidFill>
                <a:latin typeface="Arial" charset="0"/>
                <a:ea typeface="굴림" pitchFamily="50" charset="-127"/>
                <a:cs typeface="Arial" charset="0"/>
              </a:rPr>
              <a:t>Other pertinent documents e.g. impending incoming orders , L.I. or contracts</a:t>
            </a:r>
          </a:p>
          <a:p>
            <a:pPr marL="514350" indent="-514350" algn="l">
              <a:lnSpc>
                <a:spcPct val="80000"/>
              </a:lnSpc>
              <a:spcBef>
                <a:spcPct val="20000"/>
              </a:spcBef>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1200" b="1" dirty="0" smtClean="0">
              <a:latin typeface="Arial" charset="0"/>
              <a:ea typeface="굴림" pitchFamily="50" charset="-127"/>
              <a:cs typeface="Arial" charset="0"/>
            </a:endParaRP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32</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6"/>
          <p:cNvSpPr txBox="1">
            <a:spLocks/>
          </p:cNvSpPr>
          <p:nvPr/>
        </p:nvSpPr>
        <p:spPr>
          <a:xfrm>
            <a:off x="685800" y="2500307"/>
            <a:ext cx="7772400" cy="1785950"/>
          </a:xfrm>
          <a:prstGeom prst="rect">
            <a:avLst/>
          </a:prstGeom>
          <a:solidFill>
            <a:schemeClr val="accent5">
              <a:lumMod val="20000"/>
              <a:lumOff val="80000"/>
            </a:schemeClr>
          </a:solidFill>
          <a:ln>
            <a:solidFill>
              <a:schemeClr val="accent1"/>
            </a:solidFill>
          </a:ln>
        </p:spPr>
        <p:txBody>
          <a:bodyPr/>
          <a:lstStyle/>
          <a:p>
            <a:pPr>
              <a:defRPr/>
            </a:pPr>
            <a:endParaRPr lang="en-US" altLang="ko-KR" sz="3600" b="1" kern="0" dirty="0" smtClean="0">
              <a:solidFill>
                <a:schemeClr val="tx2"/>
              </a:solidFill>
              <a:latin typeface="Arial" pitchFamily="34" charset="0"/>
              <a:ea typeface="굴림" charset="-127"/>
              <a:cs typeface="Arial" pitchFamily="34" charset="0"/>
            </a:endParaRPr>
          </a:p>
          <a:p>
            <a:pPr>
              <a:defRPr/>
            </a:pPr>
            <a:r>
              <a:rPr lang="en-US" altLang="ko-KR" sz="3600" b="1" kern="0" dirty="0" smtClean="0">
                <a:solidFill>
                  <a:schemeClr val="tx2"/>
                </a:solidFill>
                <a:latin typeface="Arial" pitchFamily="34" charset="0"/>
                <a:ea typeface="굴림" charset="-127"/>
                <a:cs typeface="Arial" pitchFamily="34" charset="0"/>
              </a:rPr>
              <a:t>International Business </a:t>
            </a:r>
            <a:r>
              <a:rPr lang="en-US" altLang="ko-KR" sz="3600" b="1" kern="0" dirty="0">
                <a:solidFill>
                  <a:schemeClr val="tx2"/>
                </a:solidFill>
                <a:latin typeface="Arial" pitchFamily="34" charset="0"/>
                <a:ea typeface="굴림" charset="-127"/>
                <a:cs typeface="Arial" pitchFamily="34" charset="0"/>
              </a:rPr>
              <a:t>Plan</a:t>
            </a:r>
          </a:p>
        </p:txBody>
      </p:sp>
      <p:sp>
        <p:nvSpPr>
          <p:cNvPr id="3" name="Slide Number Placeholder 2"/>
          <p:cNvSpPr>
            <a:spLocks noGrp="1"/>
          </p:cNvSpPr>
          <p:nvPr>
            <p:ph type="sldNum" sz="quarter" idx="12"/>
          </p:nvPr>
        </p:nvSpPr>
        <p:spPr/>
        <p:txBody>
          <a:bodyPr/>
          <a:lstStyle/>
          <a:p>
            <a:fld id="{1B3E29C7-1EDB-4882-A9EC-1EDE4503724D}" type="slidenum">
              <a:rPr lang="en-US" smtClean="0"/>
              <a:pPr/>
              <a:t>33</a:t>
            </a:fld>
            <a:endParaRPr lang="en-US"/>
          </a:p>
        </p:txBody>
      </p:sp>
      <p:sp>
        <p:nvSpPr>
          <p:cNvPr id="4" name="Footer Placeholder 3"/>
          <p:cNvSpPr>
            <a:spLocks noGrp="1"/>
          </p:cNvSpPr>
          <p:nvPr>
            <p:ph type="ftr" sz="quarter" idx="11"/>
          </p:nvPr>
        </p:nvSpPr>
        <p:spPr/>
        <p:txBody>
          <a:bodyPr/>
          <a:lstStyle/>
          <a:p>
            <a:r>
              <a:rPr lang="en-US" smtClean="0"/>
              <a:t>Copyright A.B. Teoh 2009</a:t>
            </a:r>
            <a:endParaRPr lang="en-US"/>
          </a:p>
        </p:txBody>
      </p:sp>
    </p:spTree>
  </p:cSld>
  <p:clrMapOvr>
    <a:masterClrMapping/>
  </p:clrMapOvr>
  <p:transition>
    <p:pu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1085850" y="2657475"/>
            <a:ext cx="6972300" cy="1400175"/>
          </a:xfrm>
          <a:prstGeom prst="rect">
            <a:avLst/>
          </a:prstGeom>
        </p:spPr>
        <p:txBody>
          <a:bodyPr/>
          <a:lstStyle/>
          <a:p>
            <a:pPr marL="342900" indent="-342900" algn="l">
              <a:spcBef>
                <a:spcPct val="20000"/>
              </a:spcBef>
            </a:pPr>
            <a:r>
              <a:rPr lang="en-GB" altLang="ko-KR" sz="2000" b="1" dirty="0">
                <a:latin typeface="Arial" charset="0"/>
                <a:ea typeface="굴림" pitchFamily="50" charset="-127"/>
                <a:cs typeface="Arial" charset="0"/>
              </a:rPr>
              <a:t>Importance of having an export business plan</a:t>
            </a:r>
            <a:endParaRPr lang="en-US" altLang="ko-KR" sz="2000" b="1" dirty="0">
              <a:latin typeface="Arial" charset="0"/>
              <a:ea typeface="굴림" pitchFamily="50" charset="-127"/>
              <a:cs typeface="Arial" charset="0"/>
            </a:endParaRPr>
          </a:p>
          <a:p>
            <a:pPr marL="342900" indent="-342900" algn="l">
              <a:spcBef>
                <a:spcPct val="20000"/>
              </a:spcBef>
              <a:buFontTx/>
              <a:buChar char="•"/>
            </a:pPr>
            <a:r>
              <a:rPr lang="en-GB" altLang="ko-KR" sz="2000" dirty="0">
                <a:latin typeface="Arial" charset="0"/>
                <a:ea typeface="굴림" pitchFamily="50" charset="-127"/>
                <a:cs typeface="Arial" charset="0"/>
              </a:rPr>
              <a:t>Other uses for a business plan – equity, working capital</a:t>
            </a:r>
          </a:p>
          <a:p>
            <a:pPr marL="342900" indent="-342900" algn="l">
              <a:spcBef>
                <a:spcPct val="20000"/>
              </a:spcBef>
              <a:buFontTx/>
              <a:buChar char="•"/>
            </a:pPr>
            <a:r>
              <a:rPr lang="en-GB" altLang="ko-KR" sz="2000" dirty="0">
                <a:latin typeface="Arial" charset="0"/>
                <a:ea typeface="굴림" pitchFamily="50" charset="-127"/>
                <a:cs typeface="Arial" charset="0"/>
              </a:rPr>
              <a:t>Plan by country</a:t>
            </a: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34</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7"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18" name="Content Placeholder 2"/>
          <p:cNvSpPr txBox="1">
            <a:spLocks/>
          </p:cNvSpPr>
          <p:nvPr/>
        </p:nvSpPr>
        <p:spPr>
          <a:xfrm>
            <a:off x="2443163" y="2214563"/>
            <a:ext cx="4257675" cy="2900362"/>
          </a:xfrm>
          <a:prstGeom prst="rect">
            <a:avLst/>
          </a:prstGeom>
        </p:spPr>
        <p:txBody>
          <a:bodyPr/>
          <a:lstStyle/>
          <a:p>
            <a:pPr marL="342900" indent="-342900" algn="l">
              <a:spcBef>
                <a:spcPct val="20000"/>
              </a:spcBef>
              <a:buFont typeface="Arial" charset="0"/>
              <a:buNone/>
            </a:pPr>
            <a:r>
              <a:rPr lang="en-US" altLang="ko-KR" sz="2000" b="1">
                <a:latin typeface="Arial" charset="0"/>
                <a:ea typeface="굴림" pitchFamily="50" charset="-127"/>
                <a:cs typeface="Arial" charset="0"/>
              </a:rPr>
              <a:t>Who needs business planning?</a:t>
            </a:r>
          </a:p>
          <a:p>
            <a:pPr marL="342900" indent="-342900" algn="l">
              <a:spcBef>
                <a:spcPct val="20000"/>
              </a:spcBef>
              <a:buFontTx/>
              <a:buChar char="•"/>
            </a:pPr>
            <a:r>
              <a:rPr lang="en-US" altLang="ko-KR" sz="2000">
                <a:latin typeface="Arial" charset="0"/>
                <a:ea typeface="굴림" pitchFamily="50" charset="-127"/>
                <a:cs typeface="Arial" charset="0"/>
              </a:rPr>
              <a:t>Management Team</a:t>
            </a:r>
          </a:p>
          <a:p>
            <a:pPr marL="342900" indent="-342900" algn="l">
              <a:spcBef>
                <a:spcPct val="20000"/>
              </a:spcBef>
              <a:buFontTx/>
              <a:buChar char="•"/>
            </a:pPr>
            <a:r>
              <a:rPr lang="en-US" altLang="ko-KR" sz="2000">
                <a:latin typeface="Arial" charset="0"/>
                <a:ea typeface="굴림" pitchFamily="50" charset="-127"/>
                <a:cs typeface="Arial" charset="0"/>
              </a:rPr>
              <a:t>The Shareholders</a:t>
            </a:r>
          </a:p>
          <a:p>
            <a:pPr marL="342900" indent="-342900" algn="l">
              <a:spcBef>
                <a:spcPct val="20000"/>
              </a:spcBef>
              <a:buFontTx/>
              <a:buChar char="•"/>
            </a:pPr>
            <a:r>
              <a:rPr lang="en-US" altLang="ko-KR" sz="2000">
                <a:latin typeface="Arial" charset="0"/>
                <a:ea typeface="굴림" pitchFamily="50" charset="-127"/>
                <a:cs typeface="Arial" charset="0"/>
              </a:rPr>
              <a:t>Bankers or Creditors</a:t>
            </a:r>
          </a:p>
          <a:p>
            <a:pPr marL="342900" indent="-342900" algn="l">
              <a:spcBef>
                <a:spcPct val="20000"/>
              </a:spcBef>
              <a:buFontTx/>
              <a:buChar char="•"/>
            </a:pPr>
            <a:r>
              <a:rPr lang="en-US" altLang="ko-KR" sz="2000">
                <a:latin typeface="Arial" charset="0"/>
                <a:ea typeface="굴림" pitchFamily="50" charset="-127"/>
                <a:cs typeface="Arial" charset="0"/>
              </a:rPr>
              <a:t>Customers</a:t>
            </a:r>
          </a:p>
          <a:p>
            <a:pPr marL="342900" indent="-342900" algn="l">
              <a:spcBef>
                <a:spcPct val="20000"/>
              </a:spcBef>
              <a:buFontTx/>
              <a:buChar char="•"/>
            </a:pPr>
            <a:r>
              <a:rPr lang="en-US" altLang="ko-KR" sz="2000">
                <a:latin typeface="Arial" charset="0"/>
                <a:ea typeface="굴림" pitchFamily="50" charset="-127"/>
                <a:cs typeface="Arial" charset="0"/>
              </a:rPr>
              <a:t>Suppliers</a:t>
            </a:r>
          </a:p>
          <a:p>
            <a:pPr marL="342900" indent="-342900" algn="l">
              <a:spcBef>
                <a:spcPct val="20000"/>
              </a:spcBef>
              <a:buFontTx/>
              <a:buChar char="•"/>
            </a:pPr>
            <a:r>
              <a:rPr lang="en-US" altLang="ko-KR" sz="2000">
                <a:latin typeface="Arial" charset="0"/>
                <a:ea typeface="굴림" pitchFamily="50" charset="-127"/>
                <a:cs typeface="Arial" charset="0"/>
              </a:rPr>
              <a:t>The employees</a:t>
            </a:r>
            <a:endParaRPr lang="en-MY" altLang="ko-KR" sz="200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35</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32" name="Rectangle 2"/>
          <p:cNvSpPr txBox="1">
            <a:spLocks noChangeArrowheads="1"/>
          </p:cNvSpPr>
          <p:nvPr/>
        </p:nvSpPr>
        <p:spPr>
          <a:xfrm>
            <a:off x="457200" y="282575"/>
            <a:ext cx="8229600" cy="1011238"/>
          </a:xfrm>
          <a:prstGeom prst="rect">
            <a:avLst/>
          </a:prstGeom>
        </p:spPr>
        <p:txBody>
          <a:bodyPr/>
          <a:lstStyle/>
          <a:p>
            <a:pPr>
              <a:defRPr/>
            </a:pPr>
            <a:r>
              <a:rPr lang="en-US" sz="3600" b="1" kern="0" dirty="0" err="1" smtClean="0">
                <a:solidFill>
                  <a:schemeClr val="bg1"/>
                </a:solidFill>
                <a:latin typeface="Arial" pitchFamily="34" charset="0"/>
                <a:ea typeface="+mj-ea"/>
                <a:cs typeface="Arial" pitchFamily="34" charset="0"/>
              </a:rPr>
              <a:t>Internaltional</a:t>
            </a:r>
            <a:r>
              <a:rPr lang="en-US" sz="3600" b="1" kern="0" dirty="0" smtClean="0">
                <a:solidFill>
                  <a:schemeClr val="bg1"/>
                </a:solidFill>
                <a:latin typeface="Arial" pitchFamily="34" charset="0"/>
                <a:ea typeface="+mj-ea"/>
                <a:cs typeface="Arial" pitchFamily="34" charset="0"/>
              </a:rPr>
              <a:t>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33" name="Content Placeholder 3"/>
          <p:cNvSpPr txBox="1">
            <a:spLocks/>
          </p:cNvSpPr>
          <p:nvPr/>
        </p:nvSpPr>
        <p:spPr>
          <a:xfrm>
            <a:off x="457200" y="1814513"/>
            <a:ext cx="8229600" cy="1757362"/>
          </a:xfrm>
          <a:prstGeom prst="rect">
            <a:avLst/>
          </a:prstGeom>
        </p:spPr>
        <p:txBody>
          <a:bodyPr/>
          <a:lstStyle/>
          <a:p>
            <a:pPr marL="342900" indent="-342900" algn="l">
              <a:spcBef>
                <a:spcPct val="20000"/>
              </a:spcBef>
              <a:buFont typeface="Arial" charset="0"/>
              <a:buNone/>
              <a:defRPr/>
            </a:pPr>
            <a:r>
              <a:rPr lang="en-US" altLang="ko-KR" sz="2000" b="1" kern="0" dirty="0">
                <a:latin typeface="Arial" pitchFamily="34" charset="0"/>
                <a:ea typeface="굴림" charset="-127"/>
                <a:cs typeface="Arial" pitchFamily="34" charset="0"/>
              </a:rPr>
              <a:t>What  is a business plan</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A business plan is a written document, which describes in detail the overall plans of a business in which an entrepreneur aims to get involved</a:t>
            </a:r>
          </a:p>
        </p:txBody>
      </p:sp>
      <p:sp>
        <p:nvSpPr>
          <p:cNvPr id="34" name="Content Placeholder 2"/>
          <p:cNvSpPr txBox="1">
            <a:spLocks/>
          </p:cNvSpPr>
          <p:nvPr/>
        </p:nvSpPr>
        <p:spPr>
          <a:xfrm>
            <a:off x="455613" y="3886200"/>
            <a:ext cx="8429625" cy="2543175"/>
          </a:xfrm>
          <a:prstGeom prst="rect">
            <a:avLst/>
          </a:prstGeom>
        </p:spPr>
        <p:txBody>
          <a:bodyPr/>
          <a:lstStyle/>
          <a:p>
            <a:pPr marL="342900" indent="-342900" algn="l">
              <a:spcBef>
                <a:spcPct val="20000"/>
              </a:spcBef>
              <a:buFont typeface="Arial" charset="0"/>
              <a:buNone/>
            </a:pPr>
            <a:r>
              <a:rPr lang="en-US" altLang="ko-KR" sz="2000" b="1">
                <a:latin typeface="Arial" charset="0"/>
                <a:ea typeface="굴림" pitchFamily="50" charset="-127"/>
                <a:cs typeface="Arial" charset="0"/>
              </a:rPr>
              <a:t>What should be in a business plan?</a:t>
            </a:r>
            <a:endParaRPr lang="en-US" altLang="ko-KR" sz="2000">
              <a:latin typeface="Arial" charset="0"/>
              <a:ea typeface="굴림" pitchFamily="50" charset="-127"/>
              <a:cs typeface="Arial" charset="0"/>
            </a:endParaRPr>
          </a:p>
          <a:p>
            <a:pPr marL="342900" indent="-342900" algn="l">
              <a:spcBef>
                <a:spcPct val="20000"/>
              </a:spcBef>
              <a:buFontTx/>
              <a:buChar char="•"/>
            </a:pPr>
            <a:r>
              <a:rPr lang="en-US" altLang="ko-KR" sz="2000">
                <a:latin typeface="Arial" charset="0"/>
                <a:ea typeface="굴림" pitchFamily="50" charset="-127"/>
                <a:cs typeface="Arial" charset="0"/>
              </a:rPr>
              <a:t>A plan should include three things</a:t>
            </a:r>
          </a:p>
          <a:p>
            <a:pPr marL="742950" lvl="1" indent="-285750" algn="l">
              <a:spcBef>
                <a:spcPct val="20000"/>
              </a:spcBef>
              <a:buFontTx/>
              <a:buChar char="–"/>
            </a:pPr>
            <a:r>
              <a:rPr lang="en-US" altLang="ko-KR" sz="2000">
                <a:latin typeface="Arial" charset="0"/>
                <a:ea typeface="굴림" pitchFamily="50" charset="-127"/>
                <a:cs typeface="Arial" charset="0"/>
              </a:rPr>
              <a:t>Evidence of focus</a:t>
            </a:r>
          </a:p>
          <a:p>
            <a:pPr marL="742950" lvl="1" indent="-285750" algn="l">
              <a:spcBef>
                <a:spcPct val="20000"/>
              </a:spcBef>
              <a:buFontTx/>
              <a:buChar char="–"/>
            </a:pPr>
            <a:r>
              <a:rPr lang="en-US" altLang="ko-KR" sz="2000">
                <a:latin typeface="Arial" charset="0"/>
                <a:ea typeface="굴림" pitchFamily="50" charset="-127"/>
                <a:cs typeface="Arial" charset="0"/>
              </a:rPr>
              <a:t>Understanding of target market</a:t>
            </a:r>
          </a:p>
          <a:p>
            <a:pPr marL="742950" lvl="1" indent="-285750" algn="l">
              <a:spcBef>
                <a:spcPct val="20000"/>
              </a:spcBef>
              <a:buFontTx/>
              <a:buChar char="–"/>
            </a:pPr>
            <a:r>
              <a:rPr lang="en-US" altLang="ko-KR" sz="2000">
                <a:latin typeface="Arial" charset="0"/>
                <a:ea typeface="굴림" pitchFamily="50" charset="-127"/>
                <a:cs typeface="Arial" charset="0"/>
              </a:rPr>
              <a:t>Fulfils investor’s needs </a:t>
            </a:r>
          </a:p>
        </p:txBody>
      </p:sp>
      <p:sp>
        <p:nvSpPr>
          <p:cNvPr id="6" name="Slide Number Placeholder 5"/>
          <p:cNvSpPr>
            <a:spLocks noGrp="1"/>
          </p:cNvSpPr>
          <p:nvPr>
            <p:ph type="sldNum" sz="quarter" idx="12"/>
          </p:nvPr>
        </p:nvSpPr>
        <p:spPr/>
        <p:txBody>
          <a:bodyPr/>
          <a:lstStyle/>
          <a:p>
            <a:fld id="{1B3E29C7-1EDB-4882-A9EC-1EDE4503724D}" type="slidenum">
              <a:rPr lang="en-US" smtClean="0"/>
              <a:pPr/>
              <a:t>36</a:t>
            </a:fld>
            <a:endParaRPr lang="en-US"/>
          </a:p>
        </p:txBody>
      </p:sp>
      <p:sp>
        <p:nvSpPr>
          <p:cNvPr id="7" name="Footer Placeholder 6"/>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4"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16" name="Content Placeholder 2"/>
          <p:cNvSpPr txBox="1">
            <a:spLocks/>
          </p:cNvSpPr>
          <p:nvPr/>
        </p:nvSpPr>
        <p:spPr>
          <a:xfrm>
            <a:off x="1500188" y="2071688"/>
            <a:ext cx="6472237" cy="3614737"/>
          </a:xfrm>
          <a:prstGeom prst="rect">
            <a:avLst/>
          </a:prstGeom>
        </p:spPr>
        <p:txBody>
          <a:bodyPr/>
          <a:lstStyle/>
          <a:p>
            <a:pPr marL="342900" indent="-342900" algn="l">
              <a:spcBef>
                <a:spcPct val="20000"/>
              </a:spcBef>
              <a:buFont typeface="Arial" charset="0"/>
              <a:buNone/>
            </a:pPr>
            <a:r>
              <a:rPr lang="en-US" altLang="ko-KR" sz="2000" b="1" dirty="0">
                <a:latin typeface="Arial" charset="0"/>
                <a:ea typeface="굴림" pitchFamily="50" charset="-127"/>
                <a:cs typeface="Arial" charset="0"/>
              </a:rPr>
              <a:t>Importance of business planning</a:t>
            </a:r>
          </a:p>
          <a:p>
            <a:pPr marL="342900" indent="-342900" algn="l">
              <a:spcBef>
                <a:spcPct val="20000"/>
              </a:spcBef>
              <a:buFont typeface="Arial" charset="0"/>
              <a:buNone/>
            </a:pPr>
            <a:endParaRPr lang="en-US" altLang="ko-KR" sz="2000" b="1"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Increase Opportunity for Success</a:t>
            </a:r>
          </a:p>
          <a:p>
            <a:pPr marL="342900" indent="-342900" algn="l">
              <a:spcBef>
                <a:spcPct val="20000"/>
              </a:spcBef>
              <a:buFontTx/>
              <a:buChar char="•"/>
            </a:pPr>
            <a:r>
              <a:rPr lang="en-US" altLang="ko-KR" sz="2000" dirty="0">
                <a:latin typeface="Arial" charset="0"/>
                <a:ea typeface="굴림" pitchFamily="50" charset="-127"/>
                <a:cs typeface="Arial" charset="0"/>
              </a:rPr>
              <a:t>Develop </a:t>
            </a:r>
            <a:r>
              <a:rPr lang="en-US" altLang="ko-KR" sz="2000" dirty="0" smtClean="0">
                <a:latin typeface="Arial" charset="0"/>
                <a:ea typeface="굴림" pitchFamily="50" charset="-127"/>
                <a:cs typeface="Arial" charset="0"/>
              </a:rPr>
              <a:t>Business Mission</a:t>
            </a: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Determine the Main Competitor/s</a:t>
            </a:r>
          </a:p>
          <a:p>
            <a:pPr marL="342900" indent="-342900" algn="l">
              <a:spcBef>
                <a:spcPct val="20000"/>
              </a:spcBef>
              <a:buFontTx/>
              <a:buChar char="•"/>
            </a:pPr>
            <a:r>
              <a:rPr lang="en-US" altLang="ko-KR" sz="2000" dirty="0">
                <a:latin typeface="Arial" charset="0"/>
                <a:ea typeface="굴림" pitchFamily="50" charset="-127"/>
                <a:cs typeface="Arial" charset="0"/>
              </a:rPr>
              <a:t>Determine the Right Way of Managing the Business</a:t>
            </a:r>
          </a:p>
          <a:p>
            <a:pPr marL="342900" indent="-342900" algn="l">
              <a:spcBef>
                <a:spcPct val="20000"/>
              </a:spcBef>
              <a:buFontTx/>
              <a:buChar char="•"/>
            </a:pPr>
            <a:r>
              <a:rPr lang="en-US" altLang="ko-KR" sz="2000" dirty="0">
                <a:latin typeface="Arial" charset="0"/>
                <a:ea typeface="굴림" pitchFamily="50" charset="-127"/>
                <a:cs typeface="Arial" charset="0"/>
              </a:rPr>
              <a:t>Increase the Stakeholders Confidence</a:t>
            </a:r>
          </a:p>
          <a:p>
            <a:pPr marL="342900" indent="-342900" algn="l">
              <a:spcBef>
                <a:spcPct val="20000"/>
              </a:spcBef>
              <a:buFontTx/>
              <a:buChar char="•"/>
            </a:pPr>
            <a:r>
              <a:rPr lang="en-US" altLang="ko-KR" sz="2000" dirty="0">
                <a:latin typeface="Arial" charset="0"/>
                <a:ea typeface="굴림" pitchFamily="50" charset="-127"/>
                <a:cs typeface="Arial" charset="0"/>
              </a:rPr>
              <a:t>Determine Barrier in Business</a:t>
            </a:r>
          </a:p>
          <a:p>
            <a:pPr marL="342900" indent="-342900" algn="l">
              <a:spcBef>
                <a:spcPct val="20000"/>
              </a:spcBef>
              <a:buFontTx/>
              <a:buChar char="•"/>
            </a:pPr>
            <a:r>
              <a:rPr lang="en-US" altLang="ko-KR" sz="2000" dirty="0">
                <a:latin typeface="Arial" charset="0"/>
                <a:ea typeface="굴림" pitchFamily="50" charset="-127"/>
                <a:cs typeface="Arial" charset="0"/>
              </a:rPr>
              <a:t>As a Performance Tool</a:t>
            </a:r>
            <a:endParaRPr lang="en-MY"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37</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014538" y="2071688"/>
            <a:ext cx="5114925" cy="3257550"/>
          </a:xfrm>
          <a:prstGeom prst="rect">
            <a:avLst/>
          </a:prstGeom>
        </p:spPr>
        <p:txBody>
          <a:bodyPr/>
          <a:lstStyle/>
          <a:p>
            <a:pPr marL="342900" indent="-342900" algn="l">
              <a:spcBef>
                <a:spcPct val="20000"/>
              </a:spcBef>
              <a:buFont typeface="Arial" charset="0"/>
              <a:buNone/>
              <a:defRPr/>
            </a:pPr>
            <a:r>
              <a:rPr lang="en-US" altLang="ko-KR" sz="2000" b="1" kern="0" dirty="0">
                <a:latin typeface="Arial" pitchFamily="34" charset="0"/>
                <a:ea typeface="굴림" charset="-127"/>
                <a:cs typeface="Arial" pitchFamily="34" charset="0"/>
              </a:rPr>
              <a:t>Preparing business plans</a:t>
            </a:r>
          </a:p>
          <a:p>
            <a:pPr marL="342900" indent="-342900" algn="l">
              <a:spcBef>
                <a:spcPct val="20000"/>
              </a:spcBef>
              <a:buFont typeface="Arial" charset="0"/>
              <a:buNone/>
              <a:defRPr/>
            </a:pPr>
            <a:r>
              <a:rPr lang="en-US" altLang="ko-KR" sz="2000" b="1" kern="0" dirty="0">
                <a:latin typeface="Arial" pitchFamily="34" charset="0"/>
                <a:ea typeface="굴림" charset="-127"/>
                <a:cs typeface="Arial" pitchFamily="34" charset="0"/>
              </a:rPr>
              <a:t> </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Keep business plan short</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Be focused</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Reveal people Involved and their roles</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Avoid the use of jargon language</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Information should be based on study</a:t>
            </a:r>
          </a:p>
          <a:p>
            <a:pPr marL="342900" indent="-342900" algn="l">
              <a:spcBef>
                <a:spcPct val="20000"/>
              </a:spcBef>
              <a:buFontTx/>
              <a:buChar char="•"/>
              <a:defRPr/>
            </a:pPr>
            <a:r>
              <a:rPr lang="en-US" altLang="ko-KR" sz="2000" kern="0" dirty="0">
                <a:latin typeface="Arial" pitchFamily="34" charset="0"/>
                <a:ea typeface="굴림" charset="-127"/>
                <a:cs typeface="Arial" pitchFamily="34" charset="0"/>
              </a:rPr>
              <a:t>Be realistic and </a:t>
            </a:r>
            <a:r>
              <a:rPr lang="en-US" altLang="ko-KR" sz="2000" kern="0" dirty="0" smtClean="0">
                <a:latin typeface="Arial" pitchFamily="34" charset="0"/>
                <a:ea typeface="굴림" charset="-127"/>
                <a:cs typeface="Arial" pitchFamily="34" charset="0"/>
              </a:rPr>
              <a:t>objective</a:t>
            </a:r>
            <a:endParaRPr lang="en-US" altLang="ko-KR" sz="2000" kern="0" dirty="0">
              <a:latin typeface="Arial" pitchFamily="34" charset="0"/>
              <a:ea typeface="굴림" charset="-127"/>
              <a:cs typeface="Arial" pitchFamily="34" charset="0"/>
            </a:endParaRPr>
          </a:p>
        </p:txBody>
      </p:sp>
      <p:sp>
        <p:nvSpPr>
          <p:cNvPr id="82947"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9"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38</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5"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6" name="Content Placeholder 2"/>
          <p:cNvSpPr txBox="1">
            <a:spLocks/>
          </p:cNvSpPr>
          <p:nvPr/>
        </p:nvSpPr>
        <p:spPr>
          <a:xfrm>
            <a:off x="1928813" y="2371725"/>
            <a:ext cx="5286375" cy="1971675"/>
          </a:xfrm>
          <a:prstGeom prst="rect">
            <a:avLst/>
          </a:prstGeom>
        </p:spPr>
        <p:txBody>
          <a:bodyPr/>
          <a:lstStyle/>
          <a:p>
            <a:pPr marL="342900" indent="-342900" algn="l">
              <a:spcBef>
                <a:spcPct val="20000"/>
              </a:spcBef>
              <a:buFontTx/>
              <a:buChar char="•"/>
            </a:pPr>
            <a:r>
              <a:rPr lang="en-US" altLang="ko-KR" sz="2000">
                <a:latin typeface="Arial" charset="0"/>
                <a:ea typeface="굴림" pitchFamily="50" charset="-127"/>
                <a:cs typeface="Arial" charset="0"/>
              </a:rPr>
              <a:t>No realistic goals</a:t>
            </a:r>
            <a:endParaRPr lang="en-MY" altLang="ko-KR" sz="2000">
              <a:latin typeface="Arial" charset="0"/>
              <a:ea typeface="굴림" pitchFamily="50" charset="-127"/>
              <a:cs typeface="Arial" charset="0"/>
            </a:endParaRPr>
          </a:p>
          <a:p>
            <a:pPr marL="342900" indent="-342900" algn="l">
              <a:spcBef>
                <a:spcPct val="20000"/>
              </a:spcBef>
              <a:buFontTx/>
              <a:buChar char="•"/>
            </a:pPr>
            <a:r>
              <a:rPr lang="en-US" altLang="ko-KR" sz="2000">
                <a:latin typeface="Arial" charset="0"/>
                <a:ea typeface="굴림" pitchFamily="50" charset="-127"/>
                <a:cs typeface="Arial" charset="0"/>
              </a:rPr>
              <a:t>Failure to anticipate obstacles </a:t>
            </a:r>
            <a:endParaRPr lang="en-MY" altLang="ko-KR" sz="2000">
              <a:latin typeface="Arial" charset="0"/>
              <a:ea typeface="굴림" pitchFamily="50" charset="-127"/>
              <a:cs typeface="Arial" charset="0"/>
            </a:endParaRPr>
          </a:p>
          <a:p>
            <a:pPr marL="342900" indent="-342900" algn="l">
              <a:spcBef>
                <a:spcPct val="20000"/>
              </a:spcBef>
              <a:buFontTx/>
              <a:buChar char="•"/>
            </a:pPr>
            <a:r>
              <a:rPr lang="en-US" altLang="ko-KR" sz="2000">
                <a:latin typeface="Arial" charset="0"/>
                <a:ea typeface="굴림" pitchFamily="50" charset="-127"/>
                <a:cs typeface="Arial" charset="0"/>
              </a:rPr>
              <a:t>No commitment of dedication </a:t>
            </a:r>
          </a:p>
          <a:p>
            <a:pPr marL="342900" indent="-342900" algn="l">
              <a:spcBef>
                <a:spcPct val="20000"/>
              </a:spcBef>
              <a:buFontTx/>
              <a:buChar char="•"/>
            </a:pPr>
            <a:r>
              <a:rPr lang="en-US" altLang="ko-KR" sz="2000">
                <a:latin typeface="Arial" charset="0"/>
                <a:ea typeface="굴림" pitchFamily="50" charset="-127"/>
                <a:cs typeface="Arial" charset="0"/>
              </a:rPr>
              <a:t>Lack of business or technical experience </a:t>
            </a:r>
            <a:endParaRPr lang="en-MY" altLang="ko-KR" sz="2000">
              <a:latin typeface="Arial" charset="0"/>
              <a:ea typeface="굴림" pitchFamily="50" charset="-127"/>
              <a:cs typeface="Arial" charset="0"/>
            </a:endParaRPr>
          </a:p>
          <a:p>
            <a:pPr marL="342900" indent="-342900" algn="l">
              <a:spcBef>
                <a:spcPct val="20000"/>
              </a:spcBef>
              <a:buFontTx/>
              <a:buChar char="•"/>
            </a:pPr>
            <a:r>
              <a:rPr lang="en-US" altLang="ko-KR" sz="2000">
                <a:latin typeface="Arial" charset="0"/>
                <a:ea typeface="굴림" pitchFamily="50" charset="-127"/>
                <a:cs typeface="Arial" charset="0"/>
              </a:rPr>
              <a:t>No market niche </a:t>
            </a:r>
            <a:endParaRPr lang="en-MY" altLang="ko-KR" sz="200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39</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2"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13" name="Content Placeholder 2"/>
          <p:cNvSpPr txBox="1">
            <a:spLocks/>
          </p:cNvSpPr>
          <p:nvPr/>
        </p:nvSpPr>
        <p:spPr>
          <a:xfrm>
            <a:off x="1192213" y="2286000"/>
            <a:ext cx="6759575" cy="2471738"/>
          </a:xfrm>
          <a:prstGeom prst="rect">
            <a:avLst/>
          </a:prstGeom>
        </p:spPr>
        <p:txBody>
          <a:bodyPr>
            <a:normAutofit/>
          </a:bodyPr>
          <a:lstStyle/>
          <a:p>
            <a:pPr marL="342900" indent="-342900" algn="l">
              <a:spcBef>
                <a:spcPct val="20000"/>
              </a:spcBef>
              <a:buFont typeface="Arial" charset="0"/>
              <a:buNone/>
            </a:pPr>
            <a:r>
              <a:rPr lang="en-GB" altLang="ko-KR" sz="2000" b="1">
                <a:latin typeface="Arial" charset="0"/>
                <a:ea typeface="굴림" pitchFamily="50" charset="-127"/>
                <a:cs typeface="Arial" charset="0"/>
              </a:rPr>
              <a:t>Suggested business models and tools for analysis</a:t>
            </a:r>
          </a:p>
          <a:p>
            <a:pPr marL="342900" indent="-342900" algn="l">
              <a:spcBef>
                <a:spcPct val="20000"/>
              </a:spcBef>
              <a:buFont typeface="Arial" charset="0"/>
              <a:buNone/>
            </a:pPr>
            <a:endParaRPr lang="en-GB" altLang="ko-KR" sz="2000">
              <a:latin typeface="Arial" charset="0"/>
              <a:ea typeface="굴림" pitchFamily="50" charset="-127"/>
              <a:cs typeface="Arial" charset="0"/>
            </a:endParaRPr>
          </a:p>
          <a:p>
            <a:pPr marL="342900" indent="-342900" algn="l">
              <a:spcBef>
                <a:spcPct val="20000"/>
              </a:spcBef>
              <a:buFont typeface="Calibri" pitchFamily="34" charset="0"/>
              <a:buAutoNum type="arabicPeriod"/>
            </a:pPr>
            <a:r>
              <a:rPr lang="en-GB" altLang="ko-KR" sz="2000">
                <a:latin typeface="Arial" charset="0"/>
                <a:ea typeface="굴림" pitchFamily="50" charset="-127"/>
                <a:cs typeface="Arial" charset="0"/>
              </a:rPr>
              <a:t>SWOT analysis</a:t>
            </a:r>
            <a:r>
              <a:rPr lang="en-GB" altLang="ko-KR" sz="2000" b="1">
                <a:latin typeface="Arial" charset="0"/>
                <a:ea typeface="굴림" pitchFamily="50" charset="-127"/>
                <a:cs typeface="Arial" charset="0"/>
              </a:rPr>
              <a:t> </a:t>
            </a:r>
          </a:p>
          <a:p>
            <a:pPr marL="342900" indent="-342900" algn="l">
              <a:spcBef>
                <a:spcPct val="20000"/>
              </a:spcBef>
              <a:buFont typeface="Calibri" pitchFamily="34" charset="0"/>
              <a:buAutoNum type="arabicPeriod"/>
            </a:pPr>
            <a:r>
              <a:rPr lang="en-GB" altLang="ko-KR" sz="2000">
                <a:latin typeface="Arial" charset="0"/>
                <a:ea typeface="굴림" pitchFamily="50" charset="-127"/>
                <a:cs typeface="Arial" charset="0"/>
              </a:rPr>
              <a:t>PESTLE</a:t>
            </a:r>
          </a:p>
          <a:p>
            <a:pPr marL="342900" indent="-342900" algn="l">
              <a:spcBef>
                <a:spcPct val="20000"/>
              </a:spcBef>
              <a:buFont typeface="Calibri" pitchFamily="34" charset="0"/>
              <a:buAutoNum type="arabicPeriod"/>
            </a:pPr>
            <a:r>
              <a:rPr lang="en-GB" altLang="ko-KR" sz="2000">
                <a:latin typeface="Arial" charset="0"/>
                <a:ea typeface="굴림" pitchFamily="50" charset="-127"/>
                <a:cs typeface="Arial" charset="0"/>
              </a:rPr>
              <a:t>Porter’s Five Forces </a:t>
            </a:r>
          </a:p>
          <a:p>
            <a:pPr marL="342900" indent="-342900" algn="l">
              <a:spcBef>
                <a:spcPct val="20000"/>
              </a:spcBef>
              <a:buFontTx/>
              <a:buChar char="•"/>
            </a:pPr>
            <a:endParaRPr lang="en-GB" altLang="ko-KR" sz="2000">
              <a:latin typeface="Arial" charset="0"/>
              <a:ea typeface="굴림" pitchFamily="50" charset="-127"/>
              <a:cs typeface="Arial" charset="0"/>
            </a:endParaRPr>
          </a:p>
          <a:p>
            <a:pPr marL="342900" indent="-342900" algn="l">
              <a:spcBef>
                <a:spcPct val="20000"/>
              </a:spcBef>
              <a:buFont typeface="Arial" charset="0"/>
              <a:buNone/>
            </a:pPr>
            <a:endParaRPr lang="en-US" altLang="ko-KR" sz="2000">
              <a:latin typeface="Arial" charset="0"/>
              <a:ea typeface="굴림" pitchFamily="50" charset="-127"/>
              <a:cs typeface="Arial" charset="0"/>
            </a:endParaRPr>
          </a:p>
          <a:p>
            <a:pPr marL="342900" indent="-342900" algn="l">
              <a:spcBef>
                <a:spcPct val="20000"/>
              </a:spcBef>
              <a:buFontTx/>
              <a:buChar char="•"/>
            </a:pPr>
            <a:endParaRPr lang="en-US" altLang="ko-KR" sz="200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40</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2"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13" name="Content Placeholder 2"/>
          <p:cNvSpPr txBox="1">
            <a:spLocks/>
          </p:cNvSpPr>
          <p:nvPr/>
        </p:nvSpPr>
        <p:spPr>
          <a:xfrm>
            <a:off x="457200" y="2214563"/>
            <a:ext cx="8229600" cy="2828925"/>
          </a:xfrm>
          <a:prstGeom prst="rect">
            <a:avLst/>
          </a:prstGeom>
        </p:spPr>
        <p:txBody>
          <a:bodyPr>
            <a:normAutofit/>
          </a:bodyPr>
          <a:lstStyle/>
          <a:p>
            <a:pPr marL="342900" indent="-342900" algn="l">
              <a:lnSpc>
                <a:spcPct val="80000"/>
              </a:lnSpc>
              <a:spcBef>
                <a:spcPct val="20000"/>
              </a:spcBef>
              <a:buFont typeface="Arial" charset="0"/>
              <a:buNone/>
            </a:pPr>
            <a:r>
              <a:rPr lang="en-US" altLang="ko-KR" sz="2000" b="1">
                <a:latin typeface="Arial" charset="0"/>
                <a:ea typeface="굴림" pitchFamily="50" charset="-127"/>
                <a:cs typeface="Arial" charset="0"/>
              </a:rPr>
              <a:t>What changes are occurring in the market arena</a:t>
            </a:r>
          </a:p>
          <a:p>
            <a:pPr marL="342900" indent="-342900" algn="l">
              <a:lnSpc>
                <a:spcPct val="80000"/>
              </a:lnSpc>
              <a:spcBef>
                <a:spcPct val="20000"/>
              </a:spcBef>
              <a:buFont typeface="Arial" charset="0"/>
              <a:buNone/>
            </a:pPr>
            <a:endParaRPr lang="en-US" altLang="ko-KR" sz="2000">
              <a:latin typeface="Arial" charset="0"/>
              <a:ea typeface="굴림" pitchFamily="50" charset="-127"/>
              <a:cs typeface="Arial" charset="0"/>
            </a:endParaRPr>
          </a:p>
          <a:p>
            <a:pPr marL="342900" indent="-342900" algn="l">
              <a:lnSpc>
                <a:spcPct val="80000"/>
              </a:lnSpc>
              <a:spcBef>
                <a:spcPct val="20000"/>
              </a:spcBef>
              <a:buFontTx/>
              <a:buChar char="•"/>
            </a:pPr>
            <a:r>
              <a:rPr lang="en-US" altLang="ko-KR" sz="2000">
                <a:latin typeface="Arial" charset="0"/>
                <a:ea typeface="굴림" pitchFamily="50" charset="-127"/>
                <a:cs typeface="Arial" charset="0"/>
              </a:rPr>
              <a:t>Where we operate and what implications do these changes have for  the direction in which we need to move</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What new or different customer needs should we be moving to satisfy</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What geographic or product markets it should we be pursuing</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What should the company’s business make-up look like in 5 years</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What kind of company should we be trying to become</a:t>
            </a:r>
          </a:p>
        </p:txBody>
      </p:sp>
      <p:sp>
        <p:nvSpPr>
          <p:cNvPr id="5" name="Slide Number Placeholder 4"/>
          <p:cNvSpPr>
            <a:spLocks noGrp="1"/>
          </p:cNvSpPr>
          <p:nvPr>
            <p:ph type="sldNum" sz="quarter" idx="12"/>
          </p:nvPr>
        </p:nvSpPr>
        <p:spPr/>
        <p:txBody>
          <a:bodyPr/>
          <a:lstStyle/>
          <a:p>
            <a:fld id="{1B3E29C7-1EDB-4882-A9EC-1EDE4503724D}" type="slidenum">
              <a:rPr lang="en-US" smtClean="0"/>
              <a:pPr/>
              <a:t>41</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3"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4" name="Content Placeholder 2"/>
          <p:cNvSpPr txBox="1">
            <a:spLocks/>
          </p:cNvSpPr>
          <p:nvPr/>
        </p:nvSpPr>
        <p:spPr>
          <a:xfrm>
            <a:off x="1692275" y="2120900"/>
            <a:ext cx="5759450" cy="2473325"/>
          </a:xfrm>
          <a:prstGeom prst="rect">
            <a:avLst/>
          </a:prstGeom>
        </p:spPr>
        <p:txBody>
          <a:bodyPr/>
          <a:lstStyle/>
          <a:p>
            <a:pPr marL="342900" indent="-342900" algn="l">
              <a:spcBef>
                <a:spcPct val="20000"/>
              </a:spcBef>
              <a:buFont typeface="Arial" charset="0"/>
              <a:buNone/>
            </a:pPr>
            <a:r>
              <a:rPr lang="en-US" altLang="ko-KR" sz="2000" b="1">
                <a:latin typeface="Arial" charset="0"/>
                <a:ea typeface="굴림" pitchFamily="50" charset="-127"/>
                <a:cs typeface="Arial" charset="0"/>
              </a:rPr>
              <a:t>Comments on the Vision</a:t>
            </a:r>
          </a:p>
          <a:p>
            <a:pPr marL="342900" indent="-342900" algn="l">
              <a:spcBef>
                <a:spcPct val="20000"/>
              </a:spcBef>
              <a:buFont typeface="Arial" charset="0"/>
              <a:buNone/>
            </a:pPr>
            <a:endParaRPr lang="en-US" altLang="ko-KR" sz="2000" b="1">
              <a:latin typeface="Arial" charset="0"/>
              <a:ea typeface="굴림" pitchFamily="50" charset="-127"/>
              <a:cs typeface="Arial" charset="0"/>
            </a:endParaRPr>
          </a:p>
          <a:p>
            <a:pPr marL="342900" indent="-342900" algn="l">
              <a:spcBef>
                <a:spcPct val="20000"/>
              </a:spcBef>
              <a:buFontTx/>
              <a:buChar char="•"/>
            </a:pPr>
            <a:r>
              <a:rPr lang="en-US" altLang="ko-KR" sz="2000">
                <a:latin typeface="Arial" charset="0"/>
                <a:ea typeface="굴림" pitchFamily="50" charset="-127"/>
                <a:cs typeface="Arial" charset="0"/>
              </a:rPr>
              <a:t>clear and specific</a:t>
            </a:r>
          </a:p>
          <a:p>
            <a:pPr marL="342900" indent="-342900" algn="l">
              <a:spcBef>
                <a:spcPct val="20000"/>
              </a:spcBef>
              <a:buFontTx/>
              <a:buChar char="•"/>
            </a:pPr>
            <a:r>
              <a:rPr lang="en-US" altLang="ko-KR" sz="2000">
                <a:latin typeface="Arial" charset="0"/>
                <a:ea typeface="굴림" pitchFamily="50" charset="-127"/>
                <a:cs typeface="Arial" charset="0"/>
              </a:rPr>
              <a:t>achievable? </a:t>
            </a:r>
          </a:p>
          <a:p>
            <a:pPr marL="342900" indent="-342900" algn="l">
              <a:spcBef>
                <a:spcPct val="20000"/>
              </a:spcBef>
              <a:buFontTx/>
              <a:buChar char="•"/>
            </a:pPr>
            <a:r>
              <a:rPr lang="en-US" altLang="ko-KR" sz="2000">
                <a:latin typeface="Arial" charset="0"/>
                <a:ea typeface="굴림" pitchFamily="50" charset="-127"/>
                <a:cs typeface="Arial" charset="0"/>
              </a:rPr>
              <a:t>if so how? </a:t>
            </a:r>
          </a:p>
          <a:p>
            <a:pPr marL="342900" indent="-342900" algn="l">
              <a:spcBef>
                <a:spcPct val="20000"/>
              </a:spcBef>
              <a:buFontTx/>
              <a:buChar char="•"/>
            </a:pPr>
            <a:r>
              <a:rPr lang="en-US" altLang="ko-KR" sz="2000">
                <a:latin typeface="Arial" charset="0"/>
                <a:ea typeface="굴림" pitchFamily="50" charset="-127"/>
                <a:cs typeface="Arial" charset="0"/>
              </a:rPr>
              <a:t>if not why not?</a:t>
            </a:r>
          </a:p>
          <a:p>
            <a:pPr marL="342900" indent="-342900" algn="l">
              <a:spcBef>
                <a:spcPct val="20000"/>
              </a:spcBef>
              <a:buFontTx/>
              <a:buChar char="•"/>
            </a:pPr>
            <a:r>
              <a:rPr lang="en-US" altLang="ko-KR" sz="2000">
                <a:latin typeface="Arial" charset="0"/>
                <a:ea typeface="굴림" pitchFamily="50" charset="-127"/>
                <a:cs typeface="Arial" charset="0"/>
              </a:rPr>
              <a:t>Broad or narrow and the underlying reasons</a:t>
            </a:r>
          </a:p>
        </p:txBody>
      </p:sp>
      <p:sp>
        <p:nvSpPr>
          <p:cNvPr id="5" name="Slide Number Placeholder 4"/>
          <p:cNvSpPr>
            <a:spLocks noGrp="1"/>
          </p:cNvSpPr>
          <p:nvPr>
            <p:ph type="sldNum" sz="quarter" idx="12"/>
          </p:nvPr>
        </p:nvSpPr>
        <p:spPr/>
        <p:txBody>
          <a:bodyPr/>
          <a:lstStyle/>
          <a:p>
            <a:fld id="{1B3E29C7-1EDB-4882-A9EC-1EDE4503724D}" type="slidenum">
              <a:rPr lang="en-US" smtClean="0"/>
              <a:pPr/>
              <a:t>42</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1"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2" name="Content Placeholder 2"/>
          <p:cNvSpPr txBox="1">
            <a:spLocks/>
          </p:cNvSpPr>
          <p:nvPr/>
        </p:nvSpPr>
        <p:spPr>
          <a:xfrm>
            <a:off x="457200" y="2286000"/>
            <a:ext cx="8229600" cy="2543175"/>
          </a:xfrm>
          <a:prstGeom prst="rect">
            <a:avLst/>
          </a:prstGeom>
        </p:spPr>
        <p:txBody>
          <a:bodyPr/>
          <a:lstStyle/>
          <a:p>
            <a:pPr marL="342900" indent="-342900" algn="l">
              <a:spcBef>
                <a:spcPct val="20000"/>
              </a:spcBef>
              <a:buFont typeface="Arial" charset="0"/>
              <a:buNone/>
            </a:pPr>
            <a:r>
              <a:rPr lang="en-US" altLang="ko-KR" sz="2000" b="1" dirty="0">
                <a:latin typeface="Arial" charset="0"/>
                <a:ea typeface="굴림" pitchFamily="50" charset="-127"/>
                <a:cs typeface="Arial" charset="0"/>
              </a:rPr>
              <a:t>Definition: Mission</a:t>
            </a:r>
          </a:p>
          <a:p>
            <a:pPr marL="342900" indent="-342900" algn="l">
              <a:spcBef>
                <a:spcPct val="20000"/>
              </a:spcBef>
              <a:buFont typeface="Arial" charset="0"/>
              <a:buNone/>
            </a:pPr>
            <a:endParaRPr lang="en-US" altLang="ko-KR" sz="2000" b="1"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The purpose or rationale for an </a:t>
            </a:r>
            <a:r>
              <a:rPr lang="en-US" altLang="ko-KR" sz="2000" dirty="0" err="1">
                <a:latin typeface="Arial" charset="0"/>
                <a:ea typeface="굴림" pitchFamily="50" charset="-127"/>
                <a:cs typeface="Arial" charset="0"/>
              </a:rPr>
              <a:t>organisation’s</a:t>
            </a:r>
            <a:r>
              <a:rPr lang="en-US" altLang="ko-KR" sz="2000" dirty="0">
                <a:latin typeface="Arial" charset="0"/>
                <a:ea typeface="굴림" pitchFamily="50" charset="-127"/>
                <a:cs typeface="Arial" charset="0"/>
              </a:rPr>
              <a:t> </a:t>
            </a:r>
            <a:r>
              <a:rPr lang="en-US" altLang="ko-KR" sz="2000" dirty="0" smtClean="0">
                <a:latin typeface="Arial" charset="0"/>
                <a:ea typeface="굴림" pitchFamily="50" charset="-127"/>
                <a:cs typeface="Arial" charset="0"/>
              </a:rPr>
              <a:t>existence</a:t>
            </a:r>
          </a:p>
          <a:p>
            <a:pPr marL="342900" indent="-342900">
              <a:spcBef>
                <a:spcPct val="20000"/>
              </a:spcBef>
              <a:buFontTx/>
              <a:buChar char="•"/>
            </a:pPr>
            <a:r>
              <a:rPr lang="en-US" altLang="ko-KR" sz="2000" dirty="0" smtClean="0">
                <a:latin typeface="Arial" charset="0"/>
                <a:ea typeface="굴림" pitchFamily="50" charset="-127"/>
                <a:cs typeface="Arial" charset="0"/>
              </a:rPr>
              <a:t>Gives the </a:t>
            </a:r>
            <a:r>
              <a:rPr lang="en-US" altLang="ko-KR" sz="2000" dirty="0" err="1" smtClean="0">
                <a:latin typeface="Arial" charset="0"/>
                <a:ea typeface="굴림" pitchFamily="50" charset="-127"/>
                <a:cs typeface="Arial" charset="0"/>
              </a:rPr>
              <a:t>organisation</a:t>
            </a:r>
            <a:r>
              <a:rPr lang="en-US" altLang="ko-KR" sz="2000" dirty="0" smtClean="0">
                <a:latin typeface="Arial" charset="0"/>
                <a:ea typeface="굴림" pitchFamily="50" charset="-127"/>
                <a:cs typeface="Arial" charset="0"/>
              </a:rPr>
              <a:t> its own special identity, business, </a:t>
            </a:r>
            <a:r>
              <a:rPr lang="en-US" altLang="ko-KR" sz="2000" dirty="0" err="1" smtClean="0">
                <a:latin typeface="Arial" charset="0"/>
                <a:ea typeface="굴림" pitchFamily="50" charset="-127"/>
                <a:cs typeface="Arial" charset="0"/>
              </a:rPr>
              <a:t>empahasis</a:t>
            </a:r>
            <a:r>
              <a:rPr lang="en-US" altLang="ko-KR" sz="2000" dirty="0" smtClean="0">
                <a:latin typeface="Arial" charset="0"/>
                <a:ea typeface="굴림" pitchFamily="50" charset="-127"/>
                <a:cs typeface="Arial" charset="0"/>
              </a:rPr>
              <a:t> and path for development</a:t>
            </a:r>
          </a:p>
          <a:p>
            <a:pPr marL="342900" indent="-342900" algn="l">
              <a:spcBef>
                <a:spcPct val="20000"/>
              </a:spcBef>
              <a:buFontTx/>
              <a:buChar char="•"/>
            </a:pPr>
            <a:r>
              <a:rPr lang="en-US" altLang="ko-KR" sz="2000" dirty="0" smtClean="0">
                <a:latin typeface="Arial" charset="0"/>
                <a:ea typeface="굴림" pitchFamily="50" charset="-127"/>
                <a:cs typeface="Arial" charset="0"/>
              </a:rPr>
              <a:t>Mission </a:t>
            </a:r>
            <a:r>
              <a:rPr lang="en-US" altLang="ko-KR" sz="2000" dirty="0">
                <a:latin typeface="Arial" charset="0"/>
                <a:ea typeface="굴림" pitchFamily="50" charset="-127"/>
                <a:cs typeface="Arial" charset="0"/>
              </a:rPr>
              <a:t>statements provide boundaries and focus for </a:t>
            </a:r>
            <a:r>
              <a:rPr lang="en-US" altLang="ko-KR" sz="2000" dirty="0" err="1">
                <a:latin typeface="Arial" charset="0"/>
                <a:ea typeface="굴림" pitchFamily="50" charset="-127"/>
                <a:cs typeface="Arial" charset="0"/>
              </a:rPr>
              <a:t>organisations</a:t>
            </a:r>
            <a:r>
              <a:rPr lang="en-US" altLang="ko-KR" sz="2000" dirty="0">
                <a:latin typeface="Arial" charset="0"/>
                <a:ea typeface="굴림" pitchFamily="50" charset="-127"/>
                <a:cs typeface="Arial" charset="0"/>
              </a:rPr>
              <a:t> and the concept around which the firm can rally</a:t>
            </a:r>
          </a:p>
          <a:p>
            <a:pPr marL="342900" indent="-342900" algn="l">
              <a:spcBef>
                <a:spcPct val="20000"/>
              </a:spcBef>
              <a:buFontTx/>
              <a:buChar char="•"/>
            </a:pPr>
            <a:endParaRPr lang="en-US" altLang="ko-KR" sz="2000" dirty="0">
              <a:latin typeface="Arial" charset="0"/>
              <a:ea typeface="굴림" pitchFamily="50" charset="-127"/>
              <a:cs typeface="Arial" charset="0"/>
            </a:endParaRPr>
          </a:p>
        </p:txBody>
      </p:sp>
      <p:sp>
        <p:nvSpPr>
          <p:cNvPr id="5" name="Slide Number Placeholder 4"/>
          <p:cNvSpPr>
            <a:spLocks noGrp="1"/>
          </p:cNvSpPr>
          <p:nvPr>
            <p:ph type="sldNum" sz="quarter" idx="12"/>
          </p:nvPr>
        </p:nvSpPr>
        <p:spPr/>
        <p:txBody>
          <a:bodyPr/>
          <a:lstStyle/>
          <a:p>
            <a:fld id="{1B3E29C7-1EDB-4882-A9EC-1EDE4503724D}" type="slidenum">
              <a:rPr lang="en-US" smtClean="0"/>
              <a:pPr/>
              <a:t>43</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1"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j-ea"/>
                <a:cs typeface="Arial" pitchFamily="34" charset="0"/>
              </a:rPr>
              <a:t>International Business </a:t>
            </a:r>
            <a:r>
              <a:rPr lang="en-US" sz="3600" b="1" kern="0" dirty="0">
                <a:solidFill>
                  <a:schemeClr val="bg1"/>
                </a:solidFill>
                <a:latin typeface="Arial" pitchFamily="34" charset="0"/>
                <a:ea typeface="+mj-ea"/>
                <a:cs typeface="Arial" pitchFamily="34" charset="0"/>
              </a:rPr>
              <a:t>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2" name="Content Placeholder 2"/>
          <p:cNvSpPr txBox="1">
            <a:spLocks/>
          </p:cNvSpPr>
          <p:nvPr/>
        </p:nvSpPr>
        <p:spPr>
          <a:xfrm>
            <a:off x="457200" y="2133600"/>
            <a:ext cx="8229600" cy="3186113"/>
          </a:xfrm>
          <a:prstGeom prst="rect">
            <a:avLst/>
          </a:prstGeom>
        </p:spPr>
        <p:txBody>
          <a:bodyPr/>
          <a:lstStyle/>
          <a:p>
            <a:pPr marL="342900" indent="-342900" algn="l">
              <a:spcBef>
                <a:spcPct val="20000"/>
              </a:spcBef>
              <a:buFont typeface="Arial" charset="0"/>
              <a:buNone/>
            </a:pPr>
            <a:r>
              <a:rPr lang="en-US" altLang="ko-KR" sz="2000" b="1" dirty="0">
                <a:latin typeface="Arial" charset="0"/>
                <a:ea typeface="굴림" pitchFamily="50" charset="-127"/>
                <a:cs typeface="Arial" charset="0"/>
              </a:rPr>
              <a:t>Mission</a:t>
            </a:r>
          </a:p>
          <a:p>
            <a:pPr marL="342900" indent="-342900" algn="l">
              <a:spcBef>
                <a:spcPct val="20000"/>
              </a:spcBef>
              <a:buFont typeface="Arial" charset="0"/>
              <a:buNone/>
            </a:pPr>
            <a:endParaRPr lang="en-US" altLang="ko-KR" sz="2000" b="1" dirty="0">
              <a:latin typeface="Arial" charset="0"/>
              <a:ea typeface="굴림" pitchFamily="50" charset="-127"/>
              <a:cs typeface="Arial" charset="0"/>
            </a:endParaRPr>
          </a:p>
          <a:p>
            <a:pPr marL="342900" indent="-342900" algn="l">
              <a:spcBef>
                <a:spcPct val="20000"/>
              </a:spcBef>
              <a:buFontTx/>
              <a:buChar char="•"/>
            </a:pPr>
            <a:r>
              <a:rPr lang="en-GB" altLang="ko-KR" sz="2000" dirty="0" smtClean="0">
                <a:latin typeface="Arial" charset="0"/>
                <a:ea typeface="굴림" pitchFamily="50" charset="-127"/>
                <a:cs typeface="Arial" charset="0"/>
              </a:rPr>
              <a:t>Its identity</a:t>
            </a:r>
          </a:p>
          <a:p>
            <a:pPr marL="342900" indent="-342900" algn="l">
              <a:spcBef>
                <a:spcPct val="20000"/>
              </a:spcBef>
              <a:buFontTx/>
              <a:buChar char="•"/>
            </a:pPr>
            <a:r>
              <a:rPr lang="en-GB" altLang="ko-KR" sz="2000" dirty="0" smtClean="0">
                <a:latin typeface="Arial" charset="0"/>
                <a:ea typeface="굴림" pitchFamily="50" charset="-127"/>
                <a:cs typeface="Arial" charset="0"/>
              </a:rPr>
              <a:t>Where </a:t>
            </a:r>
            <a:r>
              <a:rPr lang="en-GB" altLang="ko-KR" sz="2000" dirty="0">
                <a:latin typeface="Arial" charset="0"/>
                <a:ea typeface="굴림" pitchFamily="50" charset="-127"/>
                <a:cs typeface="Arial" charset="0"/>
              </a:rPr>
              <a:t>are you now and where you intend to go hereon</a:t>
            </a: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Unique to the </a:t>
            </a:r>
            <a:r>
              <a:rPr lang="en-US" altLang="ko-KR" sz="2000" dirty="0" err="1">
                <a:latin typeface="Arial" charset="0"/>
                <a:ea typeface="굴림" pitchFamily="50" charset="-127"/>
                <a:cs typeface="Arial" charset="0"/>
              </a:rPr>
              <a:t>organisation</a:t>
            </a: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Highly </a:t>
            </a:r>
            <a:r>
              <a:rPr lang="en-US" altLang="ko-KR" sz="2000" dirty="0" err="1">
                <a:latin typeface="Arial" charset="0"/>
                <a:ea typeface="굴림" pitchFamily="50" charset="-127"/>
                <a:cs typeface="Arial" charset="0"/>
              </a:rPr>
              <a:t>personalised</a:t>
            </a: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Customer needs or what is being satisfied</a:t>
            </a:r>
          </a:p>
          <a:p>
            <a:pPr marL="342900" indent="-342900" algn="l">
              <a:spcBef>
                <a:spcPct val="20000"/>
              </a:spcBef>
              <a:buFontTx/>
              <a:buChar char="•"/>
            </a:pPr>
            <a:r>
              <a:rPr lang="en-US" altLang="ko-KR" sz="2000" dirty="0">
                <a:latin typeface="Arial" charset="0"/>
                <a:ea typeface="굴림" pitchFamily="50" charset="-127"/>
                <a:cs typeface="Arial" charset="0"/>
              </a:rPr>
              <a:t>How the </a:t>
            </a:r>
            <a:r>
              <a:rPr lang="en-US" altLang="ko-KR" sz="2000" dirty="0" err="1">
                <a:latin typeface="Arial" charset="0"/>
                <a:ea typeface="굴림" pitchFamily="50" charset="-127"/>
                <a:cs typeface="Arial" charset="0"/>
              </a:rPr>
              <a:t>organisation</a:t>
            </a:r>
            <a:r>
              <a:rPr lang="en-US" altLang="ko-KR" sz="2000" dirty="0">
                <a:latin typeface="Arial" charset="0"/>
                <a:ea typeface="굴림" pitchFamily="50" charset="-127"/>
                <a:cs typeface="Arial" charset="0"/>
              </a:rPr>
              <a:t> goes about creating and delivering value to customers and satisfying their needs</a:t>
            </a:r>
          </a:p>
        </p:txBody>
      </p:sp>
      <p:sp>
        <p:nvSpPr>
          <p:cNvPr id="5" name="Slide Number Placeholder 4"/>
          <p:cNvSpPr>
            <a:spLocks noGrp="1"/>
          </p:cNvSpPr>
          <p:nvPr>
            <p:ph type="sldNum" sz="quarter" idx="12"/>
          </p:nvPr>
        </p:nvSpPr>
        <p:spPr/>
        <p:txBody>
          <a:bodyPr/>
          <a:lstStyle/>
          <a:p>
            <a:fld id="{1B3E29C7-1EDB-4882-A9EC-1EDE4503724D}" type="slidenum">
              <a:rPr lang="en-US" smtClean="0"/>
              <a:pPr/>
              <a:t>44</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1" name="Rectangle 2"/>
          <p:cNvSpPr txBox="1">
            <a:spLocks noChangeArrowheads="1"/>
          </p:cNvSpPr>
          <p:nvPr/>
        </p:nvSpPr>
        <p:spPr>
          <a:xfrm>
            <a:off x="457200" y="282575"/>
            <a:ext cx="8229600" cy="1011238"/>
          </a:xfrm>
          <a:prstGeom prst="rect">
            <a:avLst/>
          </a:prstGeom>
        </p:spPr>
        <p:txBody>
          <a:bodyPr/>
          <a:lstStyle/>
          <a:p>
            <a:pPr>
              <a:defRPr/>
            </a:pPr>
            <a:r>
              <a:rPr lang="en-US" sz="3600" b="1" kern="0" dirty="0">
                <a:solidFill>
                  <a:schemeClr val="bg1"/>
                </a:solidFill>
                <a:latin typeface="Arial" pitchFamily="34" charset="0"/>
                <a:ea typeface="+mn-ea"/>
                <a:cs typeface="Arial" pitchFamily="34" charset="0"/>
              </a:rPr>
              <a:t>International Business 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3" name="Content Placeholder 2"/>
          <p:cNvSpPr txBox="1">
            <a:spLocks/>
          </p:cNvSpPr>
          <p:nvPr/>
        </p:nvSpPr>
        <p:spPr>
          <a:xfrm>
            <a:off x="457200" y="2357438"/>
            <a:ext cx="8229600" cy="2971800"/>
          </a:xfrm>
          <a:prstGeom prst="rect">
            <a:avLst/>
          </a:prstGeom>
        </p:spPr>
        <p:txBody>
          <a:bodyPr>
            <a:normAutofit/>
          </a:bodyPr>
          <a:lstStyle/>
          <a:p>
            <a:pPr marL="342900" indent="-342900" algn="l">
              <a:lnSpc>
                <a:spcPct val="80000"/>
              </a:lnSpc>
              <a:spcBef>
                <a:spcPct val="20000"/>
              </a:spcBef>
            </a:pPr>
            <a:r>
              <a:rPr lang="en-US" altLang="ko-KR" sz="2000" b="1">
                <a:latin typeface="Arial" charset="0"/>
                <a:ea typeface="굴림" pitchFamily="50" charset="-127"/>
                <a:cs typeface="Arial" charset="0"/>
              </a:rPr>
              <a:t>Definition: Strategy</a:t>
            </a:r>
          </a:p>
          <a:p>
            <a:pPr marL="342900" indent="-342900" algn="l">
              <a:lnSpc>
                <a:spcPct val="80000"/>
              </a:lnSpc>
              <a:spcBef>
                <a:spcPct val="20000"/>
              </a:spcBef>
              <a:buFontTx/>
              <a:buChar char="•"/>
            </a:pPr>
            <a:endParaRPr lang="en-US" altLang="ko-KR" sz="2000" b="1">
              <a:latin typeface="Arial" charset="0"/>
              <a:ea typeface="굴림" pitchFamily="50" charset="-127"/>
              <a:cs typeface="Arial" charset="0"/>
            </a:endParaRPr>
          </a:p>
          <a:p>
            <a:pPr marL="342900" indent="-342900" algn="l">
              <a:lnSpc>
                <a:spcPct val="80000"/>
              </a:lnSpc>
              <a:spcBef>
                <a:spcPct val="20000"/>
              </a:spcBef>
              <a:buFontTx/>
              <a:buChar char="•"/>
            </a:pPr>
            <a:r>
              <a:rPr lang="en-US" altLang="ko-KR" sz="2000" b="1">
                <a:latin typeface="Arial" charset="0"/>
                <a:ea typeface="굴림" pitchFamily="50" charset="-127"/>
                <a:cs typeface="Arial" charset="0"/>
              </a:rPr>
              <a:t>How an organisation expects to achieve its missions and goals</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Strategy is an organisation’s action plan to achieve the mission.</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Each functional area [production, marketing etc] has a strategy for achieving its mission and for helping the organisation reach the overall mission. </a:t>
            </a:r>
          </a:p>
          <a:p>
            <a:pPr marL="342900" indent="-342900" algn="l">
              <a:lnSpc>
                <a:spcPct val="80000"/>
              </a:lnSpc>
              <a:spcBef>
                <a:spcPct val="20000"/>
              </a:spcBef>
              <a:buFontTx/>
              <a:buChar char="•"/>
            </a:pPr>
            <a:r>
              <a:rPr lang="en-US" altLang="ko-KR" sz="2000">
                <a:latin typeface="Arial" charset="0"/>
                <a:ea typeface="굴림" pitchFamily="50" charset="-127"/>
                <a:cs typeface="Arial" charset="0"/>
              </a:rPr>
              <a:t>These strategies exploit opportunities and strengths, neutralise treats and avoid weaknesses.</a:t>
            </a:r>
          </a:p>
        </p:txBody>
      </p:sp>
      <p:sp>
        <p:nvSpPr>
          <p:cNvPr id="5" name="Slide Number Placeholder 4"/>
          <p:cNvSpPr>
            <a:spLocks noGrp="1"/>
          </p:cNvSpPr>
          <p:nvPr>
            <p:ph type="sldNum" sz="quarter" idx="12"/>
          </p:nvPr>
        </p:nvSpPr>
        <p:spPr/>
        <p:txBody>
          <a:bodyPr/>
          <a:lstStyle/>
          <a:p>
            <a:fld id="{1B3E29C7-1EDB-4882-A9EC-1EDE4503724D}" type="slidenum">
              <a:rPr lang="en-US" smtClean="0"/>
              <a:pPr/>
              <a:t>45</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2" name="Rectangle 2"/>
          <p:cNvSpPr txBox="1">
            <a:spLocks noChangeArrowheads="1"/>
          </p:cNvSpPr>
          <p:nvPr/>
        </p:nvSpPr>
        <p:spPr>
          <a:xfrm>
            <a:off x="457200" y="282575"/>
            <a:ext cx="8229600" cy="1011238"/>
          </a:xfrm>
          <a:prstGeom prst="rect">
            <a:avLst/>
          </a:prstGeom>
        </p:spPr>
        <p:txBody>
          <a:bodyPr/>
          <a:lstStyle/>
          <a:p>
            <a:pPr>
              <a:defRPr/>
            </a:pPr>
            <a:r>
              <a:rPr lang="en-US" sz="3600" b="1" kern="0" dirty="0" smtClean="0">
                <a:solidFill>
                  <a:schemeClr val="bg1"/>
                </a:solidFill>
                <a:latin typeface="Arial" pitchFamily="34" charset="0"/>
                <a:ea typeface="+mn-ea"/>
                <a:cs typeface="Arial" pitchFamily="34" charset="0"/>
              </a:rPr>
              <a:t>International </a:t>
            </a:r>
            <a:r>
              <a:rPr lang="en-US" sz="3600" b="1" kern="0" dirty="0">
                <a:solidFill>
                  <a:schemeClr val="bg1"/>
                </a:solidFill>
                <a:latin typeface="Arial" pitchFamily="34" charset="0"/>
                <a:ea typeface="+mn-ea"/>
                <a:cs typeface="Arial" pitchFamily="34" charset="0"/>
              </a:rPr>
              <a:t>Business Plan</a:t>
            </a:r>
            <a:endParaRPr lang="en-US" altLang="ko-KR" sz="3600" b="1" kern="0" dirty="0">
              <a:solidFill>
                <a:schemeClr val="bg1"/>
              </a:solidFill>
              <a:latin typeface="Arial" pitchFamily="34" charset="0"/>
              <a:ea typeface="굴림" pitchFamily="50" charset="-127"/>
              <a:cs typeface="Arial" pitchFamily="34" charset="0"/>
            </a:endParaRPr>
          </a:p>
          <a:p>
            <a:pPr>
              <a:defRPr/>
            </a:pPr>
            <a:endParaRPr lang="en-US" altLang="ko-KR" sz="3600" b="1" kern="0" dirty="0">
              <a:solidFill>
                <a:schemeClr val="bg1"/>
              </a:solidFill>
              <a:latin typeface="Arial" pitchFamily="34" charset="0"/>
              <a:ea typeface="굴림" pitchFamily="50" charset="-127"/>
              <a:cs typeface="Arial" pitchFamily="34" charset="0"/>
            </a:endParaRPr>
          </a:p>
        </p:txBody>
      </p:sp>
      <p:sp>
        <p:nvSpPr>
          <p:cNvPr id="23" name="Content Placeholder 2"/>
          <p:cNvSpPr txBox="1">
            <a:spLocks/>
          </p:cNvSpPr>
          <p:nvPr/>
        </p:nvSpPr>
        <p:spPr>
          <a:xfrm>
            <a:off x="457200" y="1600200"/>
            <a:ext cx="8472488" cy="2571750"/>
          </a:xfrm>
          <a:prstGeom prst="rect">
            <a:avLst/>
          </a:prstGeom>
        </p:spPr>
        <p:txBody>
          <a:bodyPr>
            <a:normAutofit/>
          </a:bodyPr>
          <a:lstStyle/>
          <a:p>
            <a:pPr marL="342900" indent="-342900" algn="l">
              <a:lnSpc>
                <a:spcPct val="80000"/>
              </a:lnSpc>
              <a:spcBef>
                <a:spcPct val="20000"/>
              </a:spcBef>
              <a:buFont typeface="Arial" charset="0"/>
              <a:buChar char="•"/>
            </a:pPr>
            <a:r>
              <a:rPr lang="en-US" altLang="ko-KR" sz="1900" dirty="0">
                <a:latin typeface="Arial" charset="0"/>
                <a:ea typeface="굴림" pitchFamily="50" charset="-127"/>
                <a:cs typeface="Arial" charset="0"/>
              </a:rPr>
              <a:t>A </a:t>
            </a:r>
            <a:r>
              <a:rPr lang="en-US" altLang="ko-KR" sz="1900" b="1" dirty="0">
                <a:latin typeface="Arial" charset="0"/>
                <a:ea typeface="굴림" pitchFamily="50" charset="-127"/>
                <a:cs typeface="Arial" charset="0"/>
              </a:rPr>
              <a:t>Strategy</a:t>
            </a:r>
            <a:r>
              <a:rPr lang="en-US" altLang="ko-KR" sz="1900" dirty="0">
                <a:latin typeface="Arial" charset="0"/>
                <a:ea typeface="굴림" pitchFamily="50" charset="-127"/>
                <a:cs typeface="Arial" charset="0"/>
              </a:rPr>
              <a:t> is a long term plan of action designed to achieve a particular </a:t>
            </a:r>
          </a:p>
          <a:p>
            <a:pPr marL="342900" indent="-342900" algn="l">
              <a:lnSpc>
                <a:spcPct val="80000"/>
              </a:lnSpc>
              <a:spcBef>
                <a:spcPct val="20000"/>
              </a:spcBef>
            </a:pPr>
            <a:r>
              <a:rPr lang="en-US" altLang="ko-KR" sz="1900" dirty="0">
                <a:latin typeface="Arial" charset="0"/>
                <a:ea typeface="굴림" pitchFamily="50" charset="-127"/>
                <a:cs typeface="Arial" charset="0"/>
              </a:rPr>
              <a:t>       goal, most often "winning." </a:t>
            </a:r>
          </a:p>
          <a:p>
            <a:pPr marL="342900" indent="-342900" algn="l">
              <a:lnSpc>
                <a:spcPct val="80000"/>
              </a:lnSpc>
              <a:spcBef>
                <a:spcPct val="20000"/>
              </a:spcBef>
              <a:buFont typeface="Arial" charset="0"/>
              <a:buChar char="•"/>
            </a:pPr>
            <a:endParaRPr lang="en-US" altLang="ko-KR" sz="1900" dirty="0">
              <a:latin typeface="Arial" charset="0"/>
              <a:ea typeface="굴림" pitchFamily="50" charset="-127"/>
              <a:cs typeface="Arial" charset="0"/>
            </a:endParaRPr>
          </a:p>
          <a:p>
            <a:pPr marL="342900" indent="-342900" algn="l">
              <a:lnSpc>
                <a:spcPct val="80000"/>
              </a:lnSpc>
              <a:spcBef>
                <a:spcPct val="20000"/>
              </a:spcBef>
              <a:buFont typeface="Arial" charset="0"/>
              <a:buChar char="•"/>
            </a:pPr>
            <a:r>
              <a:rPr lang="en-US" altLang="ko-KR" sz="1900" dirty="0">
                <a:latin typeface="Arial" charset="0"/>
                <a:ea typeface="굴림" pitchFamily="50" charset="-127"/>
                <a:cs typeface="Arial" charset="0"/>
              </a:rPr>
              <a:t>Strategy is differentiated from tactics or immediate actions with resources</a:t>
            </a:r>
          </a:p>
          <a:p>
            <a:pPr marL="342900" indent="-342900" algn="l">
              <a:lnSpc>
                <a:spcPct val="80000"/>
              </a:lnSpc>
              <a:spcBef>
                <a:spcPct val="20000"/>
              </a:spcBef>
            </a:pPr>
            <a:r>
              <a:rPr lang="en-US" altLang="ko-KR" sz="1900" dirty="0">
                <a:latin typeface="Arial" charset="0"/>
                <a:ea typeface="굴림" pitchFamily="50" charset="-127"/>
                <a:cs typeface="Arial" charset="0"/>
              </a:rPr>
              <a:t>       at hand by its nature of being extensively premeditated, and often </a:t>
            </a:r>
          </a:p>
          <a:p>
            <a:pPr marL="342900" indent="-342900" algn="l">
              <a:lnSpc>
                <a:spcPct val="80000"/>
              </a:lnSpc>
              <a:spcBef>
                <a:spcPct val="20000"/>
              </a:spcBef>
            </a:pPr>
            <a:r>
              <a:rPr lang="en-US" altLang="ko-KR" sz="1900" dirty="0">
                <a:latin typeface="Arial" charset="0"/>
                <a:ea typeface="굴림" pitchFamily="50" charset="-127"/>
                <a:cs typeface="Arial" charset="0"/>
              </a:rPr>
              <a:t>       practically rehearsed. </a:t>
            </a:r>
          </a:p>
          <a:p>
            <a:pPr marL="342900" indent="-342900" algn="l">
              <a:lnSpc>
                <a:spcPct val="80000"/>
              </a:lnSpc>
              <a:spcBef>
                <a:spcPct val="20000"/>
              </a:spcBef>
              <a:buFont typeface="Arial" charset="0"/>
              <a:buChar char="•"/>
            </a:pPr>
            <a:endParaRPr lang="en-US" altLang="ko-KR" sz="1900" dirty="0">
              <a:latin typeface="Arial" charset="0"/>
              <a:ea typeface="굴림" pitchFamily="50" charset="-127"/>
              <a:cs typeface="Arial" charset="0"/>
            </a:endParaRPr>
          </a:p>
          <a:p>
            <a:pPr marL="342900" indent="-342900" algn="l">
              <a:lnSpc>
                <a:spcPct val="80000"/>
              </a:lnSpc>
              <a:spcBef>
                <a:spcPct val="20000"/>
              </a:spcBef>
              <a:buFont typeface="Arial" charset="0"/>
              <a:buChar char="•"/>
            </a:pPr>
            <a:r>
              <a:rPr lang="en-US" altLang="ko-KR" sz="1900" dirty="0">
                <a:latin typeface="Arial" charset="0"/>
                <a:ea typeface="굴림" pitchFamily="50" charset="-127"/>
                <a:cs typeface="Arial" charset="0"/>
              </a:rPr>
              <a:t>Strategies are used to make the problem easier to understand and solve.</a:t>
            </a:r>
          </a:p>
        </p:txBody>
      </p:sp>
      <p:sp>
        <p:nvSpPr>
          <p:cNvPr id="5" name="Content Placeholder 2"/>
          <p:cNvSpPr txBox="1">
            <a:spLocks/>
          </p:cNvSpPr>
          <p:nvPr/>
        </p:nvSpPr>
        <p:spPr>
          <a:xfrm>
            <a:off x="457200" y="4648200"/>
            <a:ext cx="8229600" cy="1571625"/>
          </a:xfrm>
          <a:prstGeom prst="rect">
            <a:avLst/>
          </a:prstGeom>
        </p:spPr>
        <p:txBody>
          <a:bodyPr/>
          <a:lstStyle/>
          <a:p>
            <a:pPr marL="342900" indent="-342900" algn="l">
              <a:spcBef>
                <a:spcPct val="20000"/>
              </a:spcBef>
              <a:buFont typeface="Arial" charset="0"/>
              <a:buNone/>
            </a:pPr>
            <a:r>
              <a:rPr lang="en-US" altLang="ko-KR" sz="2000" dirty="0">
                <a:solidFill>
                  <a:srgbClr val="FF0000"/>
                </a:solidFill>
                <a:latin typeface="Arial" charset="0"/>
                <a:ea typeface="굴림" pitchFamily="50" charset="-127"/>
                <a:cs typeface="Arial" charset="0"/>
              </a:rPr>
              <a:t>Mission and Strategies</a:t>
            </a:r>
            <a:endParaRPr lang="en-US" altLang="ko-KR" sz="2000" b="1" dirty="0">
              <a:solidFill>
                <a:srgbClr val="FF0000"/>
              </a:solidFill>
              <a:latin typeface="Arial" charset="0"/>
              <a:ea typeface="굴림" pitchFamily="50" charset="-127"/>
              <a:cs typeface="Arial" charset="0"/>
            </a:endParaRPr>
          </a:p>
          <a:p>
            <a:pPr marL="342900" indent="-342900" algn="l">
              <a:spcBef>
                <a:spcPct val="20000"/>
              </a:spcBef>
              <a:buFontTx/>
              <a:buChar char="•"/>
            </a:pPr>
            <a:r>
              <a:rPr lang="en-US" altLang="ko-KR" sz="2000" b="1" dirty="0">
                <a:latin typeface="Arial" charset="0"/>
                <a:ea typeface="굴림" pitchFamily="50" charset="-127"/>
                <a:cs typeface="Arial" charset="0"/>
              </a:rPr>
              <a:t>Mission</a:t>
            </a:r>
            <a:r>
              <a:rPr lang="en-US" altLang="ko-KR" sz="2000" dirty="0">
                <a:latin typeface="Arial" charset="0"/>
                <a:ea typeface="굴림" pitchFamily="50" charset="-127"/>
                <a:cs typeface="Arial" charset="0"/>
              </a:rPr>
              <a:t> defines a company’s </a:t>
            </a:r>
            <a:r>
              <a:rPr lang="en-US" altLang="ko-KR" sz="2000" dirty="0" smtClean="0">
                <a:latin typeface="Arial" charset="0"/>
                <a:ea typeface="굴림" pitchFamily="50" charset="-127"/>
                <a:cs typeface="Arial" charset="0"/>
              </a:rPr>
              <a:t>identity and purpose</a:t>
            </a:r>
            <a:r>
              <a:rPr lang="en-US" altLang="ko-KR" sz="2000" dirty="0">
                <a:latin typeface="Arial" charset="0"/>
                <a:ea typeface="굴림" pitchFamily="50" charset="-127"/>
                <a:cs typeface="Arial" charset="0"/>
              </a:rPr>
              <a:t>, the value it wishes to achieve so it knows </a:t>
            </a:r>
            <a:r>
              <a:rPr lang="en-US" altLang="ko-KR" sz="2000" b="1" dirty="0">
                <a:latin typeface="Arial" charset="0"/>
                <a:ea typeface="굴림" pitchFamily="50" charset="-127"/>
                <a:cs typeface="Arial" charset="0"/>
              </a:rPr>
              <a:t>where</a:t>
            </a:r>
            <a:r>
              <a:rPr lang="en-US" altLang="ko-KR" sz="2000" dirty="0">
                <a:latin typeface="Arial" charset="0"/>
                <a:ea typeface="굴림" pitchFamily="50" charset="-127"/>
                <a:cs typeface="Arial" charset="0"/>
              </a:rPr>
              <a:t> it is </a:t>
            </a:r>
            <a:r>
              <a:rPr lang="en-US" altLang="ko-KR" sz="2000" dirty="0" smtClean="0">
                <a:latin typeface="Arial" charset="0"/>
                <a:ea typeface="굴림" pitchFamily="50" charset="-127"/>
                <a:cs typeface="Arial" charset="0"/>
              </a:rPr>
              <a:t>going.  </a:t>
            </a:r>
            <a:r>
              <a:rPr lang="en-US" altLang="ko-KR" sz="2000" b="1" dirty="0" smtClean="0">
                <a:latin typeface="Arial" charset="0"/>
                <a:ea typeface="굴림" pitchFamily="50" charset="-127"/>
                <a:cs typeface="Arial" charset="0"/>
              </a:rPr>
              <a:t>Strategy </a:t>
            </a:r>
            <a:r>
              <a:rPr lang="en-US" altLang="ko-KR" sz="2000" dirty="0">
                <a:latin typeface="Arial" charset="0"/>
                <a:ea typeface="굴림" pitchFamily="50" charset="-127"/>
                <a:cs typeface="Arial" charset="0"/>
              </a:rPr>
              <a:t>describes </a:t>
            </a:r>
            <a:r>
              <a:rPr lang="en-US" altLang="ko-KR" sz="2000" b="1" dirty="0">
                <a:latin typeface="Arial" charset="0"/>
                <a:ea typeface="굴림" pitchFamily="50" charset="-127"/>
                <a:cs typeface="Arial" charset="0"/>
              </a:rPr>
              <a:t>how</a:t>
            </a:r>
            <a:r>
              <a:rPr lang="en-US" altLang="ko-KR" sz="2000" dirty="0">
                <a:latin typeface="Arial" charset="0"/>
                <a:ea typeface="굴림" pitchFamily="50" charset="-127"/>
                <a:cs typeface="Arial" charset="0"/>
              </a:rPr>
              <a:t> to get there.</a:t>
            </a:r>
          </a:p>
        </p:txBody>
      </p:sp>
      <p:sp>
        <p:nvSpPr>
          <p:cNvPr id="6" name="Slide Number Placeholder 5"/>
          <p:cNvSpPr>
            <a:spLocks noGrp="1"/>
          </p:cNvSpPr>
          <p:nvPr>
            <p:ph type="sldNum" sz="quarter" idx="12"/>
          </p:nvPr>
        </p:nvSpPr>
        <p:spPr/>
        <p:txBody>
          <a:bodyPr/>
          <a:lstStyle/>
          <a:p>
            <a:fld id="{1B3E29C7-1EDB-4882-A9EC-1EDE4503724D}" type="slidenum">
              <a:rPr lang="en-US" smtClean="0"/>
              <a:pPr/>
              <a:t>46</a:t>
            </a:fld>
            <a:endParaRPr lang="en-US"/>
          </a:p>
        </p:txBody>
      </p:sp>
      <p:sp>
        <p:nvSpPr>
          <p:cNvPr id="7" name="Footer Placeholder 6"/>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19" name="Rectangle 2"/>
          <p:cNvSpPr txBox="1">
            <a:spLocks noChangeArrowheads="1"/>
          </p:cNvSpPr>
          <p:nvPr/>
        </p:nvSpPr>
        <p:spPr>
          <a:xfrm>
            <a:off x="457200" y="282575"/>
            <a:ext cx="8229600" cy="1011238"/>
          </a:xfrm>
          <a:prstGeom prst="rect">
            <a:avLst/>
          </a:prstGeom>
        </p:spPr>
        <p:txBody>
          <a:bodyPr/>
          <a:lstStyle/>
          <a:p>
            <a:pPr>
              <a:defRPr/>
            </a:pPr>
            <a:r>
              <a:rPr lang="en-US" sz="3600" b="1" kern="0" dirty="0">
                <a:solidFill>
                  <a:schemeClr val="bg1"/>
                </a:solidFill>
                <a:latin typeface="Arial" pitchFamily="34" charset="0"/>
                <a:ea typeface="+mn-ea"/>
                <a:cs typeface="Arial" pitchFamily="34" charset="0"/>
              </a:rPr>
              <a:t>International Business 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0" name="Content Placeholder 2"/>
          <p:cNvSpPr txBox="1">
            <a:spLocks/>
          </p:cNvSpPr>
          <p:nvPr/>
        </p:nvSpPr>
        <p:spPr>
          <a:xfrm>
            <a:off x="457200" y="2214563"/>
            <a:ext cx="8229600" cy="3186112"/>
          </a:xfrm>
          <a:prstGeom prst="rect">
            <a:avLst/>
          </a:prstGeom>
        </p:spPr>
        <p:txBody>
          <a:bodyPr>
            <a:normAutofit lnSpcReduction="10000"/>
          </a:bodyPr>
          <a:lstStyle/>
          <a:p>
            <a:pPr marL="342900" indent="-342900" algn="l">
              <a:lnSpc>
                <a:spcPct val="80000"/>
              </a:lnSpc>
              <a:spcBef>
                <a:spcPct val="20000"/>
              </a:spcBef>
              <a:buFont typeface="Arial" charset="0"/>
              <a:buNone/>
            </a:pPr>
            <a:r>
              <a:rPr lang="en-US" altLang="ko-KR" sz="2000" b="1" dirty="0">
                <a:latin typeface="Arial" charset="0"/>
                <a:ea typeface="굴림" pitchFamily="50" charset="-127"/>
                <a:cs typeface="Arial" charset="0"/>
              </a:rPr>
              <a:t>Tactic</a:t>
            </a:r>
          </a:p>
          <a:p>
            <a:pPr marL="342900" indent="-342900" algn="l">
              <a:lnSpc>
                <a:spcPct val="80000"/>
              </a:lnSpc>
              <a:spcBef>
                <a:spcPct val="20000"/>
              </a:spcBef>
              <a:buFont typeface="Arial" charset="0"/>
              <a:buNone/>
            </a:pPr>
            <a:endParaRPr lang="en-US" altLang="ko-KR" sz="2000" b="1" dirty="0">
              <a:latin typeface="Arial" charset="0"/>
              <a:ea typeface="굴림" pitchFamily="50" charset="-127"/>
              <a:cs typeface="Arial" charset="0"/>
            </a:endParaRP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A </a:t>
            </a:r>
            <a:r>
              <a:rPr lang="en-US" altLang="ko-KR" sz="2000" b="1" dirty="0">
                <a:latin typeface="Arial" charset="0"/>
                <a:ea typeface="굴림" pitchFamily="50" charset="-127"/>
                <a:cs typeface="Arial" charset="0"/>
              </a:rPr>
              <a:t>tactic</a:t>
            </a:r>
            <a:r>
              <a:rPr lang="en-US" altLang="ko-KR" sz="2000" dirty="0">
                <a:latin typeface="Arial" charset="0"/>
                <a:ea typeface="굴림" pitchFamily="50" charset="-127"/>
                <a:cs typeface="Arial" charset="0"/>
              </a:rPr>
              <a:t> is a conceptual action to implement a specific mission and achieve a specific objective, or to advance toward a specific goal. </a:t>
            </a: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A tactic is implemented as one or more tasks. </a:t>
            </a:r>
            <a:endParaRPr lang="en-US" altLang="ko-KR" sz="2000" dirty="0" smtClean="0">
              <a:latin typeface="Arial" charset="0"/>
              <a:ea typeface="굴림" pitchFamily="50" charset="-127"/>
              <a:cs typeface="Arial" charset="0"/>
            </a:endParaRPr>
          </a:p>
          <a:p>
            <a:pPr marL="342900" indent="-342900" algn="l">
              <a:lnSpc>
                <a:spcPct val="80000"/>
              </a:lnSpc>
              <a:spcBef>
                <a:spcPct val="20000"/>
              </a:spcBef>
            </a:pPr>
            <a:r>
              <a:rPr lang="en-US" altLang="ko-KR" sz="2000" dirty="0">
                <a:latin typeface="Arial" charset="0"/>
                <a:ea typeface="굴림" pitchFamily="50" charset="-127"/>
                <a:cs typeface="Arial" charset="0"/>
              </a:rPr>
              <a:t> </a:t>
            </a:r>
            <a:r>
              <a:rPr lang="en-US" altLang="ko-KR" sz="2000" dirty="0" smtClean="0">
                <a:latin typeface="Arial" charset="0"/>
                <a:ea typeface="굴림" pitchFamily="50" charset="-127"/>
                <a:cs typeface="Arial" charset="0"/>
              </a:rPr>
              <a:t>    </a:t>
            </a:r>
          </a:p>
          <a:p>
            <a:pPr marL="342900" indent="-342900" algn="l">
              <a:lnSpc>
                <a:spcPct val="80000"/>
              </a:lnSpc>
              <a:spcBef>
                <a:spcPct val="20000"/>
              </a:spcBef>
            </a:pPr>
            <a:r>
              <a:rPr lang="en-US" altLang="ko-KR" sz="2000" dirty="0">
                <a:latin typeface="Arial" charset="0"/>
                <a:ea typeface="굴림" pitchFamily="50" charset="-127"/>
                <a:cs typeface="Arial" charset="0"/>
              </a:rPr>
              <a:t> </a:t>
            </a:r>
            <a:r>
              <a:rPr lang="en-US" altLang="ko-KR" sz="2000" dirty="0" smtClean="0">
                <a:latin typeface="Arial" charset="0"/>
                <a:ea typeface="굴림" pitchFamily="50" charset="-127"/>
                <a:cs typeface="Arial" charset="0"/>
              </a:rPr>
              <a:t>    These </a:t>
            </a:r>
            <a:r>
              <a:rPr lang="en-US" altLang="ko-KR" sz="2000" dirty="0">
                <a:latin typeface="Arial" charset="0"/>
                <a:ea typeface="굴림" pitchFamily="50" charset="-127"/>
                <a:cs typeface="Arial" charset="0"/>
              </a:rPr>
              <a:t>concepts can be defined as a hierarchy:</a:t>
            </a: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Strategy</a:t>
            </a: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Operational objective</a:t>
            </a: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Tactic [slight adjustments to strategy]</a:t>
            </a:r>
          </a:p>
          <a:p>
            <a:pPr marL="342900" indent="-342900" algn="l">
              <a:lnSpc>
                <a:spcPct val="80000"/>
              </a:lnSpc>
              <a:spcBef>
                <a:spcPct val="20000"/>
              </a:spcBef>
              <a:buFontTx/>
              <a:buChar char="•"/>
            </a:pPr>
            <a:r>
              <a:rPr lang="en-US" altLang="ko-KR" sz="2000" dirty="0">
                <a:latin typeface="Arial" charset="0"/>
                <a:ea typeface="굴림" pitchFamily="50" charset="-127"/>
                <a:cs typeface="Arial" charset="0"/>
              </a:rPr>
              <a:t>Task </a:t>
            </a:r>
          </a:p>
        </p:txBody>
      </p:sp>
      <p:sp>
        <p:nvSpPr>
          <p:cNvPr id="5" name="Slide Number Placeholder 4"/>
          <p:cNvSpPr>
            <a:spLocks noGrp="1"/>
          </p:cNvSpPr>
          <p:nvPr>
            <p:ph type="sldNum" sz="quarter" idx="12"/>
          </p:nvPr>
        </p:nvSpPr>
        <p:spPr/>
        <p:txBody>
          <a:bodyPr/>
          <a:lstStyle/>
          <a:p>
            <a:fld id="{1B3E29C7-1EDB-4882-A9EC-1EDE4503724D}" type="slidenum">
              <a:rPr lang="en-US" smtClean="0"/>
              <a:pPr/>
              <a:t>47</a:t>
            </a:fld>
            <a:endParaRPr lang="en-US"/>
          </a:p>
        </p:txBody>
      </p:sp>
      <p:sp>
        <p:nvSpPr>
          <p:cNvPr id="6" name="Footer Placeholder 5"/>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8" name="Rectangle 2"/>
          <p:cNvSpPr txBox="1">
            <a:spLocks noChangeArrowheads="1"/>
          </p:cNvSpPr>
          <p:nvPr/>
        </p:nvSpPr>
        <p:spPr>
          <a:xfrm>
            <a:off x="457200" y="282575"/>
            <a:ext cx="8229600" cy="1011238"/>
          </a:xfrm>
          <a:prstGeom prst="rect">
            <a:avLst/>
          </a:prstGeom>
        </p:spPr>
        <p:txBody>
          <a:bodyPr/>
          <a:lstStyle/>
          <a:p>
            <a:pPr>
              <a:defRPr/>
            </a:pPr>
            <a:r>
              <a:rPr lang="en-US" sz="3600" b="1" kern="0" dirty="0">
                <a:solidFill>
                  <a:schemeClr val="bg1"/>
                </a:solidFill>
                <a:latin typeface="Arial" pitchFamily="34" charset="0"/>
                <a:ea typeface="+mn-ea"/>
                <a:cs typeface="Arial" pitchFamily="34" charset="0"/>
              </a:rPr>
              <a:t>International Business 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9" name="Title 1"/>
          <p:cNvSpPr txBox="1">
            <a:spLocks/>
          </p:cNvSpPr>
          <p:nvPr/>
        </p:nvSpPr>
        <p:spPr>
          <a:xfrm>
            <a:off x="457200" y="1571625"/>
            <a:ext cx="8229600" cy="771525"/>
          </a:xfrm>
          <a:prstGeom prst="rect">
            <a:avLst/>
          </a:prstGeom>
        </p:spPr>
        <p:txBody>
          <a:bodyPr>
            <a:normAutofit fontScale="97500"/>
          </a:bodyPr>
          <a:lstStyle/>
          <a:p>
            <a:pPr fontAlgn="auto">
              <a:spcAft>
                <a:spcPts val="0"/>
              </a:spcAft>
              <a:defRPr/>
            </a:pPr>
            <a:r>
              <a:rPr lang="en-US" sz="2000" kern="0" dirty="0">
                <a:solidFill>
                  <a:schemeClr val="tx2"/>
                </a:solidFill>
                <a:latin typeface="Arial" pitchFamily="34" charset="0"/>
                <a:ea typeface="+mj-ea"/>
                <a:cs typeface="Arial" pitchFamily="34" charset="0"/>
              </a:rPr>
              <a:t>Vision and Mission</a:t>
            </a:r>
            <a:br>
              <a:rPr lang="en-US" sz="2000" kern="0" dirty="0">
                <a:solidFill>
                  <a:schemeClr val="tx2"/>
                </a:solidFill>
                <a:latin typeface="Arial" pitchFamily="34" charset="0"/>
                <a:ea typeface="+mj-ea"/>
                <a:cs typeface="Arial" pitchFamily="34" charset="0"/>
              </a:rPr>
            </a:br>
            <a:r>
              <a:rPr lang="en-US" sz="2000" kern="0" dirty="0">
                <a:solidFill>
                  <a:schemeClr val="tx2"/>
                </a:solidFill>
                <a:latin typeface="Arial" pitchFamily="34" charset="0"/>
                <a:ea typeface="+mj-ea"/>
                <a:cs typeface="Arial" pitchFamily="34" charset="0"/>
              </a:rPr>
              <a:t>[the differences]</a:t>
            </a:r>
          </a:p>
        </p:txBody>
      </p:sp>
      <p:graphicFrame>
        <p:nvGraphicFramePr>
          <p:cNvPr id="10" name="Content Placeholder 3"/>
          <p:cNvGraphicFramePr>
            <a:graphicFrameLocks noGrp="1"/>
          </p:cNvGraphicFramePr>
          <p:nvPr/>
        </p:nvGraphicFramePr>
        <p:xfrm>
          <a:off x="457200" y="2544763"/>
          <a:ext cx="8229600" cy="3455670"/>
        </p:xfrm>
        <a:graphic>
          <a:graphicData uri="http://schemas.openxmlformats.org/drawingml/2006/table">
            <a:tbl>
              <a:tblPr/>
              <a:tblGrid>
                <a:gridCol w="4114800"/>
                <a:gridCol w="41148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000000"/>
                          </a:solidFill>
                          <a:effectLst/>
                          <a:latin typeface="Arial" charset="0"/>
                          <a:ea typeface="굴림" pitchFamily="50" charset="-127"/>
                          <a:cs typeface="Arial" charset="0"/>
                        </a:rPr>
                        <a:t>Vision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Mission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About  the </a:t>
                      </a:r>
                      <a:r>
                        <a:rPr kumimoji="0" lang="en-US" altLang="ko-KR" sz="1600" b="1" i="0" u="none" strike="noStrike" cap="none" normalizeH="0" baseline="0" smtClean="0">
                          <a:ln>
                            <a:noFill/>
                          </a:ln>
                          <a:solidFill>
                            <a:srgbClr val="FF0000"/>
                          </a:solidFill>
                          <a:effectLst/>
                          <a:latin typeface="Arial" charset="0"/>
                          <a:ea typeface="굴림" pitchFamily="50" charset="-127"/>
                          <a:cs typeface="Arial" charset="0"/>
                        </a:rPr>
                        <a:t>future </a:t>
                      </a: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business scope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About  the </a:t>
                      </a:r>
                      <a:r>
                        <a:rPr kumimoji="0" lang="en-US" altLang="ko-KR" sz="1600" b="1" i="0" u="none" strike="noStrike" cap="none" normalizeH="0" baseline="0" smtClean="0">
                          <a:ln>
                            <a:noFill/>
                          </a:ln>
                          <a:solidFill>
                            <a:srgbClr val="FF0000"/>
                          </a:solidFill>
                          <a:effectLst/>
                          <a:latin typeface="Arial" charset="0"/>
                          <a:ea typeface="굴림" pitchFamily="50" charset="-127"/>
                          <a:cs typeface="Arial" charset="0"/>
                        </a:rPr>
                        <a:t>present</a:t>
                      </a: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 business scope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Deals with </a:t>
                      </a:r>
                      <a:r>
                        <a:rPr kumimoji="0" lang="en-US" altLang="ko-KR" sz="1600" b="1" i="0" u="none" strike="noStrike" cap="none" normalizeH="0" baseline="0" smtClean="0">
                          <a:ln>
                            <a:noFill/>
                          </a:ln>
                          <a:solidFill>
                            <a:srgbClr val="FF0000"/>
                          </a:solidFill>
                          <a:effectLst/>
                          <a:latin typeface="Arial" charset="0"/>
                          <a:ea typeface="굴림" pitchFamily="50" charset="-127"/>
                          <a:cs typeface="Arial" charset="0"/>
                        </a:rPr>
                        <a:t>“where are we going”</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Deals with “who are we” and “what we do” and “where are we now”</a:t>
                      </a:r>
                      <a:endParaRPr kumimoji="0" lang="en-US" altLang="ko-KR" sz="1600" b="1" i="0" u="none" strike="noStrike" cap="none" normalizeH="0" baseline="0" smtClean="0">
                        <a:ln>
                          <a:noFill/>
                        </a:ln>
                        <a:solidFill>
                          <a:srgbClr val="FF0000"/>
                        </a:solidFill>
                        <a:effectLst/>
                        <a:latin typeface="Arial" charset="0"/>
                        <a:ea typeface="굴림" pitchFamily="50" charset="-127"/>
                        <a:cs typeface="Arial" charset="0"/>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What kind of enterprise the company is try to become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Element of time horizon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E7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About what the company’s present  products and services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Its present activities and the types of customers it presently serves</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What technological and business capabilities it presently has </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0000"/>
                          </a:solidFill>
                          <a:effectLst/>
                          <a:latin typeface="Arial" charset="0"/>
                          <a:ea typeface="굴림" pitchFamily="50" charset="-127"/>
                          <a:cs typeface="Arial" charset="0"/>
                        </a:rPr>
                        <a:t>Future dream</a:t>
                      </a:r>
                      <a:r>
                        <a:rPr kumimoji="0" lang="en-US" altLang="ko-KR" sz="1600" b="0" i="0" u="none" strike="noStrike" cap="none" normalizeH="0" baseline="0" smtClean="0">
                          <a:ln>
                            <a:noFill/>
                          </a:ln>
                          <a:solidFill>
                            <a:srgbClr val="000000"/>
                          </a:solidFill>
                          <a:effectLst/>
                          <a:latin typeface="Arial" charset="0"/>
                          <a:ea typeface="굴림" pitchFamily="50" charset="-127"/>
                          <a:cs typeface="Arial" charset="0"/>
                        </a:rPr>
                        <a:t> of the organisation, its roadmap, direction it intends to pursue</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BCB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ko-KR" sz="1600" b="1" i="0" u="none" strike="noStrike" cap="none" normalizeH="0" baseline="0" smtClean="0">
                          <a:ln>
                            <a:noFill/>
                          </a:ln>
                          <a:solidFill>
                            <a:srgbClr val="FFFFFF"/>
                          </a:solidFill>
                          <a:effectLst/>
                          <a:latin typeface="Arial" charset="0"/>
                          <a:ea typeface="굴림" pitchFamily="50" charset="-127"/>
                          <a:cs typeface="Arial" charset="0"/>
                        </a:rPr>
                        <a:t>Is the starting point for forming a vision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r>
            </a:tbl>
          </a:graphicData>
        </a:graphic>
      </p:graphicFrame>
      <p:sp>
        <p:nvSpPr>
          <p:cNvPr id="6" name="Slide Number Placeholder 5"/>
          <p:cNvSpPr>
            <a:spLocks noGrp="1"/>
          </p:cNvSpPr>
          <p:nvPr>
            <p:ph type="sldNum" sz="quarter" idx="12"/>
          </p:nvPr>
        </p:nvSpPr>
        <p:spPr/>
        <p:txBody>
          <a:bodyPr/>
          <a:lstStyle/>
          <a:p>
            <a:fld id="{1B3E29C7-1EDB-4882-A9EC-1EDE4503724D}" type="slidenum">
              <a:rPr lang="en-US" smtClean="0"/>
              <a:pPr/>
              <a:t>48</a:t>
            </a:fld>
            <a:endParaRPr lang="en-US"/>
          </a:p>
        </p:txBody>
      </p:sp>
      <p:sp>
        <p:nvSpPr>
          <p:cNvPr id="7" name="Footer Placeholder 6"/>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ChangeArrowheads="1"/>
          </p:cNvSpPr>
          <p:nvPr/>
        </p:nvSpPr>
        <p:spPr bwMode="auto">
          <a:xfrm>
            <a:off x="0" y="0"/>
            <a:ext cx="9144000" cy="1371600"/>
          </a:xfrm>
          <a:prstGeom prst="rect">
            <a:avLst/>
          </a:prstGeom>
          <a:solidFill>
            <a:srgbClr val="006699"/>
          </a:solidFill>
          <a:ln w="9525">
            <a:noFill/>
            <a:miter lim="800000"/>
            <a:headEnd/>
            <a:tailEnd/>
          </a:ln>
        </p:spPr>
        <p:txBody>
          <a:bodyPr wrap="none" anchor="ctr"/>
          <a:lstStyle/>
          <a:p>
            <a:endParaRPr lang="ko-KR" altLang="ko-KR">
              <a:latin typeface="Times New Roman" pitchFamily="18" charset="0"/>
              <a:ea typeface="-소망M" pitchFamily="18" charset="-127"/>
            </a:endParaRPr>
          </a:p>
        </p:txBody>
      </p:sp>
      <p:sp>
        <p:nvSpPr>
          <p:cNvPr id="23" name="Rectangle 2"/>
          <p:cNvSpPr txBox="1">
            <a:spLocks noChangeArrowheads="1"/>
          </p:cNvSpPr>
          <p:nvPr/>
        </p:nvSpPr>
        <p:spPr>
          <a:xfrm>
            <a:off x="457200" y="282575"/>
            <a:ext cx="8229600" cy="1011238"/>
          </a:xfrm>
          <a:prstGeom prst="rect">
            <a:avLst/>
          </a:prstGeom>
        </p:spPr>
        <p:txBody>
          <a:bodyPr/>
          <a:lstStyle/>
          <a:p>
            <a:pPr>
              <a:defRPr/>
            </a:pPr>
            <a:r>
              <a:rPr lang="en-US" sz="3600" b="1" kern="0" dirty="0">
                <a:solidFill>
                  <a:schemeClr val="bg1"/>
                </a:solidFill>
                <a:latin typeface="Arial" pitchFamily="34" charset="0"/>
                <a:ea typeface="+mn-ea"/>
                <a:cs typeface="Arial" pitchFamily="34" charset="0"/>
              </a:rPr>
              <a:t>International Business Plan</a:t>
            </a:r>
            <a:endParaRPr lang="en-US" altLang="ko-KR" sz="3600" b="1" kern="0" dirty="0">
              <a:solidFill>
                <a:schemeClr val="bg1"/>
              </a:solidFill>
              <a:latin typeface="Arial" pitchFamily="34" charset="0"/>
              <a:ea typeface="굴림" pitchFamily="50" charset="-127"/>
              <a:cs typeface="Arial" pitchFamily="34" charset="0"/>
            </a:endParaRPr>
          </a:p>
        </p:txBody>
      </p:sp>
      <p:sp>
        <p:nvSpPr>
          <p:cNvPr id="24" name="Title 1"/>
          <p:cNvSpPr txBox="1">
            <a:spLocks/>
          </p:cNvSpPr>
          <p:nvPr/>
        </p:nvSpPr>
        <p:spPr>
          <a:xfrm>
            <a:off x="457200" y="1752600"/>
            <a:ext cx="8229600" cy="1143000"/>
          </a:xfrm>
          <a:prstGeom prst="rect">
            <a:avLst/>
          </a:prstGeom>
        </p:spPr>
        <p:txBody>
          <a:bodyPr/>
          <a:lstStyle/>
          <a:p>
            <a:r>
              <a:rPr lang="en-US" altLang="ko-KR" sz="2000" i="1" dirty="0">
                <a:solidFill>
                  <a:schemeClr val="tx2"/>
                </a:solidFill>
                <a:latin typeface="Arial" charset="0"/>
                <a:ea typeface="굴림" pitchFamily="50" charset="-127"/>
                <a:cs typeface="Arial" charset="0"/>
              </a:rPr>
              <a:t>. </a:t>
            </a:r>
            <a:br>
              <a:rPr lang="en-US" altLang="ko-KR" sz="2000" i="1" dirty="0">
                <a:solidFill>
                  <a:schemeClr val="tx2"/>
                </a:solidFill>
                <a:latin typeface="Arial" charset="0"/>
                <a:ea typeface="굴림" pitchFamily="50" charset="-127"/>
                <a:cs typeface="Arial" charset="0"/>
              </a:rPr>
            </a:br>
            <a:r>
              <a:rPr lang="en-US" altLang="ko-KR" sz="2000" dirty="0">
                <a:solidFill>
                  <a:schemeClr val="tx2"/>
                </a:solidFill>
                <a:latin typeface="Arial" charset="0"/>
                <a:ea typeface="굴림" pitchFamily="50" charset="-127"/>
                <a:cs typeface="Arial" charset="0"/>
              </a:rPr>
              <a:t>Explain the difference between mission statement, aims, </a:t>
            </a:r>
            <a:r>
              <a:rPr lang="en-US" altLang="ko-KR" sz="2000" dirty="0" smtClean="0">
                <a:solidFill>
                  <a:schemeClr val="tx2"/>
                </a:solidFill>
                <a:latin typeface="Arial" charset="0"/>
                <a:ea typeface="굴림" pitchFamily="50" charset="-127"/>
                <a:cs typeface="Arial" charset="0"/>
              </a:rPr>
              <a:t>goal  objectives</a:t>
            </a:r>
            <a:r>
              <a:rPr lang="en-US" altLang="ko-KR" sz="2000" dirty="0">
                <a:solidFill>
                  <a:schemeClr val="tx2"/>
                </a:solidFill>
                <a:latin typeface="Arial" charset="0"/>
                <a:ea typeface="굴림" pitchFamily="50" charset="-127"/>
                <a:cs typeface="Arial" charset="0"/>
              </a:rPr>
              <a:t>, strategy and tactics.</a:t>
            </a:r>
            <a:br>
              <a:rPr lang="en-US" altLang="ko-KR" sz="2000" dirty="0">
                <a:solidFill>
                  <a:schemeClr val="tx2"/>
                </a:solidFill>
                <a:latin typeface="Arial" charset="0"/>
                <a:ea typeface="굴림" pitchFamily="50" charset="-127"/>
                <a:cs typeface="Arial" charset="0"/>
              </a:rPr>
            </a:br>
            <a:endParaRPr lang="en-US" altLang="ko-KR" sz="2000" dirty="0">
              <a:solidFill>
                <a:schemeClr val="tx2"/>
              </a:solidFill>
              <a:latin typeface="Arial" charset="0"/>
              <a:ea typeface="굴림" pitchFamily="50" charset="-127"/>
              <a:cs typeface="Arial" charset="0"/>
            </a:endParaRPr>
          </a:p>
        </p:txBody>
      </p:sp>
      <p:sp>
        <p:nvSpPr>
          <p:cNvPr id="25" name="Content Placeholder 2"/>
          <p:cNvSpPr txBox="1">
            <a:spLocks/>
          </p:cNvSpPr>
          <p:nvPr/>
        </p:nvSpPr>
        <p:spPr>
          <a:xfrm>
            <a:off x="457200" y="3581400"/>
            <a:ext cx="8229600" cy="1366837"/>
          </a:xfrm>
          <a:prstGeom prst="rect">
            <a:avLst/>
          </a:prstGeom>
        </p:spPr>
        <p:txBody>
          <a:bodyPr/>
          <a:lstStyle/>
          <a:p>
            <a:pPr marL="342900" indent="-342900" algn="l">
              <a:spcBef>
                <a:spcPct val="20000"/>
              </a:spcBef>
              <a:buFontTx/>
              <a:buChar char="•"/>
            </a:pPr>
            <a:r>
              <a:rPr lang="en-US" altLang="ko-KR" sz="2000" dirty="0">
                <a:latin typeface="Arial" charset="0"/>
                <a:ea typeface="굴림" pitchFamily="50" charset="-127"/>
                <a:cs typeface="Arial" charset="0"/>
              </a:rPr>
              <a:t>Mission statement – </a:t>
            </a:r>
            <a:r>
              <a:rPr lang="en-US" altLang="ko-KR" sz="2000" dirty="0" smtClean="0">
                <a:latin typeface="Arial" charset="0"/>
                <a:ea typeface="굴림" pitchFamily="50" charset="-127"/>
                <a:cs typeface="Arial" charset="0"/>
              </a:rPr>
              <a:t>its identity, aspirations </a:t>
            </a:r>
            <a:r>
              <a:rPr lang="en-US" altLang="ko-KR" sz="2000" dirty="0">
                <a:latin typeface="Arial" charset="0"/>
                <a:ea typeface="굴림" pitchFamily="50" charset="-127"/>
                <a:cs typeface="Arial" charset="0"/>
              </a:rPr>
              <a:t>aims –overall long term </a:t>
            </a:r>
            <a:r>
              <a:rPr lang="en-US" altLang="ko-KR" sz="2000" dirty="0" smtClean="0">
                <a:latin typeface="Arial" charset="0"/>
                <a:ea typeface="굴림" pitchFamily="50" charset="-127"/>
                <a:cs typeface="Arial" charset="0"/>
              </a:rPr>
              <a:t>                      </a:t>
            </a:r>
          </a:p>
          <a:p>
            <a:pPr marL="342900" indent="-342900" algn="l">
              <a:spcBef>
                <a:spcPct val="20000"/>
              </a:spcBef>
            </a:pPr>
            <a:r>
              <a:rPr lang="en-US" altLang="ko-KR" sz="2000" dirty="0">
                <a:latin typeface="Arial" charset="0"/>
                <a:ea typeface="굴림" pitchFamily="50" charset="-127"/>
                <a:cs typeface="Arial" charset="0"/>
              </a:rPr>
              <a:t> </a:t>
            </a:r>
            <a:r>
              <a:rPr lang="en-US" altLang="ko-KR" sz="2000" dirty="0" smtClean="0">
                <a:latin typeface="Arial" charset="0"/>
                <a:ea typeface="굴림" pitchFamily="50" charset="-127"/>
                <a:cs typeface="Arial" charset="0"/>
              </a:rPr>
              <a:t>                                      goal</a:t>
            </a:r>
          </a:p>
          <a:p>
            <a:pPr marL="342900" indent="-342900" algn="l">
              <a:spcBef>
                <a:spcPct val="20000"/>
              </a:spcBef>
            </a:pP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Objectives – short term goal</a:t>
            </a:r>
            <a:r>
              <a:rPr lang="en-US" altLang="ko-KR" sz="2000" dirty="0" smtClean="0">
                <a:latin typeface="Arial" charset="0"/>
                <a:ea typeface="굴림" pitchFamily="50" charset="-127"/>
                <a:cs typeface="Arial" charset="0"/>
              </a:rPr>
              <a:t>,</a:t>
            </a:r>
          </a:p>
          <a:p>
            <a:pPr marL="342900" indent="-342900" algn="l">
              <a:spcBef>
                <a:spcPct val="20000"/>
              </a:spcBef>
            </a:pPr>
            <a:endParaRPr lang="en-US" altLang="ko-KR" sz="2000" dirty="0">
              <a:latin typeface="Arial" charset="0"/>
              <a:ea typeface="굴림" pitchFamily="50" charset="-127"/>
              <a:cs typeface="Arial" charset="0"/>
            </a:endParaRPr>
          </a:p>
          <a:p>
            <a:pPr marL="342900" indent="-342900" algn="l">
              <a:spcBef>
                <a:spcPct val="20000"/>
              </a:spcBef>
              <a:buFontTx/>
              <a:buChar char="•"/>
            </a:pPr>
            <a:r>
              <a:rPr lang="en-US" altLang="ko-KR" sz="2000" dirty="0">
                <a:latin typeface="Arial" charset="0"/>
                <a:ea typeface="굴림" pitchFamily="50" charset="-127"/>
                <a:cs typeface="Arial" charset="0"/>
              </a:rPr>
              <a:t>Strategy – plan, </a:t>
            </a:r>
          </a:p>
          <a:p>
            <a:pPr marL="342900" indent="-342900" algn="l">
              <a:spcBef>
                <a:spcPct val="20000"/>
              </a:spcBef>
              <a:buFont typeface="Arial" charset="0"/>
              <a:buNone/>
            </a:pPr>
            <a:endParaRPr lang="en-US" altLang="ko-KR" sz="2000" dirty="0">
              <a:latin typeface="Arial" charset="0"/>
              <a:ea typeface="굴림" pitchFamily="50" charset="-127"/>
              <a:cs typeface="Arial" charset="0"/>
            </a:endParaRPr>
          </a:p>
          <a:p>
            <a:pPr marL="342900" indent="-342900" algn="l">
              <a:spcBef>
                <a:spcPct val="20000"/>
              </a:spcBef>
              <a:buFontTx/>
              <a:buChar char="•"/>
            </a:pPr>
            <a:endParaRPr lang="en-US" altLang="ko-KR" sz="2000" dirty="0">
              <a:latin typeface="Arial" charset="0"/>
              <a:ea typeface="굴림" pitchFamily="50" charset="-127"/>
              <a:cs typeface="Arial" charset="0"/>
            </a:endParaRPr>
          </a:p>
        </p:txBody>
      </p:sp>
      <p:sp>
        <p:nvSpPr>
          <p:cNvPr id="6" name="Slide Number Placeholder 5"/>
          <p:cNvSpPr>
            <a:spLocks noGrp="1"/>
          </p:cNvSpPr>
          <p:nvPr>
            <p:ph type="sldNum" sz="quarter" idx="12"/>
          </p:nvPr>
        </p:nvSpPr>
        <p:spPr/>
        <p:txBody>
          <a:bodyPr/>
          <a:lstStyle/>
          <a:p>
            <a:fld id="{1B3E29C7-1EDB-4882-A9EC-1EDE4503724D}" type="slidenum">
              <a:rPr lang="en-US" smtClean="0"/>
              <a:pPr/>
              <a:t>49</a:t>
            </a:fld>
            <a:endParaRPr lang="en-US"/>
          </a:p>
        </p:txBody>
      </p:sp>
      <p:sp>
        <p:nvSpPr>
          <p:cNvPr id="7" name="Footer Placeholder 6"/>
          <p:cNvSpPr>
            <a:spLocks noGrp="1"/>
          </p:cNvSpPr>
          <p:nvPr>
            <p:ph type="ftr" sz="quarter" idx="11"/>
          </p:nvPr>
        </p:nvSpPr>
        <p:spPr/>
        <p:txBody>
          <a:bodyPr/>
          <a:lstStyle/>
          <a:p>
            <a:r>
              <a:rPr lang="en-US" smtClean="0"/>
              <a:t>Copyright A.B. Teoh 2009</a:t>
            </a:r>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p:cNvSpPr txBox="1">
            <a:spLocks/>
          </p:cNvSpPr>
          <p:nvPr/>
        </p:nvSpPr>
        <p:spPr>
          <a:xfrm>
            <a:off x="1120775" y="857250"/>
            <a:ext cx="6902450" cy="493713"/>
          </a:xfrm>
          <a:prstGeom prst="rect">
            <a:avLst/>
          </a:prstGeom>
        </p:spPr>
        <p:txBody>
          <a:bodyPr/>
          <a:lstStyle/>
          <a:p>
            <a:pPr>
              <a:defRPr/>
            </a:pPr>
            <a:r>
              <a:rPr lang="en-US" altLang="ko-KR" sz="3600" b="1" kern="0" dirty="0">
                <a:solidFill>
                  <a:srgbClr val="FF0000"/>
                </a:solidFill>
                <a:latin typeface="Arial" pitchFamily="34" charset="0"/>
                <a:ea typeface="굴림" charset="-127"/>
                <a:cs typeface="Arial" pitchFamily="34" charset="0"/>
              </a:rPr>
              <a:t>Outline of a Business Plan</a:t>
            </a:r>
          </a:p>
        </p:txBody>
      </p:sp>
      <p:sp>
        <p:nvSpPr>
          <p:cNvPr id="28" name="Content Placeholder 2"/>
          <p:cNvSpPr txBox="1">
            <a:spLocks/>
          </p:cNvSpPr>
          <p:nvPr/>
        </p:nvSpPr>
        <p:spPr>
          <a:xfrm>
            <a:off x="1500188" y="1643063"/>
            <a:ext cx="6215062" cy="4929187"/>
          </a:xfrm>
          <a:prstGeom prst="rect">
            <a:avLst/>
          </a:prstGeom>
        </p:spPr>
        <p:txBody>
          <a:bodyPr/>
          <a:lstStyle/>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Table of contents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Preliminary details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Executive summary</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Current situation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Industry analysis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Description of your project or venture</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Operational and production </a:t>
            </a:r>
            <a:r>
              <a:rPr lang="en-US" altLang="ko-KR" sz="2000" b="1" dirty="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Marketing </a:t>
            </a:r>
            <a:r>
              <a:rPr lang="en-US" altLang="ko-KR" sz="2000" b="1" dirty="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Human resource plan</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Assessment of risks</a:t>
            </a: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Financial </a:t>
            </a:r>
            <a:r>
              <a:rPr lang="en-US" altLang="ko-KR" sz="2000" b="1" dirty="0" smtClean="0">
                <a:latin typeface="Arial" charset="0"/>
                <a:ea typeface="굴림" pitchFamily="50" charset="-127"/>
                <a:cs typeface="Arial" charset="0"/>
              </a:rPr>
              <a:t>plan</a:t>
            </a:r>
          </a:p>
          <a:p>
            <a:pPr marL="514350" indent="-514350" algn="l">
              <a:lnSpc>
                <a:spcPct val="80000"/>
              </a:lnSpc>
              <a:spcBef>
                <a:spcPct val="20000"/>
              </a:spcBef>
              <a:buFont typeface="Calibri" pitchFamily="34" charset="0"/>
              <a:buAutoNum type="arabicPeriod"/>
            </a:pPr>
            <a:r>
              <a:rPr lang="en-US" altLang="ko-KR" sz="2000" b="1" dirty="0" smtClean="0">
                <a:latin typeface="Arial" charset="0"/>
                <a:ea typeface="굴림" pitchFamily="50" charset="-127"/>
                <a:cs typeface="Arial" charset="0"/>
              </a:rPr>
              <a:t>Bibliography</a:t>
            </a:r>
            <a:endParaRPr lang="en-US" altLang="ko-KR" sz="2000" b="1" dirty="0">
              <a:latin typeface="Arial" charset="0"/>
              <a:ea typeface="굴림" pitchFamily="50" charset="-127"/>
              <a:cs typeface="Arial" charset="0"/>
            </a:endParaRPr>
          </a:p>
          <a:p>
            <a:pPr marL="514350" indent="-514350" algn="l">
              <a:lnSpc>
                <a:spcPct val="80000"/>
              </a:lnSpc>
              <a:spcBef>
                <a:spcPct val="20000"/>
              </a:spcBef>
              <a:buFont typeface="Calibri" pitchFamily="34" charset="0"/>
              <a:buAutoNum type="arabicPeriod"/>
            </a:pPr>
            <a:r>
              <a:rPr lang="en-US" altLang="ko-KR" sz="2000" b="1" dirty="0">
                <a:latin typeface="Arial" charset="0"/>
                <a:ea typeface="굴림" pitchFamily="50" charset="-127"/>
                <a:cs typeface="Arial" charset="0"/>
              </a:rPr>
              <a:t>Appendix</a:t>
            </a:r>
          </a:p>
          <a:p>
            <a:pPr marL="514350" indent="-514350" algn="l">
              <a:lnSpc>
                <a:spcPct val="80000"/>
              </a:lnSpc>
              <a:spcBef>
                <a:spcPct val="20000"/>
              </a:spcBef>
              <a:buFont typeface="Arial" charset="0"/>
              <a:buNone/>
            </a:pPr>
            <a:endParaRPr lang="en-US" altLang="ko-KR" b="1" dirty="0">
              <a:latin typeface="Arial" charset="0"/>
              <a:ea typeface="굴림" pitchFamily="50" charset="-127"/>
              <a:cs typeface="Arial" charset="0"/>
            </a:endParaRPr>
          </a:p>
          <a:p>
            <a:pPr marL="514350" indent="-514350" algn="l">
              <a:lnSpc>
                <a:spcPct val="80000"/>
              </a:lnSpc>
              <a:spcBef>
                <a:spcPct val="20000"/>
              </a:spcBef>
              <a:buFont typeface="Arial" charset="0"/>
              <a:buNone/>
            </a:pPr>
            <a:endParaRPr lang="en-US" altLang="ko-KR" b="1" dirty="0">
              <a:latin typeface="Arial" charset="0"/>
              <a:ea typeface="굴림" pitchFamily="50" charset="-127"/>
              <a:cs typeface="Arial" charset="0"/>
            </a:endParaRPr>
          </a:p>
        </p:txBody>
      </p:sp>
      <p:sp>
        <p:nvSpPr>
          <p:cNvPr id="4" name="Slide Number Placeholder 3"/>
          <p:cNvSpPr>
            <a:spLocks noGrp="1"/>
          </p:cNvSpPr>
          <p:nvPr>
            <p:ph type="sldNum" sz="quarter" idx="12"/>
          </p:nvPr>
        </p:nvSpPr>
        <p:spPr/>
        <p:txBody>
          <a:bodyPr/>
          <a:lstStyle/>
          <a:p>
            <a:fld id="{1B3E29C7-1EDB-4882-A9EC-1EDE4503724D}" type="slidenum">
              <a:rPr lang="en-US" smtClean="0"/>
              <a:pPr/>
              <a:t>50</a:t>
            </a:fld>
            <a:endParaRPr lang="en-US"/>
          </a:p>
        </p:txBody>
      </p:sp>
      <p:sp>
        <p:nvSpPr>
          <p:cNvPr id="5" name="Footer Placeholder 4"/>
          <p:cNvSpPr>
            <a:spLocks noGrp="1"/>
          </p:cNvSpPr>
          <p:nvPr>
            <p:ph type="ftr" sz="quarter" idx="11"/>
          </p:nvPr>
        </p:nvSpPr>
        <p:spPr/>
        <p:txBody>
          <a:bodyPr/>
          <a:lstStyle/>
          <a:p>
            <a:r>
              <a:rPr lang="en-US" dirty="0" smtClean="0"/>
              <a:t>Copyright </a:t>
            </a:r>
            <a:r>
              <a:rPr lang="en-US" dirty="0" smtClean="0"/>
              <a:t>© 2009</a:t>
            </a:r>
            <a:r>
              <a:rPr lang="en-US" dirty="0" smtClean="0"/>
              <a:t> AB Teoh </a:t>
            </a:r>
            <a:endParaRPr lang="en-US"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2300</TotalTime>
  <Words>2354</Words>
  <Application>Microsoft Office PowerPoint</Application>
  <PresentationFormat>On-screen Show (4:3)</PresentationFormat>
  <Paragraphs>485</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20091019 EFREI</vt:lpstr>
      <vt:lpstr>Lecture on Accounting</vt:lpstr>
      <vt:lpstr>1.   Q1. What are the 6 (six) limitations of desk research using secondary data? </vt:lpstr>
      <vt:lpstr> Q 2.List and briefly explain any 17 different types of secondary research sources available. </vt:lpstr>
      <vt:lpstr>Q 3. Identify five simple rules for designing an effective questionnaire </vt:lpstr>
      <vt:lpstr>The Answers</vt:lpstr>
      <vt:lpstr>   Q1. What are the 6 (six) limitations of desk research using secondary data? </vt:lpstr>
      <vt:lpstr> Q 2.List and briefly explain any 17 different types of secondary research sources available. </vt:lpstr>
      <vt:lpstr> Q 2.List and briefly explain any 17 different types of secondary research sources available. </vt:lpstr>
      <vt:lpstr> Q 2.List and briefly explain any 17 different types of secondary research sources available. </vt:lpstr>
      <vt:lpstr>Q 3. Identify  any five simple rules for designing an effective questionnaire </vt:lpstr>
      <vt:lpstr>Business Plan</vt:lpstr>
      <vt:lpstr>Slide 13</vt:lpstr>
      <vt:lpstr> Q1.List any 6 different types of potential audience for a firm’s business plan.  </vt:lpstr>
      <vt:lpstr> Q1.List any 6 different types of potential audience for a firm’s business plan.  </vt:lpstr>
      <vt:lpstr> Q2.  If you were the owner of a business, but employed a full-time manager to run your firm, who would be best placed to write up the plan? </vt:lpstr>
      <vt:lpstr> Q2.  If you were the owner of a business, but employed a full-time manager to run your firm, who would be best placed to write up the plan? </vt:lpstr>
      <vt:lpstr> Q3. What is the difference between a strategic plan and a business plan? </vt:lpstr>
      <vt:lpstr> Q3. What is the difference between a strategic plan and a business plan? </vt:lpstr>
      <vt:lpstr>Q 4. Why is it necessary to include so much detail in a business plan? </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20091019 EFREI</dc:title>
  <dc:creator>abteoh</dc:creator>
  <cp:lastModifiedBy>abteoh</cp:lastModifiedBy>
  <cp:revision>24</cp:revision>
  <dcterms:created xsi:type="dcterms:W3CDTF">2009-10-17T13:46:30Z</dcterms:created>
  <dcterms:modified xsi:type="dcterms:W3CDTF">2009-10-19T04:09:11Z</dcterms:modified>
</cp:coreProperties>
</file>