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F0221EF-7056-491A-86C8-132A971DC9E0}" type="datetimeFigureOut">
              <a:rPr lang="en-US" smtClean="0"/>
              <a:pPr/>
              <a:t>10/6/2009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ED3E82-E1A6-4803-B111-8D75905F9B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Negotiation skills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Nico</a:t>
            </a:r>
            <a:r>
              <a:rPr lang="en-US" dirty="0" smtClean="0"/>
              <a:t> </a:t>
            </a:r>
            <a:r>
              <a:rPr lang="en-US" smtClean="0"/>
              <a:t>Decourt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Today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When will you need to negotiate?</a:t>
            </a:r>
          </a:p>
          <a:p>
            <a:pPr>
              <a:buNone/>
            </a:pPr>
            <a:r>
              <a:rPr lang="en-US" dirty="0"/>
              <a:t>• What is negotiation?</a:t>
            </a:r>
          </a:p>
          <a:p>
            <a:pPr>
              <a:buNone/>
            </a:pPr>
            <a:r>
              <a:rPr lang="en-US" dirty="0"/>
              <a:t>• What is a good negotiation?</a:t>
            </a:r>
          </a:p>
          <a:p>
            <a:pPr>
              <a:buNone/>
            </a:pPr>
            <a:r>
              <a:rPr lang="en-US" dirty="0"/>
              <a:t>• Hard, soft and principled methods</a:t>
            </a:r>
          </a:p>
          <a:p>
            <a:pPr>
              <a:buNone/>
            </a:pPr>
            <a:r>
              <a:rPr lang="en-US" dirty="0"/>
              <a:t>• People, interests, options and criteria</a:t>
            </a:r>
          </a:p>
          <a:p>
            <a:pPr>
              <a:buNone/>
            </a:pPr>
            <a:r>
              <a:rPr lang="en-US" dirty="0"/>
              <a:t>• Power and Dirty tricks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&amp; what will you negotiate?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Investors and financiers</a:t>
            </a:r>
          </a:p>
          <a:p>
            <a:pPr>
              <a:buNone/>
            </a:pPr>
            <a:r>
              <a:rPr lang="en-US" dirty="0"/>
              <a:t>• Customers</a:t>
            </a:r>
          </a:p>
          <a:p>
            <a:pPr>
              <a:buNone/>
            </a:pPr>
            <a:r>
              <a:rPr lang="en-US" dirty="0"/>
              <a:t>• Competitors and Collaborators</a:t>
            </a:r>
          </a:p>
          <a:p>
            <a:pPr>
              <a:buNone/>
            </a:pPr>
            <a:r>
              <a:rPr lang="en-US" dirty="0"/>
              <a:t>• Suppliers</a:t>
            </a:r>
          </a:p>
          <a:p>
            <a:pPr>
              <a:buNone/>
            </a:pPr>
            <a:r>
              <a:rPr lang="en-US" dirty="0"/>
              <a:t>• Staff</a:t>
            </a:r>
          </a:p>
          <a:p>
            <a:pPr>
              <a:buNone/>
            </a:pPr>
            <a:r>
              <a:rPr lang="en-US" dirty="0"/>
              <a:t>• Premises</a:t>
            </a:r>
          </a:p>
          <a:p>
            <a:pPr>
              <a:buNone/>
            </a:pPr>
            <a:r>
              <a:rPr lang="en-US" dirty="0"/>
              <a:t>• Regulators &amp; Government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Negotiation?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Definition:-</a:t>
            </a:r>
          </a:p>
          <a:p>
            <a:pPr>
              <a:buNone/>
            </a:pPr>
            <a:r>
              <a:rPr lang="en-US" dirty="0"/>
              <a:t>– To confer with another or others in order to</a:t>
            </a:r>
          </a:p>
          <a:p>
            <a:pPr>
              <a:buNone/>
            </a:pPr>
            <a:r>
              <a:rPr lang="en-US" dirty="0"/>
              <a:t>come to terms or reach an agreement</a:t>
            </a:r>
          </a:p>
          <a:p>
            <a:pPr>
              <a:buNone/>
            </a:pPr>
            <a:r>
              <a:rPr lang="en-US" dirty="0"/>
              <a:t>– </a:t>
            </a:r>
            <a:r>
              <a:rPr lang="en-US" dirty="0" err="1"/>
              <a:t>Latin</a:t>
            </a:r>
            <a:r>
              <a:rPr lang="en-US" i="1" dirty="0" err="1"/>
              <a:t>,from</a:t>
            </a:r>
            <a:r>
              <a:rPr lang="en-US" i="1" dirty="0"/>
              <a:t> </a:t>
            </a:r>
            <a:r>
              <a:rPr lang="en-US" i="1" dirty="0" err="1"/>
              <a:t>negotium</a:t>
            </a:r>
            <a:r>
              <a:rPr lang="en-US" i="1" dirty="0"/>
              <a:t> to transact business</a:t>
            </a:r>
          </a:p>
          <a:p>
            <a:pPr>
              <a:buNone/>
            </a:pPr>
            <a:r>
              <a:rPr lang="en-US" dirty="0"/>
              <a:t>• Most see themselves as having two ways to</a:t>
            </a:r>
          </a:p>
          <a:p>
            <a:pPr>
              <a:buNone/>
            </a:pPr>
            <a:r>
              <a:rPr lang="en-US" dirty="0"/>
              <a:t>negotiate; HARD OR SOFT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WIN- </a:t>
            </a:r>
            <a:r>
              <a:rPr lang="en-US" dirty="0"/>
              <a:t>LOSE</a:t>
            </a:r>
          </a:p>
          <a:p>
            <a:r>
              <a:rPr lang="en-US" dirty="0"/>
              <a:t>LOSE-LOSE</a:t>
            </a:r>
          </a:p>
          <a:p>
            <a:r>
              <a:rPr lang="en-US" dirty="0"/>
              <a:t>WIN-WIN</a:t>
            </a:r>
          </a:p>
          <a:p>
            <a:r>
              <a:rPr lang="en-US" dirty="0"/>
              <a:t>WIN-PERCEIVED WIN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Should produce a wise agreement which</a:t>
            </a:r>
          </a:p>
          <a:p>
            <a:pPr>
              <a:buNone/>
            </a:pPr>
            <a:r>
              <a:rPr lang="en-US" dirty="0"/>
              <a:t>– meets legitimate interests of both sides</a:t>
            </a:r>
          </a:p>
          <a:p>
            <a:pPr>
              <a:buNone/>
            </a:pPr>
            <a:r>
              <a:rPr lang="en-US" dirty="0"/>
              <a:t>– resolves conflicting interests fairly</a:t>
            </a:r>
          </a:p>
          <a:p>
            <a:pPr>
              <a:buNone/>
            </a:pPr>
            <a:r>
              <a:rPr lang="en-US" dirty="0"/>
              <a:t>– will last</a:t>
            </a:r>
          </a:p>
          <a:p>
            <a:pPr>
              <a:buNone/>
            </a:pPr>
            <a:r>
              <a:rPr lang="en-US" dirty="0"/>
              <a:t>• Should be efficient</a:t>
            </a:r>
          </a:p>
          <a:p>
            <a:pPr>
              <a:buNone/>
            </a:pPr>
            <a:r>
              <a:rPr lang="en-US" dirty="0"/>
              <a:t>• Should improve or at least not damage the</a:t>
            </a:r>
          </a:p>
          <a:p>
            <a:pPr>
              <a:buNone/>
            </a:pPr>
            <a:r>
              <a:rPr lang="en-US" dirty="0"/>
              <a:t>relationships between parties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HARD Negotiator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Sees it as a contest of wills</a:t>
            </a:r>
          </a:p>
          <a:p>
            <a:pPr>
              <a:buNone/>
            </a:pPr>
            <a:r>
              <a:rPr lang="en-US" dirty="0"/>
              <a:t>• Takes extreme positions</a:t>
            </a:r>
          </a:p>
          <a:p>
            <a:pPr>
              <a:buNone/>
            </a:pPr>
            <a:r>
              <a:rPr lang="en-US" dirty="0"/>
              <a:t>• Holds out to the end</a:t>
            </a:r>
          </a:p>
          <a:p>
            <a:pPr>
              <a:buNone/>
            </a:pPr>
            <a:r>
              <a:rPr lang="en-US" dirty="0"/>
              <a:t>• Wants to win ‘at all costs’</a:t>
            </a:r>
          </a:p>
          <a:p>
            <a:pPr>
              <a:buNone/>
            </a:pPr>
            <a:r>
              <a:rPr lang="en-US" dirty="0"/>
              <a:t>BUT</a:t>
            </a:r>
          </a:p>
          <a:p>
            <a:pPr marL="0" indent="0">
              <a:buNone/>
            </a:pPr>
            <a:r>
              <a:rPr lang="en-US" dirty="0"/>
              <a:t>Often ends up producing an equally </a:t>
            </a:r>
            <a:r>
              <a:rPr lang="en-US" dirty="0" smtClean="0"/>
              <a:t>hard response and </a:t>
            </a:r>
            <a:r>
              <a:rPr lang="en-US" dirty="0"/>
              <a:t>harms relationships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 Negotiator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Wants an amicable resolution</a:t>
            </a:r>
          </a:p>
          <a:p>
            <a:pPr>
              <a:buNone/>
            </a:pPr>
            <a:r>
              <a:rPr lang="en-US" dirty="0"/>
              <a:t>• Wants to avoid personal conflict</a:t>
            </a:r>
          </a:p>
          <a:p>
            <a:pPr>
              <a:buNone/>
            </a:pPr>
            <a:r>
              <a:rPr lang="en-US" dirty="0"/>
              <a:t>• Makes concessions</a:t>
            </a:r>
          </a:p>
          <a:p>
            <a:pPr>
              <a:buNone/>
            </a:pPr>
            <a:r>
              <a:rPr lang="en-US" dirty="0"/>
              <a:t>BUT</a:t>
            </a:r>
          </a:p>
          <a:p>
            <a:pPr>
              <a:buNone/>
            </a:pPr>
            <a:r>
              <a:rPr lang="en-US" dirty="0"/>
              <a:t>Often ends up feeling exploited and bitter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 Method - Positional bargaining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Each side</a:t>
            </a:r>
          </a:p>
          <a:p>
            <a:pPr>
              <a:buNone/>
            </a:pPr>
            <a:r>
              <a:rPr lang="en-US" dirty="0"/>
              <a:t>– Takes a position</a:t>
            </a:r>
          </a:p>
          <a:p>
            <a:pPr>
              <a:buNone/>
            </a:pPr>
            <a:r>
              <a:rPr lang="en-US" dirty="0"/>
              <a:t>– Argues for it</a:t>
            </a:r>
          </a:p>
          <a:p>
            <a:pPr>
              <a:buNone/>
            </a:pPr>
            <a:r>
              <a:rPr lang="en-US" dirty="0"/>
              <a:t>– Makes compromises</a:t>
            </a:r>
          </a:p>
          <a:p>
            <a:pPr>
              <a:buNone/>
            </a:pPr>
            <a:r>
              <a:rPr lang="en-US" dirty="0"/>
              <a:t>– (Hopefully) Reaches a compromise</a:t>
            </a:r>
          </a:p>
          <a:p>
            <a:pPr>
              <a:buNone/>
            </a:pPr>
            <a:r>
              <a:rPr lang="en-US" dirty="0"/>
              <a:t>• This involves taking up and then giving up a </a:t>
            </a:r>
            <a:r>
              <a:rPr lang="en-US" dirty="0" smtClean="0"/>
              <a:t>series of </a:t>
            </a:r>
            <a:r>
              <a:rPr lang="en-US" dirty="0"/>
              <a:t>positions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Wise Agreement?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The more you defend a position</a:t>
            </a:r>
          </a:p>
          <a:p>
            <a:pPr>
              <a:buNone/>
            </a:pPr>
            <a:r>
              <a:rPr lang="en-US" dirty="0"/>
              <a:t>– the more committed you become to it</a:t>
            </a:r>
          </a:p>
          <a:p>
            <a:pPr>
              <a:buNone/>
            </a:pPr>
            <a:r>
              <a:rPr lang="en-US" dirty="0"/>
              <a:t>– The more you become interested in “saving face”</a:t>
            </a:r>
          </a:p>
          <a:p>
            <a:pPr>
              <a:buNone/>
            </a:pPr>
            <a:r>
              <a:rPr lang="en-US" dirty="0"/>
              <a:t>not agreement</a:t>
            </a:r>
          </a:p>
          <a:p>
            <a:pPr>
              <a:buNone/>
            </a:pPr>
            <a:r>
              <a:rPr lang="en-US" dirty="0"/>
              <a:t>– The less concerned you are with underlying</a:t>
            </a:r>
          </a:p>
          <a:p>
            <a:pPr>
              <a:buNone/>
            </a:pPr>
            <a:r>
              <a:rPr lang="en-US" dirty="0"/>
              <a:t>concerns of each party</a:t>
            </a:r>
          </a:p>
          <a:p>
            <a:pPr>
              <a:buNone/>
            </a:pPr>
            <a:r>
              <a:rPr lang="en-US" dirty="0"/>
              <a:t>• The more you argue that it is impossible to move, </a:t>
            </a:r>
            <a:r>
              <a:rPr lang="en-US" dirty="0" smtClean="0"/>
              <a:t>the more </a:t>
            </a:r>
            <a:r>
              <a:rPr lang="en-US" dirty="0"/>
              <a:t>it becomes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Efficient?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Time consuming</a:t>
            </a:r>
          </a:p>
          <a:p>
            <a:pPr>
              <a:buNone/>
            </a:pPr>
            <a:r>
              <a:rPr lang="en-US" dirty="0"/>
              <a:t>• Tendency to start with extreme positions and to</a:t>
            </a:r>
          </a:p>
          <a:p>
            <a:pPr>
              <a:buNone/>
            </a:pPr>
            <a:r>
              <a:rPr lang="en-US" dirty="0"/>
              <a:t>defend them</a:t>
            </a:r>
          </a:p>
          <a:p>
            <a:pPr>
              <a:buNone/>
            </a:pPr>
            <a:r>
              <a:rPr lang="en-US" dirty="0"/>
              <a:t>– The more extreme the position</a:t>
            </a:r>
          </a:p>
          <a:p>
            <a:pPr>
              <a:buNone/>
            </a:pPr>
            <a:r>
              <a:rPr lang="en-US" dirty="0"/>
              <a:t>– The smaller the concessions</a:t>
            </a:r>
          </a:p>
          <a:p>
            <a:pPr>
              <a:buNone/>
            </a:pPr>
            <a:r>
              <a:rPr lang="en-US" dirty="0"/>
              <a:t>– The longer the negotiation will take</a:t>
            </a:r>
          </a:p>
          <a:p>
            <a:pPr>
              <a:buNone/>
            </a:pPr>
            <a:r>
              <a:rPr lang="en-US" dirty="0"/>
              <a:t>• Requires lots of decisions by each party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Ongoing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Becomes a contest of wills</a:t>
            </a:r>
          </a:p>
          <a:p>
            <a:pPr>
              <a:buNone/>
            </a:pPr>
            <a:r>
              <a:rPr lang="en-US" dirty="0"/>
              <a:t>• It becomes a battle rather than a devising of </a:t>
            </a:r>
            <a:r>
              <a:rPr lang="en-US" dirty="0" smtClean="0"/>
              <a:t>jointly acceptable </a:t>
            </a:r>
            <a:r>
              <a:rPr lang="en-US" dirty="0"/>
              <a:t>solutions</a:t>
            </a:r>
          </a:p>
          <a:p>
            <a:pPr>
              <a:buNone/>
            </a:pPr>
            <a:r>
              <a:rPr lang="en-US" dirty="0"/>
              <a:t>• Conflict words</a:t>
            </a:r>
          </a:p>
          <a:p>
            <a:pPr>
              <a:buNone/>
            </a:pPr>
            <a:r>
              <a:rPr lang="en-US" dirty="0"/>
              <a:t>– ‘Can’t, won’t, not going to give in….’</a:t>
            </a:r>
          </a:p>
          <a:p>
            <a:pPr>
              <a:buNone/>
            </a:pPr>
            <a:r>
              <a:rPr lang="en-US" dirty="0"/>
              <a:t>• Often leads to resentment &amp; anger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Many try to avoid the pitfalls of hard negotiation.</a:t>
            </a:r>
          </a:p>
          <a:p>
            <a:pPr>
              <a:buNone/>
            </a:pPr>
            <a:r>
              <a:rPr lang="en-US" dirty="0"/>
              <a:t>They:</a:t>
            </a:r>
          </a:p>
          <a:p>
            <a:pPr>
              <a:buNone/>
            </a:pPr>
            <a:r>
              <a:rPr lang="en-US" dirty="0"/>
              <a:t>– Prefer to see the other side as ‘friends’</a:t>
            </a:r>
          </a:p>
          <a:p>
            <a:pPr>
              <a:buNone/>
            </a:pPr>
            <a:r>
              <a:rPr lang="en-US" dirty="0"/>
              <a:t>– Focus on agreement not victory</a:t>
            </a:r>
          </a:p>
          <a:p>
            <a:pPr>
              <a:buNone/>
            </a:pPr>
            <a:r>
              <a:rPr lang="en-US" dirty="0"/>
              <a:t>• Method </a:t>
            </a:r>
            <a:r>
              <a:rPr lang="en-US" dirty="0" err="1"/>
              <a:t>emphasises</a:t>
            </a:r>
            <a:r>
              <a:rPr lang="en-US" dirty="0"/>
              <a:t> relationships &amp; is often efficient</a:t>
            </a:r>
          </a:p>
          <a:p>
            <a:pPr>
              <a:buNone/>
            </a:pPr>
            <a:r>
              <a:rPr lang="en-US" dirty="0"/>
              <a:t>• Wise Agreements? - beware the hard negotiator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Negotiation levels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Level 1 addressing the substance</a:t>
            </a:r>
          </a:p>
          <a:p>
            <a:pPr>
              <a:buNone/>
            </a:pPr>
            <a:r>
              <a:rPr lang="en-US" dirty="0"/>
              <a:t>– Salary, terms of a lease or price to be paid</a:t>
            </a:r>
          </a:p>
          <a:p>
            <a:pPr>
              <a:buNone/>
            </a:pPr>
            <a:r>
              <a:rPr lang="en-US" dirty="0"/>
              <a:t>• Level 2 - the procedure for dealing with the</a:t>
            </a:r>
          </a:p>
          <a:p>
            <a:pPr>
              <a:buNone/>
            </a:pPr>
            <a:r>
              <a:rPr lang="en-US" dirty="0"/>
              <a:t>substance -</a:t>
            </a:r>
          </a:p>
          <a:p>
            <a:pPr>
              <a:buNone/>
            </a:pPr>
            <a:r>
              <a:rPr lang="en-US" dirty="0"/>
              <a:t>– The game about the game - the meta-game</a:t>
            </a:r>
          </a:p>
          <a:p>
            <a:pPr>
              <a:buNone/>
            </a:pPr>
            <a:r>
              <a:rPr lang="en-US" dirty="0"/>
              <a:t>– How will we negotiate, hard, soft or some </a:t>
            </a:r>
            <a:r>
              <a:rPr lang="en-US" dirty="0" smtClean="0"/>
              <a:t>other way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Principled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Separate the people from the problem</a:t>
            </a:r>
          </a:p>
          <a:p>
            <a:pPr>
              <a:buNone/>
            </a:pPr>
            <a:r>
              <a:rPr lang="en-US" dirty="0"/>
              <a:t>• Focus on interests not positions</a:t>
            </a:r>
          </a:p>
          <a:p>
            <a:pPr>
              <a:buNone/>
            </a:pPr>
            <a:r>
              <a:rPr lang="en-US" dirty="0"/>
              <a:t>• Generate a variety of options before deciding </a:t>
            </a:r>
            <a:r>
              <a:rPr lang="en-US" dirty="0" smtClean="0"/>
              <a:t>on what </a:t>
            </a:r>
            <a:r>
              <a:rPr lang="en-US" dirty="0"/>
              <a:t>to do</a:t>
            </a:r>
          </a:p>
          <a:p>
            <a:pPr>
              <a:buNone/>
            </a:pPr>
            <a:r>
              <a:rPr lang="en-US" dirty="0"/>
              <a:t>• Insist that the result be based on objective criteria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Human interaction is essentially negotiation.</a:t>
            </a:r>
          </a:p>
          <a:p>
            <a:r>
              <a:rPr lang="en-US" sz="2800"/>
              <a:t>Intimidating, chiseling, and tricking are NOT negotiation.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/>
              <a:t>Defining Negotiation </a:t>
            </a:r>
            <a:br>
              <a:rPr lang="en-US" sz="4400"/>
            </a:b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Negotiation Is Personal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28802"/>
            <a:ext cx="8229600" cy="389256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Emotions, temperament, and personality affect needs, interests, goals, and perspectives.</a:t>
            </a:r>
          </a:p>
          <a:p>
            <a:pPr>
              <a:lnSpc>
                <a:spcPct val="90000"/>
              </a:lnSpc>
            </a:pPr>
            <a:r>
              <a:rPr lang="en-US" dirty="0"/>
              <a:t>Ego, self-concept, and fears affect our needs.</a:t>
            </a:r>
          </a:p>
          <a:p>
            <a:pPr>
              <a:lnSpc>
                <a:spcPct val="90000"/>
              </a:lnSpc>
            </a:pPr>
            <a:r>
              <a:rPr lang="en-US" dirty="0"/>
              <a:t>Attitude affects our needs and our negotiation.</a:t>
            </a:r>
          </a:p>
          <a:p>
            <a:pPr>
              <a:lnSpc>
                <a:spcPct val="90000"/>
              </a:lnSpc>
            </a:pPr>
            <a:r>
              <a:rPr lang="en-US" dirty="0"/>
              <a:t>Knowledge of self is the starting point toward building effective negotiation skills.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 Everything Is Negotiable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Every person has limits to what he/she will give and take.</a:t>
            </a:r>
          </a:p>
          <a:p>
            <a:r>
              <a:rPr lang="en-US"/>
              <a:t>Not everything SHOULD be negotiated:</a:t>
            </a:r>
          </a:p>
          <a:p>
            <a:pPr marL="854075" lvl="2" indent="-225425">
              <a:buClr>
                <a:schemeClr val="hlink"/>
              </a:buClr>
              <a:buSzPct val="80000"/>
              <a:buFont typeface="Wingdings" pitchFamily="1" charset="2"/>
              <a:buChar char="§"/>
            </a:pPr>
            <a:r>
              <a:rPr lang="en-US"/>
              <a:t>Potential for MUTUAL BENEFIT is a prerequisite to negotiation.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 of Negotiation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3733800" cy="4191000"/>
          </a:xfrm>
        </p:spPr>
        <p:txBody>
          <a:bodyPr/>
          <a:lstStyle/>
          <a:p>
            <a:r>
              <a:rPr lang="en-US" sz="2800"/>
              <a:t>Personality</a:t>
            </a:r>
          </a:p>
          <a:p>
            <a:r>
              <a:rPr lang="en-US" sz="2800"/>
              <a:t>Approach</a:t>
            </a:r>
          </a:p>
          <a:p>
            <a:r>
              <a:rPr lang="en-US" sz="2800"/>
              <a:t>Style</a:t>
            </a:r>
          </a:p>
          <a:p>
            <a:r>
              <a:rPr lang="en-US" sz="2800"/>
              <a:t>Temperament</a:t>
            </a:r>
          </a:p>
          <a:p>
            <a:r>
              <a:rPr lang="en-US" sz="2800"/>
              <a:t>Perception</a:t>
            </a:r>
          </a:p>
          <a:p>
            <a:r>
              <a:rPr lang="en-US" sz="2800"/>
              <a:t>Interests</a:t>
            </a:r>
          </a:p>
          <a:p>
            <a:r>
              <a:rPr lang="en-US" sz="2800"/>
              <a:t>Goals</a:t>
            </a:r>
          </a:p>
          <a:p>
            <a:pPr>
              <a:buFont typeface="Wingdings" pitchFamily="1" charset="2"/>
              <a:buNone/>
            </a:pPr>
            <a:endParaRPr lang="en-US" sz="280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4953000" y="1600200"/>
            <a:ext cx="3733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Char char="n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Needs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Char char="n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Values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Char char="n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Power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Char char="n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Type of Conflict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Char char="n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Substantive Issues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Char char="n"/>
            </a:pPr>
            <a:r>
              <a:rPr 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Alternatives</a:t>
            </a:r>
          </a:p>
          <a:p>
            <a:pPr marL="342900" indent="-342900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1" charset="2"/>
              <a:buNone/>
            </a:pPr>
            <a:endParaRPr lang="en-US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Do You Know </a:t>
            </a:r>
            <a:br>
              <a:rPr lang="en-US"/>
            </a:br>
            <a:r>
              <a:rPr lang="en-US"/>
              <a:t>What You Know?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What do you know?</a:t>
            </a:r>
          </a:p>
          <a:p>
            <a:r>
              <a:rPr lang="en-US"/>
              <a:t>Beliefs may be confused with Assumptions.</a:t>
            </a:r>
          </a:p>
          <a:p>
            <a:r>
              <a:rPr lang="en-US"/>
              <a:t>Critical thinking includes asking: “Why?”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Fifteen-Step Plan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Practice critical thinking and empathy.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Study psychology, sociology, communication, and conflict.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Know yourself.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Know negotiation styles and temperaments.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Communicate effectively.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Acknowledge cultural and contextual differences and expectations.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Understand the dynamics of power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Fifteen-Step Plan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Identify </a:t>
            </a:r>
            <a:r>
              <a:rPr lang="en-US" sz="2000" dirty="0"/>
              <a:t>interests and goals before you negotiate.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Be assertive.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Be persuasive.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Be prepared and avoid common mistakes.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Use tactics that work for you and understand other tactics.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Know when to walk away.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Know how to evaluate your performance and improve.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Negotiation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Analysis</a:t>
            </a:r>
          </a:p>
          <a:p>
            <a:pPr>
              <a:buNone/>
            </a:pPr>
            <a:r>
              <a:rPr lang="en-US" dirty="0"/>
              <a:t>– Gathering info, </a:t>
            </a:r>
            <a:r>
              <a:rPr lang="en-US" dirty="0" err="1"/>
              <a:t>organise</a:t>
            </a:r>
            <a:r>
              <a:rPr lang="en-US" dirty="0"/>
              <a:t> it and think about it</a:t>
            </a:r>
          </a:p>
          <a:p>
            <a:pPr>
              <a:buNone/>
            </a:pPr>
            <a:r>
              <a:rPr lang="en-US" dirty="0"/>
              <a:t>– People, interests, options on the table, criteria?</a:t>
            </a:r>
          </a:p>
          <a:p>
            <a:pPr>
              <a:buNone/>
            </a:pPr>
            <a:r>
              <a:rPr lang="en-US" dirty="0"/>
              <a:t>• Planning</a:t>
            </a:r>
          </a:p>
          <a:p>
            <a:pPr>
              <a:buNone/>
            </a:pPr>
            <a:r>
              <a:rPr lang="en-US" dirty="0"/>
              <a:t>– What to do on the four issues</a:t>
            </a:r>
          </a:p>
          <a:p>
            <a:pPr>
              <a:buNone/>
            </a:pPr>
            <a:r>
              <a:rPr lang="en-US" dirty="0"/>
              <a:t>• Discussion</a:t>
            </a:r>
          </a:p>
          <a:p>
            <a:pPr>
              <a:buNone/>
            </a:pPr>
            <a:r>
              <a:rPr lang="en-US" dirty="0"/>
              <a:t>– Focus on the four elements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Negotiators are human - emotions and</a:t>
            </a:r>
          </a:p>
          <a:p>
            <a:pPr>
              <a:buNone/>
            </a:pPr>
            <a:r>
              <a:rPr lang="en-US" dirty="0"/>
              <a:t>communication are central issues</a:t>
            </a:r>
          </a:p>
          <a:p>
            <a:pPr>
              <a:buNone/>
            </a:pPr>
            <a:r>
              <a:rPr lang="en-US" dirty="0"/>
              <a:t>• Interested in substance and relationship</a:t>
            </a:r>
          </a:p>
          <a:p>
            <a:pPr>
              <a:buNone/>
            </a:pPr>
            <a:r>
              <a:rPr lang="en-US" dirty="0"/>
              <a:t>• Often get intermeshed</a:t>
            </a:r>
          </a:p>
          <a:p>
            <a:pPr>
              <a:buNone/>
            </a:pPr>
            <a:r>
              <a:rPr lang="en-US" dirty="0"/>
              <a:t>• Positional bargaining puts substance and</a:t>
            </a:r>
          </a:p>
          <a:p>
            <a:pPr>
              <a:buNone/>
            </a:pPr>
            <a:r>
              <a:rPr lang="en-US" dirty="0"/>
              <a:t>relationship in conflict</a:t>
            </a:r>
          </a:p>
          <a:p>
            <a:pPr>
              <a:buNone/>
            </a:pPr>
            <a:r>
              <a:rPr lang="en-US" dirty="0"/>
              <a:t>• Try to separate relationship and substance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Inaccurate Perceptions</a:t>
            </a:r>
          </a:p>
          <a:p>
            <a:pPr>
              <a:buNone/>
            </a:pPr>
            <a:r>
              <a:rPr lang="en-US" dirty="0"/>
              <a:t>– Put yourself in their shoes</a:t>
            </a:r>
          </a:p>
          <a:p>
            <a:pPr>
              <a:buNone/>
            </a:pPr>
            <a:r>
              <a:rPr lang="en-US" dirty="0"/>
              <a:t>– Don’t deduce their intentions from your fears</a:t>
            </a:r>
          </a:p>
          <a:p>
            <a:pPr>
              <a:buNone/>
            </a:pPr>
            <a:r>
              <a:rPr lang="en-US" dirty="0"/>
              <a:t>– Don’t blame them for your problem</a:t>
            </a:r>
          </a:p>
          <a:p>
            <a:pPr>
              <a:buNone/>
            </a:pPr>
            <a:r>
              <a:rPr lang="en-US" dirty="0"/>
              <a:t>– Discuss each others perceptions</a:t>
            </a:r>
          </a:p>
          <a:p>
            <a:pPr>
              <a:buNone/>
            </a:pPr>
            <a:r>
              <a:rPr lang="en-US" dirty="0"/>
              <a:t>– Make your proposals consistent with their views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Emotions</a:t>
            </a:r>
          </a:p>
          <a:p>
            <a:pPr>
              <a:buNone/>
            </a:pPr>
            <a:r>
              <a:rPr lang="en-US" dirty="0"/>
              <a:t>– Try to </a:t>
            </a:r>
            <a:r>
              <a:rPr lang="en-US" dirty="0" err="1"/>
              <a:t>recognise</a:t>
            </a:r>
            <a:r>
              <a:rPr lang="en-US" dirty="0"/>
              <a:t> and understand them</a:t>
            </a:r>
          </a:p>
          <a:p>
            <a:pPr>
              <a:buNone/>
            </a:pPr>
            <a:r>
              <a:rPr lang="en-US" dirty="0"/>
              <a:t>– Make them explicit</a:t>
            </a:r>
          </a:p>
          <a:p>
            <a:pPr>
              <a:buNone/>
            </a:pPr>
            <a:r>
              <a:rPr lang="en-US" dirty="0"/>
              <a:t>– Allow the other side to let off steam</a:t>
            </a:r>
          </a:p>
          <a:p>
            <a:pPr>
              <a:buNone/>
            </a:pPr>
            <a:r>
              <a:rPr lang="en-US" dirty="0"/>
              <a:t>– Don’t react to outbursts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Communication</a:t>
            </a:r>
          </a:p>
          <a:p>
            <a:pPr>
              <a:buNone/>
            </a:pPr>
            <a:r>
              <a:rPr lang="en-US" dirty="0"/>
              <a:t>– Listen actively, question &amp; acknowledge</a:t>
            </a:r>
          </a:p>
          <a:p>
            <a:pPr>
              <a:buNone/>
            </a:pPr>
            <a:r>
              <a:rPr lang="en-US" dirty="0"/>
              <a:t>– Speak about yourself not them</a:t>
            </a:r>
          </a:p>
          <a:p>
            <a:pPr>
              <a:buNone/>
            </a:pPr>
            <a:r>
              <a:rPr lang="en-US" dirty="0"/>
              <a:t>– Know what you want to communicate and what</a:t>
            </a:r>
          </a:p>
          <a:p>
            <a:pPr>
              <a:buNone/>
            </a:pPr>
            <a:r>
              <a:rPr lang="en-US" dirty="0"/>
              <a:t>purpose the info will serve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Interests not Positions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Interests define the problem</a:t>
            </a:r>
          </a:p>
          <a:p>
            <a:pPr>
              <a:buNone/>
            </a:pPr>
            <a:r>
              <a:rPr lang="en-US" dirty="0"/>
              <a:t>• Opposed positions often disguise compatible</a:t>
            </a:r>
          </a:p>
          <a:p>
            <a:pPr>
              <a:buNone/>
            </a:pPr>
            <a:r>
              <a:rPr lang="en-US" dirty="0"/>
              <a:t>interests not just conflicting ones</a:t>
            </a:r>
          </a:p>
          <a:p>
            <a:pPr>
              <a:buNone/>
            </a:pPr>
            <a:r>
              <a:rPr lang="en-US" dirty="0"/>
              <a:t>• Everyone has multiple interests</a:t>
            </a:r>
          </a:p>
          <a:p>
            <a:pPr>
              <a:buNone/>
            </a:pPr>
            <a:r>
              <a:rPr lang="en-US" dirty="0"/>
              <a:t>• Human needs are the most powerful interests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Interest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Ask why? and why not?</a:t>
            </a:r>
          </a:p>
          <a:p>
            <a:pPr>
              <a:buNone/>
            </a:pPr>
            <a:r>
              <a:rPr lang="en-US" dirty="0"/>
              <a:t>• Make a list</a:t>
            </a:r>
          </a:p>
          <a:p>
            <a:pPr>
              <a:buNone/>
            </a:pPr>
            <a:r>
              <a:rPr lang="en-US" dirty="0"/>
              <a:t>• Acknowledge the other sides interests as part </a:t>
            </a:r>
            <a:r>
              <a:rPr lang="en-US" dirty="0" smtClean="0"/>
              <a:t>of the </a:t>
            </a:r>
            <a:r>
              <a:rPr lang="en-US" dirty="0"/>
              <a:t>problem</a:t>
            </a:r>
          </a:p>
          <a:p>
            <a:pPr>
              <a:buNone/>
            </a:pPr>
            <a:r>
              <a:rPr lang="en-US" dirty="0"/>
              <a:t>• Put the problem before your answer</a:t>
            </a:r>
          </a:p>
          <a:p>
            <a:pPr>
              <a:buNone/>
            </a:pPr>
            <a:r>
              <a:rPr lang="en-US" dirty="0"/>
              <a:t>• Attack the problem not the people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Invent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Avoid premature </a:t>
            </a:r>
            <a:r>
              <a:rPr lang="en-US" dirty="0" err="1"/>
              <a:t>judgement</a:t>
            </a:r>
            <a:r>
              <a:rPr lang="en-US" dirty="0"/>
              <a:t> - ‘just one solution’</a:t>
            </a:r>
          </a:p>
          <a:p>
            <a:pPr>
              <a:buNone/>
            </a:pPr>
            <a:r>
              <a:rPr lang="en-US" dirty="0"/>
              <a:t>• Avoid the either/or position</a:t>
            </a:r>
          </a:p>
          <a:p>
            <a:pPr>
              <a:buNone/>
            </a:pPr>
            <a:r>
              <a:rPr lang="en-US" dirty="0"/>
              <a:t>• Don’t just focus on your own immediate interests</a:t>
            </a:r>
          </a:p>
          <a:p>
            <a:pPr>
              <a:buNone/>
            </a:pPr>
            <a:r>
              <a:rPr lang="en-US" dirty="0"/>
              <a:t>• Look through the eyes of different experts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Fair standards to both sides</a:t>
            </a:r>
          </a:p>
          <a:p>
            <a:pPr>
              <a:buNone/>
            </a:pPr>
            <a:r>
              <a:rPr lang="en-US" dirty="0"/>
              <a:t>– market value</a:t>
            </a:r>
          </a:p>
          <a:p>
            <a:pPr>
              <a:buNone/>
            </a:pPr>
            <a:r>
              <a:rPr lang="en-US" dirty="0"/>
              <a:t>– precedent</a:t>
            </a:r>
          </a:p>
          <a:p>
            <a:pPr>
              <a:buNone/>
            </a:pPr>
            <a:r>
              <a:rPr lang="en-US" dirty="0"/>
              <a:t>– costs</a:t>
            </a:r>
          </a:p>
          <a:p>
            <a:pPr>
              <a:buNone/>
            </a:pPr>
            <a:r>
              <a:rPr lang="en-US" dirty="0"/>
              <a:t>– Professional standards</a:t>
            </a:r>
          </a:p>
          <a:p>
            <a:pPr>
              <a:buNone/>
            </a:pPr>
            <a:r>
              <a:rPr lang="en-US" dirty="0"/>
              <a:t>• Fair Procedures</a:t>
            </a:r>
          </a:p>
          <a:p>
            <a:pPr>
              <a:buNone/>
            </a:pPr>
            <a:r>
              <a:rPr lang="en-US" dirty="0"/>
              <a:t>– ‘one cuts, the other chooses’, mediation etc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Objective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Ask ‘what is your theory?’</a:t>
            </a:r>
          </a:p>
          <a:p>
            <a:pPr>
              <a:buNone/>
            </a:pPr>
            <a:r>
              <a:rPr lang="en-US" dirty="0"/>
              <a:t>• Reason and be open to reason</a:t>
            </a:r>
          </a:p>
          <a:p>
            <a:pPr>
              <a:buNone/>
            </a:pPr>
            <a:r>
              <a:rPr lang="en-US" dirty="0"/>
              <a:t>• Don’t give in to pressure, shift from position to</a:t>
            </a:r>
          </a:p>
          <a:p>
            <a:pPr>
              <a:buNone/>
            </a:pPr>
            <a:r>
              <a:rPr lang="en-US" dirty="0"/>
              <a:t>criteria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if...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They have a stronger bargaining position?</a:t>
            </a:r>
          </a:p>
          <a:p>
            <a:pPr>
              <a:buNone/>
            </a:pPr>
            <a:r>
              <a:rPr lang="en-US" dirty="0"/>
              <a:t>– Any negotiation has realities that are hard to</a:t>
            </a:r>
          </a:p>
          <a:p>
            <a:pPr>
              <a:buNone/>
            </a:pPr>
            <a:r>
              <a:rPr lang="en-US" dirty="0"/>
              <a:t>change</a:t>
            </a:r>
          </a:p>
          <a:p>
            <a:pPr>
              <a:buNone/>
            </a:pPr>
            <a:r>
              <a:rPr lang="en-US" dirty="0"/>
              <a:t>• Your objectives</a:t>
            </a:r>
          </a:p>
          <a:p>
            <a:pPr>
              <a:buNone/>
            </a:pPr>
            <a:r>
              <a:rPr lang="en-US" dirty="0"/>
              <a:t>– To protect yourself against making an</a:t>
            </a:r>
          </a:p>
          <a:p>
            <a:pPr>
              <a:buNone/>
            </a:pPr>
            <a:r>
              <a:rPr lang="en-US" dirty="0"/>
              <a:t>agreement you should reject</a:t>
            </a:r>
          </a:p>
          <a:p>
            <a:pPr>
              <a:buNone/>
            </a:pPr>
            <a:r>
              <a:rPr lang="en-US" dirty="0"/>
              <a:t>– make the most of your assets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Know Your BATNA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Best Alternative to a Negotiated Agreement</a:t>
            </a:r>
          </a:p>
          <a:p>
            <a:pPr>
              <a:buNone/>
            </a:pPr>
            <a:r>
              <a:rPr lang="en-US" dirty="0"/>
              <a:t>– Your standard to measure against</a:t>
            </a:r>
          </a:p>
          <a:p>
            <a:pPr>
              <a:buNone/>
            </a:pPr>
            <a:r>
              <a:rPr lang="en-US" dirty="0"/>
              <a:t>– Helps avoid over-optimism or summing your</a:t>
            </a:r>
          </a:p>
          <a:p>
            <a:pPr>
              <a:buNone/>
            </a:pPr>
            <a:r>
              <a:rPr lang="en-US" dirty="0"/>
              <a:t>alternatives</a:t>
            </a:r>
          </a:p>
          <a:p>
            <a:pPr>
              <a:buNone/>
            </a:pPr>
            <a:r>
              <a:rPr lang="en-US" dirty="0"/>
              <a:t>• The better your BATNA the more powerful </a:t>
            </a:r>
            <a:r>
              <a:rPr lang="en-US" dirty="0" smtClean="0"/>
              <a:t>your position</a:t>
            </a:r>
            <a:endParaRPr lang="en-US" dirty="0"/>
          </a:p>
          <a:p>
            <a:pPr>
              <a:buNone/>
            </a:pPr>
            <a:r>
              <a:rPr lang="en-US" dirty="0"/>
              <a:t>• Disclosing your BATNA? What about theirs?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if...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They use dirty tricks,</a:t>
            </a:r>
          </a:p>
          <a:p>
            <a:pPr>
              <a:buNone/>
            </a:pPr>
            <a:r>
              <a:rPr lang="en-US" dirty="0"/>
              <a:t>• Try to:</a:t>
            </a:r>
          </a:p>
          <a:p>
            <a:pPr>
              <a:buNone/>
            </a:pPr>
            <a:r>
              <a:rPr lang="en-US" dirty="0"/>
              <a:t>– </a:t>
            </a:r>
            <a:r>
              <a:rPr lang="en-US" dirty="0" err="1"/>
              <a:t>recognise</a:t>
            </a:r>
            <a:r>
              <a:rPr lang="en-US" dirty="0"/>
              <a:t> the tactic</a:t>
            </a:r>
          </a:p>
          <a:p>
            <a:pPr>
              <a:buNone/>
            </a:pPr>
            <a:r>
              <a:rPr lang="en-US" dirty="0"/>
              <a:t>– raise it explicitly, question its legitimacy</a:t>
            </a:r>
          </a:p>
          <a:p>
            <a:pPr>
              <a:buNone/>
            </a:pPr>
            <a:r>
              <a:rPr lang="en-US" dirty="0"/>
              <a:t>– negotiate over it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Dirty Tricks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Are their facts correct?</a:t>
            </a:r>
          </a:p>
          <a:p>
            <a:pPr>
              <a:buNone/>
            </a:pPr>
            <a:r>
              <a:rPr lang="en-US" dirty="0"/>
              <a:t>• Ambiguous authority</a:t>
            </a:r>
          </a:p>
          <a:p>
            <a:pPr>
              <a:buNone/>
            </a:pPr>
            <a:r>
              <a:rPr lang="en-US" dirty="0"/>
              <a:t>• Stressful environment</a:t>
            </a:r>
          </a:p>
          <a:p>
            <a:pPr>
              <a:buNone/>
            </a:pPr>
            <a:r>
              <a:rPr lang="en-US" dirty="0"/>
              <a:t>• Personal attacks</a:t>
            </a:r>
          </a:p>
          <a:p>
            <a:pPr>
              <a:buNone/>
            </a:pPr>
            <a:r>
              <a:rPr lang="en-US" dirty="0"/>
              <a:t>• ‘Take it or leave it’</a:t>
            </a:r>
          </a:p>
          <a:p>
            <a:pPr>
              <a:buNone/>
            </a:pPr>
            <a:r>
              <a:rPr lang="en-US" dirty="0"/>
              <a:t>• Don’t be a victim!!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• </a:t>
            </a:r>
            <a:r>
              <a:rPr lang="en-US" dirty="0"/>
              <a:t>Hard, soft or principled?</a:t>
            </a:r>
          </a:p>
          <a:p>
            <a:pPr>
              <a:buNone/>
            </a:pPr>
            <a:r>
              <a:rPr lang="en-US" dirty="0"/>
              <a:t>• Wise, efficient and constructive?</a:t>
            </a:r>
          </a:p>
          <a:p>
            <a:pPr>
              <a:buNone/>
            </a:pPr>
            <a:r>
              <a:rPr lang="en-US" dirty="0"/>
              <a:t>• Separate the people</a:t>
            </a:r>
          </a:p>
          <a:p>
            <a:pPr>
              <a:buNone/>
            </a:pPr>
            <a:r>
              <a:rPr lang="en-US" dirty="0"/>
              <a:t>• Identify the interests</a:t>
            </a:r>
          </a:p>
          <a:p>
            <a:pPr>
              <a:buNone/>
            </a:pPr>
            <a:r>
              <a:rPr lang="en-US" dirty="0"/>
              <a:t>• Determine the options</a:t>
            </a:r>
          </a:p>
          <a:p>
            <a:pPr>
              <a:buNone/>
            </a:pPr>
            <a:r>
              <a:rPr lang="en-US" dirty="0"/>
              <a:t>• Use objective criteria</a:t>
            </a:r>
          </a:p>
          <a:p>
            <a:pPr>
              <a:buNone/>
            </a:pPr>
            <a:r>
              <a:rPr lang="en-US" dirty="0"/>
              <a:t>• Practice the skills!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57</TotalTime>
  <Words>1321</Words>
  <Application>Microsoft Office PowerPoint</Application>
  <PresentationFormat>On-screen Show (4:3)</PresentationFormat>
  <Paragraphs>247</Paragraphs>
  <Slides>37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Median</vt:lpstr>
      <vt:lpstr>Negotiation skills</vt:lpstr>
      <vt:lpstr>Today </vt:lpstr>
      <vt:lpstr>When &amp; what will you negotiate?</vt:lpstr>
      <vt:lpstr>What is Negotiation?</vt:lpstr>
      <vt:lpstr>Possible Outcomes</vt:lpstr>
      <vt:lpstr>Good Negotiation</vt:lpstr>
      <vt:lpstr>HARD Negotiator</vt:lpstr>
      <vt:lpstr>SOFT Negotiator</vt:lpstr>
      <vt:lpstr>Hard Method - Positional bargaining</vt:lpstr>
      <vt:lpstr>A Wise Agreement?</vt:lpstr>
      <vt:lpstr>Efficient?</vt:lpstr>
      <vt:lpstr>The Ongoing Relationship</vt:lpstr>
      <vt:lpstr>Soft Method</vt:lpstr>
      <vt:lpstr>Negotiation levels</vt:lpstr>
      <vt:lpstr>The Principled Negotiation</vt:lpstr>
      <vt:lpstr>Defining Negotiation  </vt:lpstr>
      <vt:lpstr>Negotiation Is Personal</vt:lpstr>
      <vt:lpstr>Not Everything Is Negotiable</vt:lpstr>
      <vt:lpstr>Components of Negotiation</vt:lpstr>
      <vt:lpstr>How Do You Know  What You Know?</vt:lpstr>
      <vt:lpstr>Fifteen-Step Plan</vt:lpstr>
      <vt:lpstr>Fifteen-Step Plan</vt:lpstr>
      <vt:lpstr>The Negotiation Process</vt:lpstr>
      <vt:lpstr>People</vt:lpstr>
      <vt:lpstr>People Problems</vt:lpstr>
      <vt:lpstr>People Problems</vt:lpstr>
      <vt:lpstr>People Problems</vt:lpstr>
      <vt:lpstr>Interests not Positions</vt:lpstr>
      <vt:lpstr>Interest Issues</vt:lpstr>
      <vt:lpstr>Invent Options</vt:lpstr>
      <vt:lpstr>Objective Criteria</vt:lpstr>
      <vt:lpstr>Objective Criteria</vt:lpstr>
      <vt:lpstr>What if...</vt:lpstr>
      <vt:lpstr>Know Your BATNA</vt:lpstr>
      <vt:lpstr>What if...</vt:lpstr>
      <vt:lpstr>Dirty Tricks</vt:lpstr>
      <vt:lpstr>Conclusions</vt:lpstr>
    </vt:vector>
  </TitlesOfParts>
  <Company>Babblecom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Nico Decourt</dc:creator>
  <cp:lastModifiedBy>Staffordshire University IS Labs</cp:lastModifiedBy>
  <cp:revision>5</cp:revision>
  <dcterms:created xsi:type="dcterms:W3CDTF">2009-10-05T21:10:06Z</dcterms:created>
  <dcterms:modified xsi:type="dcterms:W3CDTF">2009-10-06T08:03:06Z</dcterms:modified>
</cp:coreProperties>
</file>