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2" r:id="rId4"/>
    <p:sldId id="283" r:id="rId5"/>
    <p:sldId id="284" r:id="rId6"/>
    <p:sldId id="285" r:id="rId7"/>
    <p:sldId id="275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88" autoAdjust="0"/>
    <p:restoredTop sz="94660"/>
  </p:normalViewPr>
  <p:slideViewPr>
    <p:cSldViewPr>
      <p:cViewPr varScale="1">
        <p:scale>
          <a:sx n="74" d="100"/>
          <a:sy n="74" d="100"/>
        </p:scale>
        <p:origin x="-450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 descr="Light horizontal"/>
          <p:cNvSpPr>
            <a:spLocks noChangeArrowheads="1"/>
          </p:cNvSpPr>
          <p:nvPr/>
        </p:nvSpPr>
        <p:spPr bwMode="gray">
          <a:xfrm>
            <a:off x="9525" y="9525"/>
            <a:ext cx="1473200" cy="6848475"/>
          </a:xfrm>
          <a:prstGeom prst="rect">
            <a:avLst/>
          </a:prstGeom>
          <a:pattFill prst="ltHorz">
            <a:fgClr>
              <a:schemeClr val="bg2"/>
            </a:fgClr>
            <a:bgClr>
              <a:schemeClr val="bg1"/>
            </a:bgClr>
          </a:patt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invGray">
          <a:xfrm>
            <a:off x="0" y="4267200"/>
            <a:ext cx="9153525" cy="1103313"/>
          </a:xfrm>
          <a:prstGeom prst="rect">
            <a:avLst/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ltGray">
          <a:xfrm>
            <a:off x="1473200" y="5105400"/>
            <a:ext cx="7137400" cy="5334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28575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4191000"/>
            <a:ext cx="7239000" cy="1012825"/>
          </a:xfrm>
        </p:spPr>
        <p:txBody>
          <a:bodyPr/>
          <a:lstStyle>
            <a:lvl1pPr algn="l">
              <a:defRPr sz="44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524000" y="5181600"/>
            <a:ext cx="7086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4893B35F-395F-469A-9928-3A15BAF29821}" type="slidenum">
              <a:rPr lang="en-US"/>
              <a:pPr/>
              <a:t>‹N°›</a:t>
            </a:fld>
            <a:endParaRPr lang="en-US"/>
          </a:p>
        </p:txBody>
      </p:sp>
      <p:pic>
        <p:nvPicPr>
          <p:cNvPr id="15" name="Image 14"/>
          <p:cNvPicPr/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3357554" y="500042"/>
            <a:ext cx="3114675" cy="3114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F1ED9-2785-4A9B-B7C6-20CA9B6480AD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98DEFC-4371-4909-A844-67F0476F4D44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867E4-8B61-4035-AD75-36266EFE958E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2C8E2-2EAE-46A1-BFD8-0197E751278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99977A-6BFE-4319-A774-BDF2584413AD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86EEB0-E587-4272-80F4-6692B2140E95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0ABD88-89FA-4872-97EE-AC5FE90DDE45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36E3A-9322-4B48-B330-134B4D4D5197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859FB7-C9DE-4A85-9C99-A9D0A368CFD8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BB581-0F96-4BF2-8D5A-DC211ACA6235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7391400" cy="563562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4CB852CE-C1C6-46AF-8516-1186EDCCB692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 descr="Light horizontal"/>
          <p:cNvSpPr>
            <a:spLocks noChangeArrowheads="1"/>
          </p:cNvSpPr>
          <p:nvPr/>
        </p:nvSpPr>
        <p:spPr bwMode="gray">
          <a:xfrm>
            <a:off x="-9525" y="0"/>
            <a:ext cx="481013" cy="6858000"/>
          </a:xfrm>
          <a:prstGeom prst="rect">
            <a:avLst/>
          </a:prstGeom>
          <a:pattFill prst="ltHorz">
            <a:fgClr>
              <a:schemeClr val="bg2"/>
            </a:fgClr>
            <a:bgClr>
              <a:schemeClr val="bg1"/>
            </a:bgClr>
          </a:patt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0" y="0"/>
            <a:ext cx="9153525" cy="685800"/>
          </a:xfrm>
          <a:prstGeom prst="rect">
            <a:avLst/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1033" name="AutoShape 9"/>
          <p:cNvSpPr>
            <a:spLocks noChangeArrowheads="1"/>
          </p:cNvSpPr>
          <p:nvPr/>
        </p:nvSpPr>
        <p:spPr bwMode="ltGray">
          <a:xfrm>
            <a:off x="304800" y="288925"/>
            <a:ext cx="7670800" cy="6445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28575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5D5507B-64FE-4C68-97C2-3AAF4CE32B67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457200" y="319088"/>
            <a:ext cx="73914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 style du titre</a:t>
            </a:r>
            <a:endParaRPr lang="en-US" dirty="0" smtClean="0"/>
          </a:p>
        </p:txBody>
      </p:sp>
      <p:pic>
        <p:nvPicPr>
          <p:cNvPr id="1039" name="Picture 15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9090"/>
          <a:stretch>
            <a:fillRect/>
          </a:stretch>
        </p:blipFill>
        <p:spPr bwMode="auto">
          <a:xfrm>
            <a:off x="8296285" y="5857892"/>
            <a:ext cx="847715" cy="851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7158" y="3714752"/>
            <a:ext cx="8786842" cy="1012825"/>
          </a:xfrm>
        </p:spPr>
        <p:txBody>
          <a:bodyPr/>
          <a:lstStyle/>
          <a:p>
            <a:r>
              <a:rPr lang="en-US" sz="138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</a:t>
            </a:r>
            <a:r>
              <a:rPr lang="en-US" sz="6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ndroid</a:t>
            </a:r>
            <a:r>
              <a:rPr lang="en-US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operating system</a:t>
            </a:r>
            <a:endParaRPr lang="en-US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 smtClean="0"/>
              <a:t>TP020975 - </a:t>
            </a:r>
            <a:r>
              <a:rPr lang="en-US" sz="2000" dirty="0" err="1" smtClean="0"/>
              <a:t>Antonin</a:t>
            </a:r>
            <a:r>
              <a:rPr lang="en-US" sz="2000" dirty="0" smtClean="0"/>
              <a:t> </a:t>
            </a:r>
            <a:r>
              <a:rPr lang="en-US" sz="2000" dirty="0" smtClean="0"/>
              <a:t>LAPICHE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Contents</a:t>
            </a:r>
            <a:endParaRPr lang="en-US" sz="2400" dirty="0">
              <a:solidFill>
                <a:schemeClr val="accent1"/>
              </a:solidFill>
            </a:endParaRP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1828800" y="1752600"/>
            <a:ext cx="762000" cy="665163"/>
            <a:chOff x="1110" y="2656"/>
            <a:chExt cx="1549" cy="1351"/>
          </a:xfrm>
        </p:grpSpPr>
        <p:sp>
          <p:nvSpPr>
            <p:cNvPr id="40964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0965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0966" name="AutoShape 6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40967" name="Group 7"/>
          <p:cNvGrpSpPr>
            <a:grpSpLocks/>
          </p:cNvGrpSpPr>
          <p:nvPr/>
        </p:nvGrpSpPr>
        <p:grpSpPr bwMode="auto">
          <a:xfrm>
            <a:off x="1828800" y="2667000"/>
            <a:ext cx="762000" cy="665163"/>
            <a:chOff x="3174" y="2656"/>
            <a:chExt cx="1549" cy="1351"/>
          </a:xfrm>
        </p:grpSpPr>
        <p:sp>
          <p:nvSpPr>
            <p:cNvPr id="40968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0969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0970" name="AutoShape 10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438400" y="2362200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3276600" y="1828800"/>
            <a:ext cx="179408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 smtClean="0"/>
              <a:t>Introduction</a:t>
            </a:r>
            <a:endParaRPr lang="en-US" sz="2400" dirty="0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gray">
          <a:xfrm>
            <a:off x="2025650" y="1851025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>
            <a:off x="2438400" y="3276600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3276600" y="2743200"/>
            <a:ext cx="425949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 smtClean="0"/>
              <a:t>Process Control Management</a:t>
            </a:r>
            <a:endParaRPr lang="en-US" sz="2400" dirty="0"/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gray">
          <a:xfrm>
            <a:off x="2025650" y="2765425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40977" name="Group 17"/>
          <p:cNvGrpSpPr>
            <a:grpSpLocks/>
          </p:cNvGrpSpPr>
          <p:nvPr/>
        </p:nvGrpSpPr>
        <p:grpSpPr bwMode="auto">
          <a:xfrm>
            <a:off x="1828800" y="3559175"/>
            <a:ext cx="762000" cy="665163"/>
            <a:chOff x="1110" y="2656"/>
            <a:chExt cx="1549" cy="1351"/>
          </a:xfrm>
        </p:grpSpPr>
        <p:sp>
          <p:nvSpPr>
            <p:cNvPr id="40978" name="AutoShape 18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0979" name="AutoShape 19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0980" name="AutoShape 20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40981" name="Group 21"/>
          <p:cNvGrpSpPr>
            <a:grpSpLocks/>
          </p:cNvGrpSpPr>
          <p:nvPr/>
        </p:nvGrpSpPr>
        <p:grpSpPr bwMode="auto">
          <a:xfrm>
            <a:off x="1828800" y="4473575"/>
            <a:ext cx="762000" cy="665163"/>
            <a:chOff x="3174" y="2656"/>
            <a:chExt cx="1549" cy="1351"/>
          </a:xfrm>
        </p:grpSpPr>
        <p:sp>
          <p:nvSpPr>
            <p:cNvPr id="40982" name="AutoShape 22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0983" name="AutoShape 23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0984" name="AutoShape 24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0985" name="Line 25"/>
          <p:cNvSpPr>
            <a:spLocks noChangeShapeType="1"/>
          </p:cNvSpPr>
          <p:nvPr/>
        </p:nvSpPr>
        <p:spPr bwMode="auto">
          <a:xfrm>
            <a:off x="2438400" y="4168775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0986" name="Text Box 26"/>
          <p:cNvSpPr txBox="1">
            <a:spLocks noChangeArrowheads="1"/>
          </p:cNvSpPr>
          <p:nvPr/>
        </p:nvSpPr>
        <p:spPr bwMode="auto">
          <a:xfrm>
            <a:off x="3276600" y="3635375"/>
            <a:ext cx="3353803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 smtClean="0"/>
              <a:t>Deadlock Management</a:t>
            </a:r>
            <a:endParaRPr lang="en-US" sz="2400" dirty="0"/>
          </a:p>
        </p:txBody>
      </p:sp>
      <p:sp>
        <p:nvSpPr>
          <p:cNvPr id="40987" name="Text Box 27"/>
          <p:cNvSpPr txBox="1">
            <a:spLocks noChangeArrowheads="1"/>
          </p:cNvSpPr>
          <p:nvPr/>
        </p:nvSpPr>
        <p:spPr bwMode="gray">
          <a:xfrm>
            <a:off x="2025650" y="3657600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0988" name="Line 28"/>
          <p:cNvSpPr>
            <a:spLocks noChangeShapeType="1"/>
          </p:cNvSpPr>
          <p:nvPr/>
        </p:nvSpPr>
        <p:spPr bwMode="auto">
          <a:xfrm>
            <a:off x="2438400" y="5083175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0989" name="Text Box 29"/>
          <p:cNvSpPr txBox="1">
            <a:spLocks noChangeArrowheads="1"/>
          </p:cNvSpPr>
          <p:nvPr/>
        </p:nvSpPr>
        <p:spPr bwMode="auto">
          <a:xfrm>
            <a:off x="3276600" y="4549775"/>
            <a:ext cx="318067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 smtClean="0"/>
              <a:t>Memory Management</a:t>
            </a:r>
            <a:endParaRPr lang="en-US" sz="2400" dirty="0"/>
          </a:p>
        </p:txBody>
      </p:sp>
      <p:sp>
        <p:nvSpPr>
          <p:cNvPr id="40990" name="Text Box 30"/>
          <p:cNvSpPr txBox="1">
            <a:spLocks noChangeArrowheads="1"/>
          </p:cNvSpPr>
          <p:nvPr/>
        </p:nvSpPr>
        <p:spPr bwMode="gray">
          <a:xfrm>
            <a:off x="2025650" y="4572000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0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9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0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0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9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0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9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0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0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0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09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1" grpId="0" animBg="1"/>
      <p:bldP spid="40972" grpId="0"/>
      <p:bldP spid="40973" grpId="0"/>
      <p:bldP spid="40974" grpId="0" animBg="1"/>
      <p:bldP spid="40975" grpId="0"/>
      <p:bldP spid="40976" grpId="0"/>
      <p:bldP spid="40985" grpId="0" animBg="1"/>
      <p:bldP spid="40986" grpId="0"/>
      <p:bldP spid="40987" grpId="0"/>
      <p:bldP spid="40988" grpId="0" animBg="1"/>
      <p:bldP spid="40989" grpId="0"/>
      <p:bldP spid="409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Android </a:t>
            </a:r>
            <a:r>
              <a:rPr lang="en-US" dirty="0" smtClean="0"/>
              <a:t>is a Linux 2.6.29 (latest release) based operating system</a:t>
            </a:r>
          </a:p>
          <a:p>
            <a:r>
              <a:rPr lang="en-US" dirty="0" smtClean="0"/>
              <a:t>It’s an open source </a:t>
            </a:r>
            <a:r>
              <a:rPr lang="en-US" dirty="0" smtClean="0"/>
              <a:t>operating </a:t>
            </a:r>
            <a:r>
              <a:rPr lang="en-US" dirty="0" smtClean="0"/>
              <a:t>system mainly developed for </a:t>
            </a:r>
            <a:r>
              <a:rPr lang="en-US" dirty="0" err="1" smtClean="0"/>
              <a:t>smartphones</a:t>
            </a:r>
            <a:endParaRPr lang="fr-FR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862" t="1204"/>
          <a:stretch>
            <a:fillRect/>
          </a:stretch>
        </p:blipFill>
        <p:spPr bwMode="auto">
          <a:xfrm>
            <a:off x="2357422" y="3286124"/>
            <a:ext cx="4509450" cy="32163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319088"/>
            <a:ext cx="7786742" cy="563562"/>
          </a:xfrm>
        </p:spPr>
        <p:txBody>
          <a:bodyPr/>
          <a:lstStyle/>
          <a:p>
            <a:r>
              <a:rPr lang="en-US" dirty="0" smtClean="0"/>
              <a:t>Process Control Management : CFS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857224" y="1500174"/>
          <a:ext cx="7643866" cy="1357323"/>
        </p:xfrm>
        <a:graphic>
          <a:graphicData uri="http://schemas.openxmlformats.org/drawingml/2006/table">
            <a:tbl>
              <a:tblPr>
                <a:solidFill>
                  <a:schemeClr val="accent1"/>
                </a:solidFill>
              </a:tblPr>
              <a:tblGrid>
                <a:gridCol w="314302"/>
                <a:gridCol w="740791"/>
                <a:gridCol w="931332"/>
                <a:gridCol w="805789"/>
                <a:gridCol w="1039067"/>
                <a:gridCol w="1286592"/>
                <a:gridCol w="1039067"/>
                <a:gridCol w="1486926"/>
              </a:tblGrid>
              <a:tr h="342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600" dirty="0">
                        <a:latin typeface="Century Schoolbook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Process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Time(ns)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Priority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600">
                        <a:latin typeface="Century Schoolbook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Fair Clock(ns)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600">
                        <a:latin typeface="Century Schoolbook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 = 16 ns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P1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600">
                        <a:latin typeface="Century Schoolbook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5,333333333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600">
                        <a:latin typeface="Century Schoolbook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 = 3 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330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P2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600">
                        <a:latin typeface="Century Schoolbook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600">
                        <a:latin typeface="Century Schoolbook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600">
                        <a:latin typeface="Century Schoolbook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600">
                        <a:latin typeface="Century Schoolbook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2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600" dirty="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P3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fr-FR" sz="16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fr-FR" sz="1600" dirty="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600">
                        <a:latin typeface="Century Schoolbook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600">
                        <a:latin typeface="Century Schoolbook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600">
                        <a:latin typeface="Century Schoolbook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600" dirty="0">
                        <a:latin typeface="Century Schoolbook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857224" y="3429001"/>
          <a:ext cx="7643866" cy="1500197"/>
        </p:xfrm>
        <a:graphic>
          <a:graphicData uri="http://schemas.openxmlformats.org/drawingml/2006/table">
            <a:tbl>
              <a:tblPr>
                <a:solidFill>
                  <a:schemeClr val="accent1"/>
                </a:solidFill>
              </a:tblPr>
              <a:tblGrid>
                <a:gridCol w="443344"/>
                <a:gridCol w="443344"/>
                <a:gridCol w="443344"/>
                <a:gridCol w="489207"/>
                <a:gridCol w="489207"/>
                <a:gridCol w="489207"/>
                <a:gridCol w="489207"/>
                <a:gridCol w="489207"/>
                <a:gridCol w="489207"/>
                <a:gridCol w="489207"/>
                <a:gridCol w="489207"/>
                <a:gridCol w="489207"/>
                <a:gridCol w="489207"/>
                <a:gridCol w="489207"/>
                <a:gridCol w="489207"/>
                <a:gridCol w="443350"/>
              </a:tblGrid>
              <a:tr h="2354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 dirty="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 dirty="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 dirty="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 dirty="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FC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  <a:ea typeface="Times New Roman"/>
                      </a:endParaRPr>
                    </a:p>
                  </a:txBody>
                  <a:tcPr marL="42672" marR="4267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81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 dirty="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↔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  <a:ea typeface="Times New Roman"/>
                      </a:endParaRPr>
                    </a:p>
                  </a:txBody>
                  <a:tcPr marL="42672" marR="4267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58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P2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P3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P2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P2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P3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P2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P3</a:t>
                      </a:r>
                      <a:endParaRPr lang="fr-FR" sz="1100" dirty="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P3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P3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  <a:ea typeface="Times New Roman"/>
                      </a:endParaRPr>
                    </a:p>
                  </a:txBody>
                  <a:tcPr marL="42672" marR="426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7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5,33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8,89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11,26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12,84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13,89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14,60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15,06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15,38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15,58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15,72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15,82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15,88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15,92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15,95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 ns</a:t>
                      </a:r>
                      <a:endParaRPr lang="fr-FR" sz="1100" dirty="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2672" marR="4267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7615262" cy="563562"/>
          </a:xfrm>
        </p:spPr>
        <p:txBody>
          <a:bodyPr/>
          <a:lstStyle/>
          <a:p>
            <a:r>
              <a:rPr lang="fr-FR" dirty="0" err="1" smtClean="0"/>
              <a:t>Deadlock</a:t>
            </a:r>
            <a:r>
              <a:rPr lang="fr-FR" dirty="0" smtClean="0"/>
              <a:t> Management : </a:t>
            </a:r>
            <a:r>
              <a:rPr lang="fr-FR" dirty="0" err="1" smtClean="0"/>
              <a:t>Prevention</a:t>
            </a:r>
            <a:endParaRPr lang="fr-FR" dirty="0"/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36865" name="Group 1"/>
          <p:cNvGrpSpPr>
            <a:grpSpLocks/>
          </p:cNvGrpSpPr>
          <p:nvPr/>
        </p:nvGrpSpPr>
        <p:grpSpPr bwMode="auto">
          <a:xfrm>
            <a:off x="1714480" y="1071546"/>
            <a:ext cx="5140325" cy="2365375"/>
            <a:chOff x="1882" y="5570"/>
            <a:chExt cx="8096" cy="3725"/>
          </a:xfrm>
          <a:effectLst/>
        </p:grpSpPr>
        <p:grpSp>
          <p:nvGrpSpPr>
            <p:cNvPr id="36870" name="Group 6"/>
            <p:cNvGrpSpPr>
              <a:grpSpLocks/>
            </p:cNvGrpSpPr>
            <p:nvPr/>
          </p:nvGrpSpPr>
          <p:grpSpPr bwMode="auto">
            <a:xfrm>
              <a:off x="1882" y="5668"/>
              <a:ext cx="4291" cy="2822"/>
              <a:chOff x="2412" y="5816"/>
              <a:chExt cx="5536" cy="3456"/>
            </a:xfrm>
          </p:grpSpPr>
          <p:grpSp>
            <p:nvGrpSpPr>
              <p:cNvPr id="36875" name="Group 11"/>
              <p:cNvGrpSpPr>
                <a:grpSpLocks/>
              </p:cNvGrpSpPr>
              <p:nvPr/>
            </p:nvGrpSpPr>
            <p:grpSpPr bwMode="auto">
              <a:xfrm>
                <a:off x="2412" y="5816"/>
                <a:ext cx="5536" cy="3456"/>
                <a:chOff x="2412" y="5816"/>
                <a:chExt cx="5536" cy="3456"/>
              </a:xfrm>
            </p:grpSpPr>
            <p:sp>
              <p:nvSpPr>
                <p:cNvPr id="36879" name="AutoShape 15"/>
                <p:cNvSpPr>
                  <a:spLocks noChangeArrowheads="1"/>
                </p:cNvSpPr>
                <p:nvPr/>
              </p:nvSpPr>
              <p:spPr bwMode="auto">
                <a:xfrm>
                  <a:off x="2412" y="5816"/>
                  <a:ext cx="1740" cy="1608"/>
                </a:xfrm>
                <a:prstGeom prst="cube">
                  <a:avLst>
                    <a:gd name="adj" fmla="val 25000"/>
                  </a:avLst>
                </a:prstGeom>
                <a:solidFill>
                  <a:srgbClr val="FE8637"/>
                </a:soli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983D00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sz="36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entury Schoolbook" pitchFamily="18" charset="0"/>
                      <a:ea typeface="Times New Roman" pitchFamily="18" charset="0"/>
                      <a:cs typeface="Times New Roman" pitchFamily="18" charset="0"/>
                    </a:rPr>
                    <a:t>A</a:t>
                  </a:r>
                  <a:endParaRPr kumimoji="0" lang="fr-FR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878" name="AutoShape 14"/>
                <p:cNvSpPr>
                  <a:spLocks noChangeArrowheads="1"/>
                </p:cNvSpPr>
                <p:nvPr/>
              </p:nvSpPr>
              <p:spPr bwMode="auto">
                <a:xfrm>
                  <a:off x="2412" y="7645"/>
                  <a:ext cx="1740" cy="1608"/>
                </a:xfrm>
                <a:prstGeom prst="cube">
                  <a:avLst>
                    <a:gd name="adj" fmla="val 25000"/>
                  </a:avLst>
                </a:prstGeom>
                <a:solidFill>
                  <a:srgbClr val="7598D9"/>
                </a:solidFill>
                <a:ln w="38100">
                  <a:solidFill>
                    <a:srgbClr val="F2F2F2"/>
                  </a:solidFill>
                  <a:miter lim="800000"/>
                  <a:headEnd/>
                  <a:tailEnd/>
                </a:ln>
                <a:effectLst>
                  <a:outerShdw dist="28398" dir="3806097" algn="ctr" rotWithShape="0">
                    <a:srgbClr val="244482">
                      <a:alpha val="50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sz="36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entury Schoolbook" pitchFamily="18" charset="0"/>
                      <a:ea typeface="Times New Roman" pitchFamily="18" charset="0"/>
                      <a:cs typeface="Times New Roman" pitchFamily="18" charset="0"/>
                    </a:rPr>
                    <a:t>B</a:t>
                  </a:r>
                  <a:endParaRPr kumimoji="0" lang="fr-FR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877" name="AutoShape 13"/>
                <p:cNvSpPr>
                  <a:spLocks noChangeArrowheads="1"/>
                </p:cNvSpPr>
                <p:nvPr/>
              </p:nvSpPr>
              <p:spPr bwMode="auto">
                <a:xfrm>
                  <a:off x="6620" y="5816"/>
                  <a:ext cx="1328" cy="1608"/>
                </a:xfrm>
                <a:prstGeom prst="can">
                  <a:avLst>
                    <a:gd name="adj" fmla="val 28842"/>
                  </a:avLst>
                </a:prstGeom>
                <a:solidFill>
                  <a:srgbClr val="FFFFFF"/>
                </a:solidFill>
                <a:ln w="31750">
                  <a:solidFill>
                    <a:srgbClr val="FE8637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sz="36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entury Schoolbook" pitchFamily="18" charset="0"/>
                      <a:ea typeface="Times New Roman" pitchFamily="18" charset="0"/>
                      <a:cs typeface="Times New Roman" pitchFamily="18" charset="0"/>
                    </a:rPr>
                    <a:t>1</a:t>
                  </a:r>
                  <a:endParaRPr kumimoji="0" lang="fr-FR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876" name="AutoShape 12"/>
                <p:cNvSpPr>
                  <a:spLocks noChangeArrowheads="1"/>
                </p:cNvSpPr>
                <p:nvPr/>
              </p:nvSpPr>
              <p:spPr bwMode="auto">
                <a:xfrm>
                  <a:off x="6620" y="7664"/>
                  <a:ext cx="1328" cy="1608"/>
                </a:xfrm>
                <a:prstGeom prst="can">
                  <a:avLst>
                    <a:gd name="adj" fmla="val 28842"/>
                  </a:avLst>
                </a:prstGeom>
                <a:solidFill>
                  <a:srgbClr val="FFFFFF"/>
                </a:solidFill>
                <a:ln w="31750">
                  <a:solidFill>
                    <a:srgbClr val="7598D9"/>
                  </a:solidFill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sz="36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entury Schoolbook" pitchFamily="18" charset="0"/>
                      <a:ea typeface="Times New Roman" pitchFamily="18" charset="0"/>
                      <a:cs typeface="Times New Roman" pitchFamily="18" charset="0"/>
                    </a:rPr>
                    <a:t>2</a:t>
                  </a:r>
                  <a:endParaRPr kumimoji="0" lang="fr-FR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36874" name="AutoShape 10"/>
              <p:cNvSpPr>
                <a:spLocks noChangeShapeType="1"/>
              </p:cNvSpPr>
              <p:nvPr/>
            </p:nvSpPr>
            <p:spPr bwMode="auto">
              <a:xfrm flipH="1">
                <a:off x="4152" y="6246"/>
                <a:ext cx="2468" cy="0"/>
              </a:xfrm>
              <a:prstGeom prst="straightConnector1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873" name="AutoShape 9"/>
              <p:cNvSpPr>
                <a:spLocks noChangeShapeType="1"/>
              </p:cNvSpPr>
              <p:nvPr/>
            </p:nvSpPr>
            <p:spPr bwMode="auto">
              <a:xfrm flipV="1">
                <a:off x="4152" y="7069"/>
                <a:ext cx="2468" cy="1290"/>
              </a:xfrm>
              <a:prstGeom prst="straightConnector1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872" name="AutoShape 8"/>
              <p:cNvSpPr>
                <a:spLocks noChangeShapeType="1"/>
              </p:cNvSpPr>
              <p:nvPr/>
            </p:nvSpPr>
            <p:spPr bwMode="auto">
              <a:xfrm flipH="1">
                <a:off x="4152" y="8883"/>
                <a:ext cx="2468" cy="0"/>
              </a:xfrm>
              <a:prstGeom prst="straightConnector1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871" name="AutoShape 7"/>
              <p:cNvSpPr>
                <a:spLocks noChangeShapeType="1"/>
              </p:cNvSpPr>
              <p:nvPr/>
            </p:nvSpPr>
            <p:spPr bwMode="auto">
              <a:xfrm>
                <a:off x="4152" y="6620"/>
                <a:ext cx="2468" cy="1459"/>
              </a:xfrm>
              <a:prstGeom prst="straightConnector1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36866" name="Group 2"/>
            <p:cNvGrpSpPr>
              <a:grpSpLocks/>
            </p:cNvGrpSpPr>
            <p:nvPr/>
          </p:nvGrpSpPr>
          <p:grpSpPr bwMode="auto">
            <a:xfrm>
              <a:off x="3231" y="5570"/>
              <a:ext cx="6747" cy="3725"/>
              <a:chOff x="3231" y="5570"/>
              <a:chExt cx="6747" cy="3725"/>
            </a:xfrm>
          </p:grpSpPr>
          <p:sp>
            <p:nvSpPr>
              <p:cNvPr id="36869" name="Freeform 5"/>
              <p:cNvSpPr>
                <a:spLocks/>
              </p:cNvSpPr>
              <p:nvPr/>
            </p:nvSpPr>
            <p:spPr bwMode="auto">
              <a:xfrm>
                <a:off x="3231" y="5570"/>
                <a:ext cx="2045" cy="2904"/>
              </a:xfrm>
              <a:custGeom>
                <a:avLst/>
                <a:gdLst/>
                <a:ahLst/>
                <a:cxnLst>
                  <a:cxn ang="0">
                    <a:pos x="1" y="810"/>
                  </a:cxn>
                  <a:cxn ang="0">
                    <a:pos x="58" y="1109"/>
                  </a:cxn>
                  <a:cxn ang="0">
                    <a:pos x="282" y="1333"/>
                  </a:cxn>
                  <a:cxn ang="0">
                    <a:pos x="637" y="1520"/>
                  </a:cxn>
                  <a:cxn ang="0">
                    <a:pos x="749" y="1577"/>
                  </a:cxn>
                  <a:cxn ang="0">
                    <a:pos x="862" y="1633"/>
                  </a:cxn>
                  <a:cxn ang="0">
                    <a:pos x="1067" y="1726"/>
                  </a:cxn>
                  <a:cxn ang="0">
                    <a:pos x="1311" y="1801"/>
                  </a:cxn>
                  <a:cxn ang="0">
                    <a:pos x="1554" y="1969"/>
                  </a:cxn>
                  <a:cxn ang="0">
                    <a:pos x="1666" y="2063"/>
                  </a:cxn>
                  <a:cxn ang="0">
                    <a:pos x="1834" y="2287"/>
                  </a:cxn>
                  <a:cxn ang="0">
                    <a:pos x="1853" y="2343"/>
                  </a:cxn>
                  <a:cxn ang="0">
                    <a:pos x="1965" y="2568"/>
                  </a:cxn>
                  <a:cxn ang="0">
                    <a:pos x="1946" y="2829"/>
                  </a:cxn>
                  <a:cxn ang="0">
                    <a:pos x="1872" y="2867"/>
                  </a:cxn>
                  <a:cxn ang="0">
                    <a:pos x="1759" y="2904"/>
                  </a:cxn>
                  <a:cxn ang="0">
                    <a:pos x="693" y="2829"/>
                  </a:cxn>
                  <a:cxn ang="0">
                    <a:pos x="637" y="2773"/>
                  </a:cxn>
                  <a:cxn ang="0">
                    <a:pos x="450" y="2680"/>
                  </a:cxn>
                  <a:cxn ang="0">
                    <a:pos x="357" y="2605"/>
                  </a:cxn>
                  <a:cxn ang="0">
                    <a:pos x="207" y="2493"/>
                  </a:cxn>
                  <a:cxn ang="0">
                    <a:pos x="114" y="2325"/>
                  </a:cxn>
                  <a:cxn ang="0">
                    <a:pos x="132" y="2138"/>
                  </a:cxn>
                  <a:cxn ang="0">
                    <a:pos x="245" y="2063"/>
                  </a:cxn>
                  <a:cxn ang="0">
                    <a:pos x="693" y="1932"/>
                  </a:cxn>
                  <a:cxn ang="0">
                    <a:pos x="806" y="1894"/>
                  </a:cxn>
                  <a:cxn ang="0">
                    <a:pos x="862" y="1876"/>
                  </a:cxn>
                  <a:cxn ang="0">
                    <a:pos x="993" y="1801"/>
                  </a:cxn>
                  <a:cxn ang="0">
                    <a:pos x="1105" y="1726"/>
                  </a:cxn>
                  <a:cxn ang="0">
                    <a:pos x="1254" y="1651"/>
                  </a:cxn>
                  <a:cxn ang="0">
                    <a:pos x="1311" y="1614"/>
                  </a:cxn>
                  <a:cxn ang="0">
                    <a:pos x="1535" y="1520"/>
                  </a:cxn>
                  <a:cxn ang="0">
                    <a:pos x="1815" y="1333"/>
                  </a:cxn>
                  <a:cxn ang="0">
                    <a:pos x="1909" y="1240"/>
                  </a:cxn>
                  <a:cxn ang="0">
                    <a:pos x="2002" y="1053"/>
                  </a:cxn>
                  <a:cxn ang="0">
                    <a:pos x="1984" y="567"/>
                  </a:cxn>
                  <a:cxn ang="0">
                    <a:pos x="1853" y="436"/>
                  </a:cxn>
                  <a:cxn ang="0">
                    <a:pos x="1572" y="211"/>
                  </a:cxn>
                  <a:cxn ang="0">
                    <a:pos x="1423" y="137"/>
                  </a:cxn>
                  <a:cxn ang="0">
                    <a:pos x="1367" y="118"/>
                  </a:cxn>
                  <a:cxn ang="0">
                    <a:pos x="1311" y="80"/>
                  </a:cxn>
                  <a:cxn ang="0">
                    <a:pos x="1124" y="43"/>
                  </a:cxn>
                  <a:cxn ang="0">
                    <a:pos x="1030" y="24"/>
                  </a:cxn>
                  <a:cxn ang="0">
                    <a:pos x="619" y="62"/>
                  </a:cxn>
                  <a:cxn ang="0">
                    <a:pos x="581" y="99"/>
                  </a:cxn>
                  <a:cxn ang="0">
                    <a:pos x="506" y="118"/>
                  </a:cxn>
                  <a:cxn ang="0">
                    <a:pos x="394" y="155"/>
                  </a:cxn>
                  <a:cxn ang="0">
                    <a:pos x="338" y="193"/>
                  </a:cxn>
                  <a:cxn ang="0">
                    <a:pos x="282" y="211"/>
                  </a:cxn>
                  <a:cxn ang="0">
                    <a:pos x="207" y="286"/>
                  </a:cxn>
                  <a:cxn ang="0">
                    <a:pos x="151" y="324"/>
                  </a:cxn>
                  <a:cxn ang="0">
                    <a:pos x="95" y="398"/>
                  </a:cxn>
                </a:cxnLst>
                <a:rect l="0" t="0" r="r" b="b"/>
                <a:pathLst>
                  <a:path w="2045" h="2904">
                    <a:moveTo>
                      <a:pt x="1" y="810"/>
                    </a:moveTo>
                    <a:cubicBezTo>
                      <a:pt x="24" y="1036"/>
                      <a:pt x="0" y="938"/>
                      <a:pt x="58" y="1109"/>
                    </a:cubicBezTo>
                    <a:cubicBezTo>
                      <a:pt x="106" y="1250"/>
                      <a:pt x="188" y="1239"/>
                      <a:pt x="282" y="1333"/>
                    </a:cubicBezTo>
                    <a:cubicBezTo>
                      <a:pt x="381" y="1432"/>
                      <a:pt x="515" y="1458"/>
                      <a:pt x="637" y="1520"/>
                    </a:cubicBezTo>
                    <a:cubicBezTo>
                      <a:pt x="787" y="1595"/>
                      <a:pt x="604" y="1528"/>
                      <a:pt x="749" y="1577"/>
                    </a:cubicBezTo>
                    <a:cubicBezTo>
                      <a:pt x="818" y="1645"/>
                      <a:pt x="751" y="1591"/>
                      <a:pt x="862" y="1633"/>
                    </a:cubicBezTo>
                    <a:cubicBezTo>
                      <a:pt x="932" y="1659"/>
                      <a:pt x="997" y="1699"/>
                      <a:pt x="1067" y="1726"/>
                    </a:cubicBezTo>
                    <a:cubicBezTo>
                      <a:pt x="1147" y="1757"/>
                      <a:pt x="1228" y="1780"/>
                      <a:pt x="1311" y="1801"/>
                    </a:cubicBezTo>
                    <a:cubicBezTo>
                      <a:pt x="1390" y="1854"/>
                      <a:pt x="1480" y="1908"/>
                      <a:pt x="1554" y="1969"/>
                    </a:cubicBezTo>
                    <a:cubicBezTo>
                      <a:pt x="1706" y="2096"/>
                      <a:pt x="1519" y="1964"/>
                      <a:pt x="1666" y="2063"/>
                    </a:cubicBezTo>
                    <a:cubicBezTo>
                      <a:pt x="1718" y="2142"/>
                      <a:pt x="1780" y="2207"/>
                      <a:pt x="1834" y="2287"/>
                    </a:cubicBezTo>
                    <a:cubicBezTo>
                      <a:pt x="1845" y="2303"/>
                      <a:pt x="1845" y="2325"/>
                      <a:pt x="1853" y="2343"/>
                    </a:cubicBezTo>
                    <a:cubicBezTo>
                      <a:pt x="1887" y="2423"/>
                      <a:pt x="1904" y="2506"/>
                      <a:pt x="1965" y="2568"/>
                    </a:cubicBezTo>
                    <a:cubicBezTo>
                      <a:pt x="1959" y="2655"/>
                      <a:pt x="1972" y="2746"/>
                      <a:pt x="1946" y="2829"/>
                    </a:cubicBezTo>
                    <a:cubicBezTo>
                      <a:pt x="1938" y="2855"/>
                      <a:pt x="1898" y="2857"/>
                      <a:pt x="1872" y="2867"/>
                    </a:cubicBezTo>
                    <a:cubicBezTo>
                      <a:pt x="1835" y="2882"/>
                      <a:pt x="1759" y="2904"/>
                      <a:pt x="1759" y="2904"/>
                    </a:cubicBezTo>
                    <a:cubicBezTo>
                      <a:pt x="1360" y="2894"/>
                      <a:pt x="1057" y="2903"/>
                      <a:pt x="693" y="2829"/>
                    </a:cubicBezTo>
                    <a:cubicBezTo>
                      <a:pt x="674" y="2810"/>
                      <a:pt x="660" y="2786"/>
                      <a:pt x="637" y="2773"/>
                    </a:cubicBezTo>
                    <a:cubicBezTo>
                      <a:pt x="494" y="2692"/>
                      <a:pt x="626" y="2861"/>
                      <a:pt x="450" y="2680"/>
                    </a:cubicBezTo>
                    <a:cubicBezTo>
                      <a:pt x="334" y="2561"/>
                      <a:pt x="508" y="2734"/>
                      <a:pt x="357" y="2605"/>
                    </a:cubicBezTo>
                    <a:cubicBezTo>
                      <a:pt x="224" y="2492"/>
                      <a:pt x="344" y="2560"/>
                      <a:pt x="207" y="2493"/>
                    </a:cubicBezTo>
                    <a:cubicBezTo>
                      <a:pt x="175" y="2429"/>
                      <a:pt x="135" y="2391"/>
                      <a:pt x="114" y="2325"/>
                    </a:cubicBezTo>
                    <a:cubicBezTo>
                      <a:pt x="120" y="2263"/>
                      <a:pt x="117" y="2199"/>
                      <a:pt x="132" y="2138"/>
                    </a:cubicBezTo>
                    <a:cubicBezTo>
                      <a:pt x="141" y="2104"/>
                      <a:pt x="231" y="2071"/>
                      <a:pt x="245" y="2063"/>
                    </a:cubicBezTo>
                    <a:cubicBezTo>
                      <a:pt x="374" y="1989"/>
                      <a:pt x="546" y="1949"/>
                      <a:pt x="693" y="1932"/>
                    </a:cubicBezTo>
                    <a:cubicBezTo>
                      <a:pt x="731" y="1919"/>
                      <a:pt x="768" y="1906"/>
                      <a:pt x="806" y="1894"/>
                    </a:cubicBezTo>
                    <a:cubicBezTo>
                      <a:pt x="825" y="1888"/>
                      <a:pt x="862" y="1876"/>
                      <a:pt x="862" y="1876"/>
                    </a:cubicBezTo>
                    <a:cubicBezTo>
                      <a:pt x="940" y="1795"/>
                      <a:pt x="848" y="1880"/>
                      <a:pt x="993" y="1801"/>
                    </a:cubicBezTo>
                    <a:cubicBezTo>
                      <a:pt x="1032" y="1780"/>
                      <a:pt x="1065" y="1746"/>
                      <a:pt x="1105" y="1726"/>
                    </a:cubicBezTo>
                    <a:cubicBezTo>
                      <a:pt x="1155" y="1701"/>
                      <a:pt x="1207" y="1681"/>
                      <a:pt x="1254" y="1651"/>
                    </a:cubicBezTo>
                    <a:cubicBezTo>
                      <a:pt x="1273" y="1639"/>
                      <a:pt x="1291" y="1625"/>
                      <a:pt x="1311" y="1614"/>
                    </a:cubicBezTo>
                    <a:cubicBezTo>
                      <a:pt x="1382" y="1574"/>
                      <a:pt x="1465" y="1558"/>
                      <a:pt x="1535" y="1520"/>
                    </a:cubicBezTo>
                    <a:cubicBezTo>
                      <a:pt x="1621" y="1473"/>
                      <a:pt x="1739" y="1400"/>
                      <a:pt x="1815" y="1333"/>
                    </a:cubicBezTo>
                    <a:cubicBezTo>
                      <a:pt x="1848" y="1304"/>
                      <a:pt x="1909" y="1240"/>
                      <a:pt x="1909" y="1240"/>
                    </a:cubicBezTo>
                    <a:cubicBezTo>
                      <a:pt x="1932" y="1172"/>
                      <a:pt x="1962" y="1113"/>
                      <a:pt x="2002" y="1053"/>
                    </a:cubicBezTo>
                    <a:cubicBezTo>
                      <a:pt x="2036" y="853"/>
                      <a:pt x="2045" y="860"/>
                      <a:pt x="1984" y="567"/>
                    </a:cubicBezTo>
                    <a:cubicBezTo>
                      <a:pt x="1972" y="511"/>
                      <a:pt x="1890" y="467"/>
                      <a:pt x="1853" y="436"/>
                    </a:cubicBezTo>
                    <a:cubicBezTo>
                      <a:pt x="1762" y="360"/>
                      <a:pt x="1677" y="269"/>
                      <a:pt x="1572" y="211"/>
                    </a:cubicBezTo>
                    <a:cubicBezTo>
                      <a:pt x="1523" y="184"/>
                      <a:pt x="1476" y="155"/>
                      <a:pt x="1423" y="137"/>
                    </a:cubicBezTo>
                    <a:cubicBezTo>
                      <a:pt x="1404" y="131"/>
                      <a:pt x="1385" y="127"/>
                      <a:pt x="1367" y="118"/>
                    </a:cubicBezTo>
                    <a:cubicBezTo>
                      <a:pt x="1347" y="108"/>
                      <a:pt x="1333" y="87"/>
                      <a:pt x="1311" y="80"/>
                    </a:cubicBezTo>
                    <a:cubicBezTo>
                      <a:pt x="1250" y="61"/>
                      <a:pt x="1186" y="55"/>
                      <a:pt x="1124" y="43"/>
                    </a:cubicBezTo>
                    <a:cubicBezTo>
                      <a:pt x="1093" y="37"/>
                      <a:pt x="1030" y="24"/>
                      <a:pt x="1030" y="24"/>
                    </a:cubicBezTo>
                    <a:cubicBezTo>
                      <a:pt x="893" y="32"/>
                      <a:pt x="742" y="0"/>
                      <a:pt x="619" y="62"/>
                    </a:cubicBezTo>
                    <a:cubicBezTo>
                      <a:pt x="603" y="70"/>
                      <a:pt x="597" y="91"/>
                      <a:pt x="581" y="99"/>
                    </a:cubicBezTo>
                    <a:cubicBezTo>
                      <a:pt x="558" y="110"/>
                      <a:pt x="531" y="111"/>
                      <a:pt x="506" y="118"/>
                    </a:cubicBezTo>
                    <a:cubicBezTo>
                      <a:pt x="468" y="129"/>
                      <a:pt x="394" y="155"/>
                      <a:pt x="394" y="155"/>
                    </a:cubicBezTo>
                    <a:cubicBezTo>
                      <a:pt x="375" y="168"/>
                      <a:pt x="358" y="183"/>
                      <a:pt x="338" y="193"/>
                    </a:cubicBezTo>
                    <a:cubicBezTo>
                      <a:pt x="320" y="202"/>
                      <a:pt x="298" y="200"/>
                      <a:pt x="282" y="211"/>
                    </a:cubicBezTo>
                    <a:cubicBezTo>
                      <a:pt x="253" y="231"/>
                      <a:pt x="236" y="266"/>
                      <a:pt x="207" y="286"/>
                    </a:cubicBezTo>
                    <a:cubicBezTo>
                      <a:pt x="188" y="299"/>
                      <a:pt x="170" y="311"/>
                      <a:pt x="151" y="324"/>
                    </a:cubicBezTo>
                    <a:cubicBezTo>
                      <a:pt x="109" y="387"/>
                      <a:pt x="130" y="365"/>
                      <a:pt x="95" y="398"/>
                    </a:cubicBezTo>
                  </a:path>
                </a:pathLst>
              </a:cu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868" name="Freeform 4"/>
              <p:cNvSpPr>
                <a:spLocks/>
              </p:cNvSpPr>
              <p:nvPr/>
            </p:nvSpPr>
            <p:spPr bwMode="auto">
              <a:xfrm>
                <a:off x="6692" y="8746"/>
                <a:ext cx="935" cy="225"/>
              </a:xfrm>
              <a:custGeom>
                <a:avLst/>
                <a:gdLst/>
                <a:ahLst/>
                <a:cxnLst>
                  <a:cxn ang="0">
                    <a:pos x="0" y="187"/>
                  </a:cxn>
                  <a:cxn ang="0">
                    <a:pos x="56" y="131"/>
                  </a:cxn>
                  <a:cxn ang="0">
                    <a:pos x="131" y="38"/>
                  </a:cxn>
                  <a:cxn ang="0">
                    <a:pos x="243" y="0"/>
                  </a:cxn>
                  <a:cxn ang="0">
                    <a:pos x="299" y="19"/>
                  </a:cxn>
                  <a:cxn ang="0">
                    <a:pos x="336" y="75"/>
                  </a:cxn>
                  <a:cxn ang="0">
                    <a:pos x="505" y="225"/>
                  </a:cxn>
                  <a:cxn ang="0">
                    <a:pos x="673" y="206"/>
                  </a:cxn>
                  <a:cxn ang="0">
                    <a:pos x="729" y="169"/>
                  </a:cxn>
                  <a:cxn ang="0">
                    <a:pos x="785" y="150"/>
                  </a:cxn>
                  <a:cxn ang="0">
                    <a:pos x="935" y="56"/>
                  </a:cxn>
                </a:cxnLst>
                <a:rect l="0" t="0" r="r" b="b"/>
                <a:pathLst>
                  <a:path w="935" h="225">
                    <a:moveTo>
                      <a:pt x="0" y="187"/>
                    </a:moveTo>
                    <a:cubicBezTo>
                      <a:pt x="19" y="168"/>
                      <a:pt x="41" y="153"/>
                      <a:pt x="56" y="131"/>
                    </a:cubicBezTo>
                    <a:cubicBezTo>
                      <a:pt x="105" y="57"/>
                      <a:pt x="32" y="82"/>
                      <a:pt x="131" y="38"/>
                    </a:cubicBezTo>
                    <a:cubicBezTo>
                      <a:pt x="167" y="22"/>
                      <a:pt x="243" y="0"/>
                      <a:pt x="243" y="0"/>
                    </a:cubicBezTo>
                    <a:cubicBezTo>
                      <a:pt x="262" y="6"/>
                      <a:pt x="284" y="7"/>
                      <a:pt x="299" y="19"/>
                    </a:cubicBezTo>
                    <a:cubicBezTo>
                      <a:pt x="316" y="33"/>
                      <a:pt x="322" y="58"/>
                      <a:pt x="336" y="75"/>
                    </a:cubicBezTo>
                    <a:cubicBezTo>
                      <a:pt x="391" y="144"/>
                      <a:pt x="419" y="196"/>
                      <a:pt x="505" y="225"/>
                    </a:cubicBezTo>
                    <a:cubicBezTo>
                      <a:pt x="561" y="219"/>
                      <a:pt x="618" y="220"/>
                      <a:pt x="673" y="206"/>
                    </a:cubicBezTo>
                    <a:cubicBezTo>
                      <a:pt x="695" y="201"/>
                      <a:pt x="709" y="179"/>
                      <a:pt x="729" y="169"/>
                    </a:cubicBezTo>
                    <a:cubicBezTo>
                      <a:pt x="747" y="160"/>
                      <a:pt x="766" y="156"/>
                      <a:pt x="785" y="150"/>
                    </a:cubicBezTo>
                    <a:cubicBezTo>
                      <a:pt x="839" y="96"/>
                      <a:pt x="858" y="56"/>
                      <a:pt x="935" y="56"/>
                    </a:cubicBezTo>
                  </a:path>
                </a:pathLst>
              </a:cu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867" name="Text Box 3"/>
              <p:cNvSpPr txBox="1">
                <a:spLocks noChangeArrowheads="1"/>
              </p:cNvSpPr>
              <p:nvPr/>
            </p:nvSpPr>
            <p:spPr bwMode="auto">
              <a:xfrm>
                <a:off x="8463" y="8639"/>
                <a:ext cx="1515" cy="6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entury Schoolbook" pitchFamily="18" charset="0"/>
                    <a:ea typeface="Times New Roman" pitchFamily="18" charset="0"/>
                    <a:cs typeface="Times New Roman" pitchFamily="18" charset="0"/>
                  </a:rPr>
                  <a:t>Deadlock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36886" name="Group 22"/>
          <p:cNvGrpSpPr>
            <a:grpSpLocks/>
          </p:cNvGrpSpPr>
          <p:nvPr/>
        </p:nvGrpSpPr>
        <p:grpSpPr bwMode="auto">
          <a:xfrm>
            <a:off x="4714876" y="1071546"/>
            <a:ext cx="2606675" cy="1971675"/>
            <a:chOff x="6971" y="5392"/>
            <a:chExt cx="4105" cy="3106"/>
          </a:xfrm>
        </p:grpSpPr>
        <p:grpSp>
          <p:nvGrpSpPr>
            <p:cNvPr id="36887" name="Group 23"/>
            <p:cNvGrpSpPr>
              <a:grpSpLocks/>
            </p:cNvGrpSpPr>
            <p:nvPr/>
          </p:nvGrpSpPr>
          <p:grpSpPr bwMode="auto">
            <a:xfrm>
              <a:off x="6971" y="5392"/>
              <a:ext cx="1706" cy="2890"/>
              <a:chOff x="6971" y="5392"/>
              <a:chExt cx="1706" cy="2890"/>
            </a:xfrm>
          </p:grpSpPr>
          <p:sp>
            <p:nvSpPr>
              <p:cNvPr id="36888" name="AutoShape 24"/>
              <p:cNvSpPr>
                <a:spLocks noChangeArrowheads="1"/>
              </p:cNvSpPr>
              <p:nvPr/>
            </p:nvSpPr>
            <p:spPr bwMode="auto">
              <a:xfrm>
                <a:off x="6971" y="5392"/>
                <a:ext cx="580" cy="635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889" name="AutoShape 25"/>
              <p:cNvSpPr>
                <a:spLocks noChangeArrowheads="1"/>
              </p:cNvSpPr>
              <p:nvPr/>
            </p:nvSpPr>
            <p:spPr bwMode="auto">
              <a:xfrm>
                <a:off x="6971" y="6143"/>
                <a:ext cx="449" cy="651"/>
              </a:xfrm>
              <a:prstGeom prst="can">
                <a:avLst>
                  <a:gd name="adj" fmla="val 3624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grpSp>
            <p:nvGrpSpPr>
              <p:cNvPr id="36890" name="Group 26"/>
              <p:cNvGrpSpPr>
                <a:grpSpLocks/>
              </p:cNvGrpSpPr>
              <p:nvPr/>
            </p:nvGrpSpPr>
            <p:grpSpPr bwMode="auto">
              <a:xfrm>
                <a:off x="6971" y="6889"/>
                <a:ext cx="1706" cy="656"/>
                <a:chOff x="6971" y="7524"/>
                <a:chExt cx="1706" cy="656"/>
              </a:xfrm>
            </p:grpSpPr>
            <p:sp>
              <p:nvSpPr>
                <p:cNvPr id="36891" name="AutoShape 27"/>
                <p:cNvSpPr>
                  <a:spLocks noChangeArrowheads="1"/>
                </p:cNvSpPr>
                <p:nvPr/>
              </p:nvSpPr>
              <p:spPr bwMode="auto">
                <a:xfrm>
                  <a:off x="6971" y="7524"/>
                  <a:ext cx="449" cy="651"/>
                </a:xfrm>
                <a:prstGeom prst="can">
                  <a:avLst>
                    <a:gd name="adj" fmla="val 36247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6892" name="AutoShape 28"/>
                <p:cNvSpPr>
                  <a:spLocks noChangeArrowheads="1"/>
                </p:cNvSpPr>
                <p:nvPr/>
              </p:nvSpPr>
              <p:spPr bwMode="auto">
                <a:xfrm>
                  <a:off x="8097" y="7545"/>
                  <a:ext cx="580" cy="635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cxnSp>
              <p:nvCxnSpPr>
                <p:cNvPr id="36893" name="AutoShape 29"/>
                <p:cNvCxnSpPr>
                  <a:cxnSpLocks noChangeShapeType="1"/>
                </p:cNvCxnSpPr>
                <p:nvPr/>
              </p:nvCxnSpPr>
              <p:spPr bwMode="auto">
                <a:xfrm>
                  <a:off x="7420" y="7855"/>
                  <a:ext cx="677" cy="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</p:grpSp>
          <p:grpSp>
            <p:nvGrpSpPr>
              <p:cNvPr id="36894" name="Group 30"/>
              <p:cNvGrpSpPr>
                <a:grpSpLocks/>
              </p:cNvGrpSpPr>
              <p:nvPr/>
            </p:nvGrpSpPr>
            <p:grpSpPr bwMode="auto">
              <a:xfrm>
                <a:off x="6971" y="7631"/>
                <a:ext cx="1706" cy="651"/>
                <a:chOff x="6971" y="8282"/>
                <a:chExt cx="1706" cy="651"/>
              </a:xfrm>
            </p:grpSpPr>
            <p:sp>
              <p:nvSpPr>
                <p:cNvPr id="36895" name="AutoShape 31"/>
                <p:cNvSpPr>
                  <a:spLocks noChangeArrowheads="1"/>
                </p:cNvSpPr>
                <p:nvPr/>
              </p:nvSpPr>
              <p:spPr bwMode="auto">
                <a:xfrm>
                  <a:off x="8097" y="8282"/>
                  <a:ext cx="580" cy="635"/>
                </a:xfrm>
                <a:prstGeom prst="cube">
                  <a:avLst>
                    <a:gd name="adj" fmla="val 25000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36896" name="AutoShape 32"/>
                <p:cNvSpPr>
                  <a:spLocks noChangeArrowheads="1"/>
                </p:cNvSpPr>
                <p:nvPr/>
              </p:nvSpPr>
              <p:spPr bwMode="auto">
                <a:xfrm>
                  <a:off x="6971" y="8282"/>
                  <a:ext cx="449" cy="651"/>
                </a:xfrm>
                <a:prstGeom prst="can">
                  <a:avLst>
                    <a:gd name="adj" fmla="val 36247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cxnSp>
              <p:nvCxnSpPr>
                <p:cNvPr id="36897" name="AutoShape 33"/>
                <p:cNvCxnSpPr>
                  <a:cxnSpLocks noChangeShapeType="1"/>
                </p:cNvCxnSpPr>
                <p:nvPr/>
              </p:nvCxnSpPr>
              <p:spPr bwMode="auto">
                <a:xfrm flipH="1">
                  <a:off x="7420" y="8659"/>
                  <a:ext cx="677" cy="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</p:grpSp>
        </p:grpSp>
        <p:sp>
          <p:nvSpPr>
            <p:cNvPr id="36898" name="Text Box 34"/>
            <p:cNvSpPr txBox="1">
              <a:spLocks noChangeArrowheads="1"/>
            </p:cNvSpPr>
            <p:nvPr/>
          </p:nvSpPr>
          <p:spPr bwMode="auto">
            <a:xfrm>
              <a:off x="7646" y="5392"/>
              <a:ext cx="2039" cy="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Process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899" name="Text Box 35"/>
            <p:cNvSpPr txBox="1">
              <a:spLocks noChangeArrowheads="1"/>
            </p:cNvSpPr>
            <p:nvPr/>
          </p:nvSpPr>
          <p:spPr bwMode="auto">
            <a:xfrm>
              <a:off x="7646" y="6143"/>
              <a:ext cx="2039" cy="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Resource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900" name="Text Box 36"/>
            <p:cNvSpPr txBox="1">
              <a:spLocks noChangeArrowheads="1"/>
            </p:cNvSpPr>
            <p:nvPr/>
          </p:nvSpPr>
          <p:spPr bwMode="auto">
            <a:xfrm>
              <a:off x="9037" y="6905"/>
              <a:ext cx="2039" cy="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Process holds Resource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901" name="Text Box 37"/>
            <p:cNvSpPr txBox="1">
              <a:spLocks noChangeArrowheads="1"/>
            </p:cNvSpPr>
            <p:nvPr/>
          </p:nvSpPr>
          <p:spPr bwMode="auto">
            <a:xfrm>
              <a:off x="9030" y="7582"/>
              <a:ext cx="2039" cy="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Process requires Resource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6" name="ZoneTexte 35"/>
          <p:cNvSpPr txBox="1"/>
          <p:nvPr/>
        </p:nvSpPr>
        <p:spPr>
          <a:xfrm>
            <a:off x="714348" y="3556198"/>
            <a:ext cx="7215238" cy="308751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"/>
            </a:pPr>
            <a:r>
              <a:rPr lang="en-US" dirty="0" smtClean="0">
                <a:latin typeface="Century Schoolbook"/>
                <a:ea typeface="Times New Roman"/>
                <a:cs typeface="Times New Roman"/>
              </a:rPr>
              <a:t>Hold and Wait: Processes already holding resources (or not) may require new resources or may require several resources.</a:t>
            </a:r>
            <a:endParaRPr lang="fr-FR" dirty="0" smtClean="0">
              <a:latin typeface="Century Schoolbook"/>
              <a:ea typeface="Times New Roman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"/>
            </a:pPr>
            <a:r>
              <a:rPr lang="en-US" dirty="0" smtClean="0">
                <a:latin typeface="Century Schoolbook"/>
                <a:ea typeface="Times New Roman"/>
                <a:cs typeface="Times New Roman"/>
              </a:rPr>
              <a:t>Circular Wait: Two or more processes form a circular chain where each process waits for a resource that the next process in the chain holds.</a:t>
            </a:r>
            <a:endParaRPr lang="fr-FR" dirty="0" smtClean="0">
              <a:latin typeface="Century Schoolbook"/>
              <a:ea typeface="Times New Roman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/>
              <a:buChar char=""/>
            </a:pPr>
            <a:r>
              <a:rPr lang="en-US" dirty="0" smtClean="0">
                <a:latin typeface="Century Schoolbook"/>
                <a:ea typeface="Times New Roman"/>
                <a:cs typeface="Times New Roman"/>
              </a:rPr>
              <a:t>Mutual Exclusion: Resource can only be used by one process at a time.</a:t>
            </a:r>
            <a:endParaRPr lang="fr-FR" dirty="0" smtClean="0">
              <a:latin typeface="Century Schoolbook"/>
              <a:ea typeface="Times New Roman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/>
              <a:buChar char=""/>
            </a:pPr>
            <a:r>
              <a:rPr lang="en-US" dirty="0" smtClean="0">
                <a:latin typeface="Century Schoolbook"/>
                <a:ea typeface="Times New Roman"/>
                <a:cs typeface="Times New Roman"/>
              </a:rPr>
              <a:t>No preemption: Resource can’t be released by any other thing that the holding process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Memory Management : </a:t>
            </a:r>
            <a:r>
              <a:rPr lang="fr-FR" dirty="0" err="1" smtClean="0"/>
              <a:t>Clock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285852" y="2143116"/>
          <a:ext cx="6215107" cy="2286018"/>
        </p:xfrm>
        <a:graphic>
          <a:graphicData uri="http://schemas.openxmlformats.org/drawingml/2006/table">
            <a:tbl>
              <a:tblPr>
                <a:solidFill>
                  <a:schemeClr val="accent1"/>
                </a:solidFill>
              </a:tblPr>
              <a:tblGrid>
                <a:gridCol w="1769453"/>
                <a:gridCol w="376948"/>
                <a:gridCol w="410627"/>
                <a:gridCol w="373062"/>
                <a:gridCol w="398969"/>
                <a:gridCol w="404150"/>
                <a:gridCol w="374357"/>
                <a:gridCol w="410627"/>
                <a:gridCol w="375653"/>
                <a:gridCol w="398969"/>
                <a:gridCol w="383425"/>
                <a:gridCol w="538867"/>
              </a:tblGrid>
              <a:tr h="3317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Time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Requests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1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31971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1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1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Page faults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fr-FR" sz="1100" dirty="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285852" y="4929198"/>
          <a:ext cx="6215102" cy="800854"/>
        </p:xfrm>
        <a:graphic>
          <a:graphicData uri="http://schemas.openxmlformats.org/drawingml/2006/table">
            <a:tbl>
              <a:tblPr>
                <a:solidFill>
                  <a:schemeClr val="accent1"/>
                </a:solidFill>
              </a:tblPr>
              <a:tblGrid>
                <a:gridCol w="293417"/>
                <a:gridCol w="320091"/>
                <a:gridCol w="320091"/>
                <a:gridCol w="293417"/>
                <a:gridCol w="320091"/>
                <a:gridCol w="320091"/>
                <a:gridCol w="293417"/>
                <a:gridCol w="320091"/>
                <a:gridCol w="320091"/>
                <a:gridCol w="293417"/>
                <a:gridCol w="320091"/>
                <a:gridCol w="320091"/>
                <a:gridCol w="293417"/>
                <a:gridCol w="320091"/>
                <a:gridCol w="320091"/>
                <a:gridCol w="293417"/>
                <a:gridCol w="320091"/>
                <a:gridCol w="320091"/>
                <a:gridCol w="293417"/>
                <a:gridCol w="320091"/>
              </a:tblGrid>
              <a:tr h="11633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49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X5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11633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33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fr-FR" sz="1100">
                        <a:latin typeface="Century Schoolbook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10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fr-FR" sz="1100" dirty="0">
                        <a:latin typeface="Century Schoolbook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Imag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214422"/>
            <a:ext cx="6858048" cy="53578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WordArt 3"/>
          <p:cNvSpPr>
            <a:spLocks noChangeArrowheads="1" noChangeShapeType="1" noTextEdit="1"/>
          </p:cNvSpPr>
          <p:nvPr/>
        </p:nvSpPr>
        <p:spPr bwMode="gray">
          <a:xfrm>
            <a:off x="2362200" y="4343400"/>
            <a:ext cx="47244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fr-FR" sz="5400" b="1" kern="1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Verdana"/>
                <a:ea typeface="Verdana"/>
                <a:cs typeface="Verdana"/>
              </a:rPr>
              <a:t>Thank</a:t>
            </a:r>
            <a:r>
              <a:rPr lang="fr-FR" sz="5400" b="1" kern="1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Verdana"/>
                <a:ea typeface="Verdana"/>
                <a:cs typeface="Verdana"/>
              </a:rPr>
              <a:t> You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58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Thème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1D4940"/>
        </a:dk1>
        <a:lt1>
          <a:srgbClr val="FFFFFF"/>
        </a:lt1>
        <a:dk2>
          <a:srgbClr val="3F716F"/>
        </a:dk2>
        <a:lt2>
          <a:srgbClr val="C0C0C0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93575"/>
        </a:dk1>
        <a:lt1>
          <a:srgbClr val="FFFFFF"/>
        </a:lt1>
        <a:dk2>
          <a:srgbClr val="000066"/>
        </a:dk2>
        <a:lt2>
          <a:srgbClr val="808080"/>
        </a:lt2>
        <a:accent1>
          <a:srgbClr val="4B92E1"/>
        </a:accent1>
        <a:accent2>
          <a:srgbClr val="99CCFF"/>
        </a:accent2>
        <a:accent3>
          <a:srgbClr val="FFFFFF"/>
        </a:accent3>
        <a:accent4>
          <a:srgbClr val="062C63"/>
        </a:accent4>
        <a:accent5>
          <a:srgbClr val="B1C7EE"/>
        </a:accent5>
        <a:accent6>
          <a:srgbClr val="8AB9E7"/>
        </a:accent6>
        <a:hlink>
          <a:srgbClr val="0066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B4C5B"/>
        </a:dk1>
        <a:lt1>
          <a:srgbClr val="FFFFFF"/>
        </a:lt1>
        <a:dk2>
          <a:srgbClr val="000000"/>
        </a:dk2>
        <a:lt2>
          <a:srgbClr val="969696"/>
        </a:lt2>
        <a:accent1>
          <a:srgbClr val="E3BE05"/>
        </a:accent1>
        <a:accent2>
          <a:srgbClr val="81C200"/>
        </a:accent2>
        <a:accent3>
          <a:srgbClr val="FFFFFF"/>
        </a:accent3>
        <a:accent4>
          <a:srgbClr val="08404C"/>
        </a:accent4>
        <a:accent5>
          <a:srgbClr val="EFDBAA"/>
        </a:accent5>
        <a:accent6>
          <a:srgbClr val="74B0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105</TotalTime>
  <Words>393</Words>
  <Application>Microsoft Office PowerPoint</Application>
  <PresentationFormat>Affichage à l'écran (4:3)</PresentationFormat>
  <Paragraphs>251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cdb2004158l</vt:lpstr>
      <vt:lpstr>Android operating system</vt:lpstr>
      <vt:lpstr>Contents</vt:lpstr>
      <vt:lpstr>Introduction</vt:lpstr>
      <vt:lpstr>Process Control Management : CFS</vt:lpstr>
      <vt:lpstr>Deadlock Management : Prevention</vt:lpstr>
      <vt:lpstr>Memory Management : Clock</vt:lpstr>
      <vt:lpstr>Diapositive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Antonin</dc:creator>
  <cp:lastModifiedBy>Antonin</cp:lastModifiedBy>
  <cp:revision>20</cp:revision>
  <dcterms:created xsi:type="dcterms:W3CDTF">2009-11-04T11:13:02Z</dcterms:created>
  <dcterms:modified xsi:type="dcterms:W3CDTF">2009-11-05T15:04:52Z</dcterms:modified>
</cp:coreProperties>
</file>