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12" d="100"/>
          <a:sy n="112" d="100"/>
        </p:scale>
        <p:origin x="-1544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05/05/11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05/05/11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05/05/11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05/05/11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05/05/11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05/05/11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05/05/11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05/05/11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05/05/11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05/05/11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05/05/11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05/05/11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6642681" y="5642259"/>
            <a:ext cx="2501319" cy="1215741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Zacharie </a:t>
            </a:r>
            <a:r>
              <a:rPr lang="fr-FR" dirty="0" err="1" smtClean="0"/>
              <a:t>Amougou</a:t>
            </a:r>
            <a:endParaRPr lang="fr-FR" dirty="0" smtClean="0"/>
          </a:p>
          <a:p>
            <a:r>
              <a:rPr lang="fr-FR" dirty="0" smtClean="0"/>
              <a:t>Sébastien </a:t>
            </a:r>
            <a:r>
              <a:rPr lang="fr-FR" dirty="0" err="1" smtClean="0"/>
              <a:t>Masurel</a:t>
            </a:r>
            <a:endParaRPr lang="fr-FR" dirty="0" smtClean="0"/>
          </a:p>
          <a:p>
            <a:r>
              <a:rPr lang="fr-FR" dirty="0" smtClean="0"/>
              <a:t>Alexis Yvin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182880" indent="0">
              <a:buNone/>
            </a:pPr>
            <a:r>
              <a:rPr lang="fr-FR" dirty="0" smtClean="0"/>
              <a:t>Optimisation &amp; complexité</a:t>
            </a:r>
            <a:endParaRPr lang="fr-FR" dirty="0"/>
          </a:p>
        </p:txBody>
      </p:sp>
      <p:sp>
        <p:nvSpPr>
          <p:cNvPr id="5" name="Sous-titre 1"/>
          <p:cNvSpPr txBox="1">
            <a:spLocks/>
          </p:cNvSpPr>
          <p:nvPr/>
        </p:nvSpPr>
        <p:spPr>
          <a:xfrm>
            <a:off x="1341842" y="5052545"/>
            <a:ext cx="3952813" cy="12157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TAI : Problèmes d’affectation</a:t>
            </a:r>
            <a:endParaRPr lang="fr-FR" dirty="0"/>
          </a:p>
        </p:txBody>
      </p:sp>
      <p:sp>
        <p:nvSpPr>
          <p:cNvPr id="6" name="Sous-titre 1"/>
          <p:cNvSpPr txBox="1">
            <a:spLocks/>
          </p:cNvSpPr>
          <p:nvPr/>
        </p:nvSpPr>
        <p:spPr>
          <a:xfrm>
            <a:off x="-1" y="6467029"/>
            <a:ext cx="2804024" cy="3950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EFREI - L3, groupe 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3225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00977" y="4372168"/>
            <a:ext cx="6804823" cy="1143000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Problèmes d’affectation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1"/>
            <a:r>
              <a:rPr lang="fr-FR" dirty="0" smtClean="0"/>
              <a:t>Affecter </a:t>
            </a:r>
            <a:r>
              <a:rPr lang="fr-FR" i="1" dirty="0" smtClean="0"/>
              <a:t>m</a:t>
            </a:r>
            <a:r>
              <a:rPr lang="fr-FR" dirty="0" smtClean="0"/>
              <a:t> personnes à </a:t>
            </a:r>
            <a:r>
              <a:rPr lang="fr-FR" i="1" dirty="0" smtClean="0"/>
              <a:t>n</a:t>
            </a:r>
            <a:r>
              <a:rPr lang="fr-FR" dirty="0" smtClean="0"/>
              <a:t> ressources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Contraintes :</a:t>
            </a:r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r>
              <a:rPr lang="fr-FR" dirty="0" smtClean="0"/>
              <a:t>Avec </a:t>
            </a:r>
            <a:r>
              <a:rPr lang="fr-FR" dirty="0" err="1" smtClean="0"/>
              <a:t>X</a:t>
            </a:r>
            <a:r>
              <a:rPr lang="fr-FR" baseline="-25000" dirty="0" err="1" smtClean="0"/>
              <a:t>ij</a:t>
            </a:r>
            <a:r>
              <a:rPr lang="fr-FR" dirty="0" smtClean="0"/>
              <a:t> = 0 ou 1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182" y="1170601"/>
            <a:ext cx="2057400" cy="8001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182" y="2438400"/>
            <a:ext cx="1117600" cy="6604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4000" y="2336800"/>
            <a:ext cx="10033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125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3289" y="477466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Méthode hongroise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61255488"/>
              </p:ext>
            </p:extLst>
          </p:nvPr>
        </p:nvGraphicFramePr>
        <p:xfrm>
          <a:off x="1425238" y="1121438"/>
          <a:ext cx="4270914" cy="145425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11819"/>
                <a:gridCol w="711819"/>
                <a:gridCol w="711819"/>
                <a:gridCol w="711819"/>
                <a:gridCol w="711819"/>
                <a:gridCol w="711819"/>
              </a:tblGrid>
              <a:tr h="242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a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b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d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e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2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A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5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2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B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5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2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5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2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D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5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2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E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5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1425238" y="731173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Classement des postes par les employés</a:t>
            </a:r>
            <a:endParaRPr lang="fr-FR" dirty="0"/>
          </a:p>
        </p:txBody>
      </p:sp>
      <p:graphicFrame>
        <p:nvGraphicFramePr>
          <p:cNvPr id="6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3850611"/>
              </p:ext>
            </p:extLst>
          </p:nvPr>
        </p:nvGraphicFramePr>
        <p:xfrm>
          <a:off x="1425239" y="3149353"/>
          <a:ext cx="5002172" cy="145425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14596"/>
                <a:gridCol w="714596"/>
                <a:gridCol w="714596"/>
                <a:gridCol w="714596"/>
                <a:gridCol w="714596"/>
                <a:gridCol w="714596"/>
                <a:gridCol w="714596"/>
              </a:tblGrid>
              <a:tr h="242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a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b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c</a:t>
                      </a:r>
                      <a:endParaRPr lang="en-GB" sz="1200">
                        <a:solidFill>
                          <a:schemeClr val="bg1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d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e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242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A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0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4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rgbClr val="000000"/>
                          </a:solidFill>
                          <a:effectLst/>
                          <a:latin typeface="Cambria"/>
                          <a:ea typeface="ＭＳ 明朝"/>
                          <a:cs typeface="Times New Roman"/>
                        </a:rPr>
                        <a:t>-1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242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B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2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rgbClr val="000000"/>
                          </a:solidFill>
                          <a:effectLst/>
                          <a:latin typeface="Cambria"/>
                          <a:ea typeface="ＭＳ 明朝"/>
                          <a:cs typeface="Times New Roman"/>
                        </a:rPr>
                        <a:t>-1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242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C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rgbClr val="000000"/>
                          </a:solidFill>
                          <a:effectLst/>
                          <a:latin typeface="Cambria"/>
                          <a:ea typeface="ＭＳ 明朝"/>
                          <a:cs typeface="Times New Roman"/>
                        </a:rPr>
                        <a:t>-1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242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D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4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rgbClr val="000000"/>
                          </a:solidFill>
                          <a:effectLst/>
                          <a:latin typeface="Cambria"/>
                          <a:ea typeface="ＭＳ 明朝"/>
                          <a:cs typeface="Times New Roman"/>
                        </a:rPr>
                        <a:t>-1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  <a:tr h="242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E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4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rgbClr val="000000"/>
                          </a:solidFill>
                          <a:effectLst/>
                          <a:latin typeface="Cambria"/>
                          <a:ea typeface="ＭＳ 明朝"/>
                          <a:cs typeface="Times New Roman"/>
                        </a:rPr>
                        <a:t>-1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1425238" y="2759088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Phase 1 :</a:t>
            </a:r>
            <a:r>
              <a:rPr lang="fr-FR" dirty="0" smtClean="0"/>
              <a:t> obtention initiale de 0 (1)</a:t>
            </a:r>
            <a:endParaRPr lang="fr-FR" dirty="0"/>
          </a:p>
        </p:txBody>
      </p:sp>
      <p:sp>
        <p:nvSpPr>
          <p:cNvPr id="8" name="Zone de texte 2"/>
          <p:cNvSpPr txBox="1"/>
          <p:nvPr/>
        </p:nvSpPr>
        <p:spPr>
          <a:xfrm>
            <a:off x="6376097" y="3149353"/>
            <a:ext cx="1548789" cy="148590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1200" dirty="0">
                <a:effectLst/>
                <a:ea typeface="ＭＳ 明朝"/>
                <a:cs typeface="Times New Roman"/>
              </a:rPr>
              <a:t>On soustrait le plus petit nombre à tous les éléments d’une même ligne.</a:t>
            </a:r>
            <a:endParaRPr lang="en-GB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9" name="Flèche courbée vers la droite 8"/>
          <p:cNvSpPr/>
          <p:nvPr/>
        </p:nvSpPr>
        <p:spPr>
          <a:xfrm>
            <a:off x="872380" y="2206361"/>
            <a:ext cx="552857" cy="1359735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430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3289" y="4780348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Méthode hongroise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714377139"/>
              </p:ext>
            </p:extLst>
          </p:nvPr>
        </p:nvGraphicFramePr>
        <p:xfrm>
          <a:off x="1425238" y="1121438"/>
          <a:ext cx="4270914" cy="169662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11819"/>
                <a:gridCol w="711819"/>
                <a:gridCol w="711819"/>
                <a:gridCol w="711819"/>
                <a:gridCol w="711819"/>
                <a:gridCol w="711819"/>
              </a:tblGrid>
              <a:tr h="242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ゴシック"/>
                          <a:cs typeface="Calibri"/>
                        </a:rPr>
                        <a:t>a</a:t>
                      </a:r>
                      <a:endParaRPr lang="en-GB" sz="1200" dirty="0">
                        <a:solidFill>
                          <a:srgbClr val="FFFFFF"/>
                        </a:solidFill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ゴシック"/>
                          <a:cs typeface="Calibri"/>
                        </a:rPr>
                        <a:t>b</a:t>
                      </a:r>
                      <a:endParaRPr lang="en-GB" sz="1200" dirty="0">
                        <a:solidFill>
                          <a:srgbClr val="FFFFFF"/>
                        </a:solidFill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ゴシック"/>
                          <a:cs typeface="Calibri"/>
                        </a:rPr>
                        <a:t>c</a:t>
                      </a:r>
                      <a:endParaRPr lang="en-GB" sz="1200" dirty="0">
                        <a:solidFill>
                          <a:srgbClr val="FFFFFF"/>
                        </a:solidFill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ゴシック"/>
                          <a:cs typeface="Calibri"/>
                        </a:rPr>
                        <a:t>d</a:t>
                      </a:r>
                      <a:endParaRPr lang="en-GB" sz="1200" dirty="0">
                        <a:solidFill>
                          <a:srgbClr val="FFFFFF"/>
                        </a:solidFill>
                        <a:effectLst/>
                        <a:latin typeface="Calibri"/>
                        <a:ea typeface="ＭＳ 明朝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endParaRPr lang="fr-FR" sz="1200" dirty="0">
                        <a:solidFill>
                          <a:srgbClr val="FFFFFF"/>
                        </a:solidFill>
                        <a:latin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242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A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0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1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1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Calibri"/>
                          <a:cs typeface="Calibri"/>
                        </a:rPr>
                        <a:t>2</a:t>
                      </a:r>
                      <a:endParaRPr lang="fr-FR" sz="1200" dirty="0">
                        <a:latin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242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B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3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1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Calibri"/>
                          <a:cs typeface="Calibri"/>
                        </a:rPr>
                        <a:t>0</a:t>
                      </a:r>
                      <a:endParaRPr lang="fr-FR" sz="1200" dirty="0">
                        <a:latin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242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C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0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Calibri"/>
                          <a:cs typeface="Calibri"/>
                        </a:rPr>
                        <a:t>1</a:t>
                      </a:r>
                      <a:endParaRPr lang="fr-FR" sz="1200" dirty="0">
                        <a:latin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242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D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2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Calibri"/>
                          <a:cs typeface="Calibri"/>
                        </a:rPr>
                        <a:t>1</a:t>
                      </a:r>
                      <a:endParaRPr lang="fr-FR" sz="1200" dirty="0">
                        <a:latin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242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E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ゴシック"/>
                          <a:cs typeface="Times New Roman"/>
                        </a:rPr>
                        <a:t>0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Calibri"/>
                          <a:cs typeface="Calibri"/>
                        </a:rPr>
                        <a:t>2</a:t>
                      </a:r>
                      <a:endParaRPr lang="fr-FR" sz="1200" dirty="0">
                        <a:latin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242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rgbClr val="000000"/>
                          </a:solidFill>
                          <a:effectLst/>
                          <a:latin typeface="Cambria"/>
                          <a:ea typeface="ＭＳ 明朝"/>
                          <a:cs typeface="Times New Roman"/>
                        </a:rPr>
                        <a:t>-2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 smtClean="0">
                          <a:latin typeface="Calibri"/>
                          <a:cs typeface="Calibri"/>
                        </a:rPr>
                        <a:t>-2</a:t>
                      </a:r>
                      <a:endParaRPr lang="fr-FR" sz="1200" dirty="0">
                        <a:latin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1425238" y="731173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Obtention initiale de 0 (2)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425238" y="2759088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Phase 2 :</a:t>
            </a:r>
            <a:r>
              <a:rPr lang="fr-FR" dirty="0" smtClean="0"/>
              <a:t> Recherche de la solution optimale de coût nul</a:t>
            </a:r>
            <a:endParaRPr lang="fr-FR" dirty="0"/>
          </a:p>
        </p:txBody>
      </p:sp>
      <p:sp>
        <p:nvSpPr>
          <p:cNvPr id="9" name="Flèche courbée vers la droite 8"/>
          <p:cNvSpPr/>
          <p:nvPr/>
        </p:nvSpPr>
        <p:spPr>
          <a:xfrm>
            <a:off x="872380" y="2206361"/>
            <a:ext cx="552857" cy="1359735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Zone de texte 4"/>
          <p:cNvSpPr txBox="1"/>
          <p:nvPr/>
        </p:nvSpPr>
        <p:spPr>
          <a:xfrm>
            <a:off x="6170832" y="1200150"/>
            <a:ext cx="1548789" cy="148590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1200" dirty="0">
                <a:effectLst/>
                <a:ea typeface="ＭＳ 明朝"/>
                <a:cs typeface="Times New Roman"/>
              </a:rPr>
              <a:t>On soustrait le plus petit nombre à tous les éléments d’une même colonne.</a:t>
            </a:r>
            <a:endParaRPr lang="en-GB" sz="1200" dirty="0">
              <a:effectLst/>
              <a:ea typeface="ＭＳ 明朝"/>
              <a:cs typeface="Times New Roman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r="1164"/>
          <a:stretch/>
        </p:blipFill>
        <p:spPr>
          <a:xfrm>
            <a:off x="1425238" y="3216548"/>
            <a:ext cx="2356931" cy="153057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2169" y="3128420"/>
            <a:ext cx="703363" cy="1618698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5532" y="3128420"/>
            <a:ext cx="404675" cy="1618698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0207" y="3128420"/>
            <a:ext cx="317959" cy="1618698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8166" y="3128420"/>
            <a:ext cx="337229" cy="1618698"/>
          </a:xfrm>
          <a:prstGeom prst="rect">
            <a:avLst/>
          </a:prstGeom>
        </p:spPr>
      </p:pic>
      <p:grpSp>
        <p:nvGrpSpPr>
          <p:cNvPr id="18" name="Grouper 17"/>
          <p:cNvGrpSpPr/>
          <p:nvPr/>
        </p:nvGrpSpPr>
        <p:grpSpPr>
          <a:xfrm>
            <a:off x="1827989" y="3462830"/>
            <a:ext cx="399675" cy="287027"/>
            <a:chOff x="1827989" y="3462830"/>
            <a:chExt cx="399675" cy="287027"/>
          </a:xfrm>
        </p:grpSpPr>
        <p:sp>
          <p:nvSpPr>
            <p:cNvPr id="16" name="Rectangle 15"/>
            <p:cNvSpPr/>
            <p:nvPr/>
          </p:nvSpPr>
          <p:spPr>
            <a:xfrm>
              <a:off x="1827989" y="3462830"/>
              <a:ext cx="399675" cy="22900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2095807" y="3503636"/>
              <a:ext cx="1110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smtClean="0">
                  <a:solidFill>
                    <a:srgbClr val="FF0000"/>
                  </a:solidFill>
                </a:rPr>
                <a:t>1</a:t>
              </a:r>
              <a:endParaRPr lang="fr-FR" sz="1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1" name="Grouper 20"/>
          <p:cNvGrpSpPr/>
          <p:nvPr/>
        </p:nvGrpSpPr>
        <p:grpSpPr>
          <a:xfrm>
            <a:off x="3382494" y="3691836"/>
            <a:ext cx="399675" cy="315482"/>
            <a:chOff x="3382494" y="3691836"/>
            <a:chExt cx="399675" cy="315482"/>
          </a:xfrm>
        </p:grpSpPr>
        <p:sp>
          <p:nvSpPr>
            <p:cNvPr id="19" name="Rectangle 18"/>
            <p:cNvSpPr/>
            <p:nvPr/>
          </p:nvSpPr>
          <p:spPr>
            <a:xfrm>
              <a:off x="3382494" y="3691836"/>
              <a:ext cx="399675" cy="266902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3655359" y="3761097"/>
              <a:ext cx="1009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smtClean="0">
                  <a:solidFill>
                    <a:srgbClr val="FF0000"/>
                  </a:solidFill>
                </a:rPr>
                <a:t>2</a:t>
              </a:r>
              <a:endParaRPr lang="fr-FR" sz="1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7" name="Grouper 26"/>
          <p:cNvGrpSpPr/>
          <p:nvPr/>
        </p:nvGrpSpPr>
        <p:grpSpPr>
          <a:xfrm>
            <a:off x="1827989" y="3691835"/>
            <a:ext cx="399675" cy="266903"/>
            <a:chOff x="1827989" y="3691835"/>
            <a:chExt cx="399675" cy="266903"/>
          </a:xfrm>
        </p:grpSpPr>
        <p:cxnSp>
          <p:nvCxnSpPr>
            <p:cNvPr id="24" name="Connecteur droit 23"/>
            <p:cNvCxnSpPr/>
            <p:nvPr/>
          </p:nvCxnSpPr>
          <p:spPr>
            <a:xfrm>
              <a:off x="1827989" y="3691835"/>
              <a:ext cx="399675" cy="26690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/>
            <p:cNvCxnSpPr/>
            <p:nvPr/>
          </p:nvCxnSpPr>
          <p:spPr>
            <a:xfrm flipV="1">
              <a:off x="1827989" y="3691836"/>
              <a:ext cx="399675" cy="26690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er 27"/>
          <p:cNvGrpSpPr/>
          <p:nvPr/>
        </p:nvGrpSpPr>
        <p:grpSpPr>
          <a:xfrm>
            <a:off x="1827989" y="4204637"/>
            <a:ext cx="399675" cy="266903"/>
            <a:chOff x="1827989" y="3691835"/>
            <a:chExt cx="399675" cy="266903"/>
          </a:xfrm>
        </p:grpSpPr>
        <p:cxnSp>
          <p:nvCxnSpPr>
            <p:cNvPr id="29" name="Connecteur droit 28"/>
            <p:cNvCxnSpPr/>
            <p:nvPr/>
          </p:nvCxnSpPr>
          <p:spPr>
            <a:xfrm>
              <a:off x="1827989" y="3691835"/>
              <a:ext cx="399675" cy="26690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/>
            <p:cNvCxnSpPr/>
            <p:nvPr/>
          </p:nvCxnSpPr>
          <p:spPr>
            <a:xfrm flipV="1">
              <a:off x="1827989" y="3691836"/>
              <a:ext cx="399675" cy="26690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er 30"/>
          <p:cNvGrpSpPr/>
          <p:nvPr/>
        </p:nvGrpSpPr>
        <p:grpSpPr>
          <a:xfrm>
            <a:off x="2646603" y="3958738"/>
            <a:ext cx="399675" cy="315482"/>
            <a:chOff x="3382494" y="3691836"/>
            <a:chExt cx="399675" cy="315482"/>
          </a:xfrm>
        </p:grpSpPr>
        <p:sp>
          <p:nvSpPr>
            <p:cNvPr id="32" name="Rectangle 31"/>
            <p:cNvSpPr/>
            <p:nvPr/>
          </p:nvSpPr>
          <p:spPr>
            <a:xfrm>
              <a:off x="3382494" y="3691836"/>
              <a:ext cx="399675" cy="266902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3655359" y="3761097"/>
              <a:ext cx="1009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solidFill>
                    <a:srgbClr val="FF0000"/>
                  </a:solidFill>
                </a:rPr>
                <a:t>3</a:t>
              </a:r>
              <a:endParaRPr lang="fr-FR" sz="1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7" name="Grouper 36"/>
          <p:cNvGrpSpPr/>
          <p:nvPr/>
        </p:nvGrpSpPr>
        <p:grpSpPr>
          <a:xfrm>
            <a:off x="2227664" y="4471546"/>
            <a:ext cx="399675" cy="303150"/>
            <a:chOff x="3382494" y="3691836"/>
            <a:chExt cx="399675" cy="328744"/>
          </a:xfrm>
        </p:grpSpPr>
        <p:sp>
          <p:nvSpPr>
            <p:cNvPr id="38" name="Rectangle 37"/>
            <p:cNvSpPr/>
            <p:nvPr/>
          </p:nvSpPr>
          <p:spPr>
            <a:xfrm>
              <a:off x="3382494" y="3691836"/>
              <a:ext cx="399675" cy="266902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3655359" y="3753571"/>
              <a:ext cx="100943" cy="2670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>
                  <a:solidFill>
                    <a:srgbClr val="FF0000"/>
                  </a:solidFill>
                </a:rPr>
                <a:t>4</a:t>
              </a:r>
              <a:endParaRPr lang="fr-FR" sz="1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0" name="Grouper 39"/>
          <p:cNvGrpSpPr/>
          <p:nvPr/>
        </p:nvGrpSpPr>
        <p:grpSpPr>
          <a:xfrm>
            <a:off x="3020411" y="4451465"/>
            <a:ext cx="399675" cy="266903"/>
            <a:chOff x="1827989" y="3691835"/>
            <a:chExt cx="399675" cy="266903"/>
          </a:xfrm>
        </p:grpSpPr>
        <p:cxnSp>
          <p:nvCxnSpPr>
            <p:cNvPr id="41" name="Connecteur droit 40"/>
            <p:cNvCxnSpPr/>
            <p:nvPr/>
          </p:nvCxnSpPr>
          <p:spPr>
            <a:xfrm>
              <a:off x="1827989" y="3691835"/>
              <a:ext cx="399675" cy="26690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41"/>
            <p:cNvCxnSpPr/>
            <p:nvPr/>
          </p:nvCxnSpPr>
          <p:spPr>
            <a:xfrm flipV="1">
              <a:off x="1827989" y="3691836"/>
              <a:ext cx="399675" cy="26690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ZoneTexte 42"/>
          <p:cNvSpPr txBox="1"/>
          <p:nvPr/>
        </p:nvSpPr>
        <p:spPr>
          <a:xfrm>
            <a:off x="5696152" y="3462830"/>
            <a:ext cx="2366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Pas de solution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352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37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3289" y="484430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Méthode hongroise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425238" y="731173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 smtClean="0"/>
              <a:t>Phase 3 :</a:t>
            </a:r>
            <a:r>
              <a:rPr lang="fr-FR" dirty="0" smtClean="0"/>
              <a:t> Recherche d’une solution optimale</a:t>
            </a:r>
            <a:endParaRPr lang="fr-FR" u="sng" dirty="0"/>
          </a:p>
        </p:txBody>
      </p:sp>
      <p:sp>
        <p:nvSpPr>
          <p:cNvPr id="7" name="ZoneTexte 6"/>
          <p:cNvSpPr txBox="1"/>
          <p:nvPr/>
        </p:nvSpPr>
        <p:spPr>
          <a:xfrm>
            <a:off x="1425238" y="2996624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Soustraction ou ajout du min(1, 2, 1, 2, 1, 2, 2, 1) = 1</a:t>
            </a:r>
            <a:endParaRPr lang="fr-FR" dirty="0"/>
          </a:p>
        </p:txBody>
      </p:sp>
      <p:sp>
        <p:nvSpPr>
          <p:cNvPr id="9" name="Flèche courbée vers la droite 8"/>
          <p:cNvSpPr/>
          <p:nvPr/>
        </p:nvSpPr>
        <p:spPr>
          <a:xfrm>
            <a:off x="872380" y="2395278"/>
            <a:ext cx="552857" cy="1484739"/>
          </a:xfrm>
          <a:prstGeom prst="curv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5237" y="1100505"/>
            <a:ext cx="2439617" cy="1629744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3864853" y="2073962"/>
            <a:ext cx="438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X</a:t>
            </a:r>
            <a:r>
              <a:rPr lang="fr-FR" baseline="-25000" dirty="0" smtClean="0">
                <a:solidFill>
                  <a:schemeClr val="accent6"/>
                </a:solidFill>
              </a:rPr>
              <a:t>1</a:t>
            </a:r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829836" y="2672516"/>
            <a:ext cx="438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X</a:t>
            </a:r>
            <a:r>
              <a:rPr lang="fr-FR" baseline="-25000" dirty="0">
                <a:solidFill>
                  <a:schemeClr val="accent6"/>
                </a:solidFill>
              </a:rPr>
              <a:t>2</a:t>
            </a:r>
            <a:endParaRPr lang="fr-FR" dirty="0">
              <a:solidFill>
                <a:schemeClr val="accent6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864853" y="1276179"/>
            <a:ext cx="438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X</a:t>
            </a:r>
            <a:r>
              <a:rPr lang="fr-FR" baseline="-25000" dirty="0">
                <a:solidFill>
                  <a:schemeClr val="accent6"/>
                </a:solidFill>
              </a:rPr>
              <a:t>3</a:t>
            </a:r>
            <a:endParaRPr lang="fr-FR" dirty="0">
              <a:solidFill>
                <a:schemeClr val="accent6"/>
              </a:solidFill>
            </a:endParaRPr>
          </a:p>
        </p:txBody>
      </p:sp>
      <p:cxnSp>
        <p:nvCxnSpPr>
          <p:cNvPr id="18" name="Connecteur droit 17"/>
          <p:cNvCxnSpPr/>
          <p:nvPr/>
        </p:nvCxnSpPr>
        <p:spPr>
          <a:xfrm>
            <a:off x="1829836" y="1754185"/>
            <a:ext cx="2022951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1829836" y="2025353"/>
            <a:ext cx="2022951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1841903" y="2561481"/>
            <a:ext cx="2010884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 flipH="1">
            <a:off x="2040071" y="1352185"/>
            <a:ext cx="6650" cy="1320331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4" name="Rectangle à coins arrondis 33"/>
          <p:cNvSpPr/>
          <p:nvPr/>
        </p:nvSpPr>
        <p:spPr>
          <a:xfrm>
            <a:off x="2268579" y="1352185"/>
            <a:ext cx="1505063" cy="219273"/>
          </a:xfrm>
          <a:prstGeom prst="roundRect">
            <a:avLst/>
          </a:prstGeom>
          <a:noFill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à coins arrondis 34"/>
          <p:cNvSpPr/>
          <p:nvPr/>
        </p:nvSpPr>
        <p:spPr>
          <a:xfrm>
            <a:off x="2265650" y="2171513"/>
            <a:ext cx="1505063" cy="219273"/>
          </a:xfrm>
          <a:prstGeom prst="roundRect">
            <a:avLst/>
          </a:prstGeom>
          <a:noFill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7" name="Tableau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718468"/>
              </p:ext>
            </p:extLst>
          </p:nvPr>
        </p:nvGraphicFramePr>
        <p:xfrm>
          <a:off x="1425238" y="3411637"/>
          <a:ext cx="3198006" cy="153357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33001"/>
                <a:gridCol w="533001"/>
                <a:gridCol w="533001"/>
                <a:gridCol w="533001"/>
                <a:gridCol w="533001"/>
                <a:gridCol w="533001"/>
              </a:tblGrid>
              <a:tr h="2555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a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b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d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e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55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A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55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B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55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55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D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555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E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2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3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0</a:t>
                      </a:r>
                      <a:endParaRPr lang="en-GB" sz="120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2</a:t>
                      </a:r>
                      <a:endParaRPr lang="en-GB" sz="1200" dirty="0">
                        <a:solidFill>
                          <a:srgbClr val="000000"/>
                        </a:solidFill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7738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4" grpId="0"/>
      <p:bldP spid="15" grpId="0"/>
      <p:bldP spid="16" grpId="0"/>
      <p:bldP spid="34" grpId="0" animBg="1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3289" y="4848388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Méthode hongroise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1425238" y="731173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Retour Phase 2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5237" y="1089868"/>
            <a:ext cx="5765800" cy="217170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425237" y="3435281"/>
            <a:ext cx="5765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coût </a:t>
            </a:r>
            <a:r>
              <a:rPr lang="fr-FR" dirty="0" smtClean="0"/>
              <a:t>minimal</a:t>
            </a:r>
            <a:r>
              <a:rPr lang="fr-FR" dirty="0"/>
              <a:t> : 2 + 3 + 1 + 1 + 3 = </a:t>
            </a:r>
            <a:r>
              <a:rPr lang="fr-FR" dirty="0" smtClean="0"/>
              <a:t>10</a:t>
            </a:r>
          </a:p>
          <a:p>
            <a:r>
              <a:rPr lang="fr-FR" dirty="0" smtClean="0"/>
              <a:t>Couples solution : </a:t>
            </a:r>
            <a:r>
              <a:rPr lang="fr-FR" dirty="0" err="1" smtClean="0"/>
              <a:t>A</a:t>
            </a:r>
            <a:r>
              <a:rPr lang="fr-FR" dirty="0" err="1"/>
              <a:t>-b</a:t>
            </a:r>
            <a:r>
              <a:rPr lang="fr-FR" dirty="0"/>
              <a:t>, </a:t>
            </a:r>
            <a:r>
              <a:rPr lang="fr-FR" dirty="0" err="1"/>
              <a:t>B-e</a:t>
            </a:r>
            <a:r>
              <a:rPr lang="fr-FR" dirty="0"/>
              <a:t>, </a:t>
            </a:r>
            <a:r>
              <a:rPr lang="fr-FR" dirty="0" err="1"/>
              <a:t>C-c</a:t>
            </a:r>
            <a:r>
              <a:rPr lang="fr-FR" dirty="0"/>
              <a:t>, </a:t>
            </a:r>
            <a:r>
              <a:rPr lang="fr-FR" dirty="0" err="1"/>
              <a:t>D-a</a:t>
            </a:r>
            <a:r>
              <a:rPr lang="fr-FR" dirty="0"/>
              <a:t> et </a:t>
            </a:r>
            <a:r>
              <a:rPr lang="fr-FR" dirty="0" err="1"/>
              <a:t>E-</a:t>
            </a:r>
            <a:r>
              <a:rPr lang="fr-FR" dirty="0" err="1" smtClean="0"/>
              <a:t>d</a:t>
            </a:r>
            <a:endParaRPr lang="en-GB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909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Test du programme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085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8511" y="4372168"/>
            <a:ext cx="7387289" cy="1143000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Merci de votre attention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85256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3000">
        <p14:reveal/>
      </p:transition>
    </mc:Choice>
    <mc:Fallback>
      <p:transition xmlns:p14="http://schemas.microsoft.com/office/powerpoint/2010/main" spd="slow" advTm="300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6642681" y="5642259"/>
            <a:ext cx="2501319" cy="1215741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Zacharie </a:t>
            </a:r>
            <a:r>
              <a:rPr lang="fr-FR" dirty="0" err="1" smtClean="0"/>
              <a:t>Amougou</a:t>
            </a:r>
            <a:endParaRPr lang="fr-FR" dirty="0" smtClean="0"/>
          </a:p>
          <a:p>
            <a:r>
              <a:rPr lang="fr-FR" dirty="0" smtClean="0"/>
              <a:t>Sébastien </a:t>
            </a:r>
            <a:r>
              <a:rPr lang="fr-FR" dirty="0" err="1" smtClean="0"/>
              <a:t>Masurel</a:t>
            </a:r>
            <a:endParaRPr lang="fr-FR" dirty="0" smtClean="0"/>
          </a:p>
          <a:p>
            <a:r>
              <a:rPr lang="fr-FR" dirty="0" smtClean="0"/>
              <a:t>Alexis Yvin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182880" indent="0">
              <a:buNone/>
            </a:pPr>
            <a:r>
              <a:rPr lang="fr-FR" dirty="0" smtClean="0"/>
              <a:t>Optimisation &amp; complexité</a:t>
            </a:r>
            <a:endParaRPr lang="fr-FR" dirty="0"/>
          </a:p>
        </p:txBody>
      </p:sp>
      <p:sp>
        <p:nvSpPr>
          <p:cNvPr id="5" name="Sous-titre 1"/>
          <p:cNvSpPr txBox="1">
            <a:spLocks/>
          </p:cNvSpPr>
          <p:nvPr/>
        </p:nvSpPr>
        <p:spPr>
          <a:xfrm>
            <a:off x="1341842" y="5052545"/>
            <a:ext cx="3952813" cy="12157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TAI : Problèmes d’affectation</a:t>
            </a:r>
            <a:endParaRPr lang="fr-FR" dirty="0"/>
          </a:p>
        </p:txBody>
      </p:sp>
      <p:sp>
        <p:nvSpPr>
          <p:cNvPr id="6" name="Sous-titre 1"/>
          <p:cNvSpPr txBox="1">
            <a:spLocks/>
          </p:cNvSpPr>
          <p:nvPr/>
        </p:nvSpPr>
        <p:spPr>
          <a:xfrm>
            <a:off x="-1" y="6467029"/>
            <a:ext cx="2804024" cy="3950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EFREI - L3, groupe 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983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illag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Sillage.thmx</Template>
  <TotalTime>202</TotalTime>
  <Words>331</Words>
  <Application>Microsoft Macintosh PowerPoint</Application>
  <PresentationFormat>Présentation à l'écran (4:3)</PresentationFormat>
  <Paragraphs>194</Paragraphs>
  <Slides>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Sillage</vt:lpstr>
      <vt:lpstr>Optimisation &amp; complexité</vt:lpstr>
      <vt:lpstr>Problèmes d’affectation</vt:lpstr>
      <vt:lpstr>Méthode hongroise</vt:lpstr>
      <vt:lpstr>Méthode hongroise</vt:lpstr>
      <vt:lpstr>Méthode hongroise</vt:lpstr>
      <vt:lpstr>Méthode hongroise</vt:lpstr>
      <vt:lpstr>Test du programme</vt:lpstr>
      <vt:lpstr>Merci de votre attention</vt:lpstr>
      <vt:lpstr>Optimisation &amp; complexité</vt:lpstr>
    </vt:vector>
  </TitlesOfParts>
  <Company>EFREI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Optimisation &amp; complexité</dc:title>
  <dc:creator>Alexis Yvin</dc:creator>
  <cp:lastModifiedBy>Alexis Yvin</cp:lastModifiedBy>
  <cp:revision>46</cp:revision>
  <dcterms:created xsi:type="dcterms:W3CDTF">2011-05-05T17:12:21Z</dcterms:created>
  <dcterms:modified xsi:type="dcterms:W3CDTF">2011-05-05T21:06:38Z</dcterms:modified>
</cp:coreProperties>
</file>