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activeX/activeX15.xml" ContentType="application/vnd.ms-office.activeX+xml"/>
  <Override PartName="/ppt/activeX/activeX26.xml" ContentType="application/vnd.ms-office.activeX+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activeX/activeX2.xml" ContentType="application/vnd.ms-office.activeX+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activeX/activeX11.xml" ContentType="application/vnd.ms-office.activeX+xml"/>
  <Override PartName="/ppt/activeX/activeX22.xml" ContentType="application/vnd.ms-office.activeX+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activeX/activeX9.xml" ContentType="application/vnd.ms-office.activeX+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activeX/activeX7.xml" ContentType="application/vnd.ms-office.activeX+xml"/>
  <Override PartName="/ppt/activeX/activeX18.xml" ContentType="application/vnd.ms-office.activeX+xml"/>
  <Override PartName="/ppt/activeX/activeX27.xml" ContentType="application/vnd.ms-office.activeX+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notesSlides/notesSlide1.xml" ContentType="application/vnd.openxmlformats-officedocument.presentationml.notesSlide+xml"/>
  <Override PartName="/ppt/notesSlides/notesSlide3.xml" ContentType="application/vnd.openxmlformats-officedocument.presentationml.notesSlide+xml"/>
  <Override PartName="/ppt/activeX/activeX5.xml" ContentType="application/vnd.ms-office.activeX+xml"/>
  <Override PartName="/ppt/activeX/activeX16.xml" ContentType="application/vnd.ms-office.activeX+xml"/>
  <Override PartName="/ppt/activeX/activeX25.xml" ContentType="application/vnd.ms-office.activeX+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activeX/activeX3.xml" ContentType="application/vnd.ms-office.activeX+xml"/>
  <Override PartName="/ppt/activeX/activeX14.xml" ContentType="application/vnd.ms-office.activeX+xml"/>
  <Override PartName="/ppt/notesSlides/notesSlide19.xml" ContentType="application/vnd.openxmlformats-officedocument.presentationml.notesSlide+xml"/>
  <Override PartName="/ppt/activeX/activeX23.xml" ContentType="application/vnd.ms-office.activeX+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activeX/activeX1.xml" ContentType="application/vnd.ms-office.activeX+xml"/>
  <Override PartName="/ppt/activeX/activeX12.xml" ContentType="application/vnd.ms-office.activeX+xml"/>
  <Override PartName="/ppt/notesSlides/notesSlide17.xml" ContentType="application/vnd.openxmlformats-officedocument.presentationml.notesSlide+xml"/>
  <Override PartName="/ppt/activeX/activeX21.xml" ContentType="application/vnd.ms-office.activeX+xml"/>
  <Override PartName="/ppt/notesSlides/notesSlide28.xml" ContentType="application/vnd.openxmlformats-officedocument.presentationml.notesSlide+xml"/>
  <Override PartName="/ppt/vbaProject.bin" ContentType="application/vnd.ms-office.vbaProject"/>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activeX/activeX10.xml" ContentType="application/vnd.ms-office.activeX+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activeX/activeX8.xml" ContentType="application/vnd.ms-office.activeX+xml"/>
  <Override PartName="/ppt/slides/slide8.xml" ContentType="application/vnd.openxmlformats-officedocument.presentationml.slide+xml"/>
  <Override PartName="/ppt/notesSlides/notesSlide4.xml" ContentType="application/vnd.openxmlformats-officedocument.presentationml.notesSlide+xml"/>
  <Override PartName="/ppt/activeX/activeX6.xml" ContentType="application/vnd.ms-office.activeX+xml"/>
  <Override PartName="/ppt/activeX/activeX19.xml" ContentType="application/vnd.ms-office.activeX+xml"/>
  <Override PartName="/ppt/activeX/activeX28.xml" ContentType="application/vnd.ms-office.activeX+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activeX/activeX4.xml" ContentType="application/vnd.ms-office.activeX+xml"/>
  <Override PartName="/ppt/activeX/activeX17.xml" ContentType="application/vnd.ms-office.activeX+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activeX/activeX13.xml" ContentType="application/vnd.ms-office.activeX+xml"/>
  <Override PartName="/ppt/activeX/activeX24.xml" ContentType="application/vnd.ms-office.activeX+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activeX/activeX20.xml" ContentType="application/vnd.ms-office.activeX+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71324" autoAdjust="0"/>
  </p:normalViewPr>
  <p:slideViewPr>
    <p:cSldViewPr>
      <p:cViewPr varScale="1">
        <p:scale>
          <a:sx n="73" d="100"/>
          <a:sy n="73" d="100"/>
        </p:scale>
        <p:origin x="-145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06/relationships/vbaProject" Target="vbaProject.bin"/><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_rels/activeX19.xml.rels><?xml version="1.0" encoding="UTF-8" standalone="yes"?>
<Relationships xmlns="http://schemas.openxmlformats.org/package/2006/relationships"><Relationship Id="rId1" Type="http://schemas.microsoft.com/office/2006/relationships/activeXControlBinary" Target="activeX19.bin"/></Relationships>
</file>

<file path=ppt/activeX/_rels/activeX20.xml.rels><?xml version="1.0" encoding="UTF-8" standalone="yes"?>
<Relationships xmlns="http://schemas.openxmlformats.org/package/2006/relationships"><Relationship Id="rId1" Type="http://schemas.microsoft.com/office/2006/relationships/activeXControlBinary" Target="activeX20.bin"/></Relationships>
</file>

<file path=ppt/activeX/_rels/activeX21.xml.rels><?xml version="1.0" encoding="UTF-8" standalone="yes"?>
<Relationships xmlns="http://schemas.openxmlformats.org/package/2006/relationships"><Relationship Id="rId1" Type="http://schemas.microsoft.com/office/2006/relationships/activeXControlBinary" Target="activeX21.bin"/></Relationships>
</file>

<file path=ppt/activeX/_rels/activeX22.xml.rels><?xml version="1.0" encoding="UTF-8" standalone="yes"?>
<Relationships xmlns="http://schemas.openxmlformats.org/package/2006/relationships"><Relationship Id="rId1" Type="http://schemas.microsoft.com/office/2006/relationships/activeXControlBinary" Target="activeX22.bin"/></Relationships>
</file>

<file path=ppt/activeX/_rels/activeX23.xml.rels><?xml version="1.0" encoding="UTF-8" standalone="yes"?>
<Relationships xmlns="http://schemas.openxmlformats.org/package/2006/relationships"><Relationship Id="rId1" Type="http://schemas.microsoft.com/office/2006/relationships/activeXControlBinary" Target="activeX23.bin"/></Relationships>
</file>

<file path=ppt/activeX/_rels/activeX24.xml.rels><?xml version="1.0" encoding="UTF-8" standalone="yes"?>
<Relationships xmlns="http://schemas.openxmlformats.org/package/2006/relationships"><Relationship Id="rId1" Type="http://schemas.microsoft.com/office/2006/relationships/activeXControlBinary" Target="activeX24.bin"/></Relationships>
</file>

<file path=ppt/activeX/_rels/activeX25.xml.rels><?xml version="1.0" encoding="UTF-8" standalone="yes"?>
<Relationships xmlns="http://schemas.openxmlformats.org/package/2006/relationships"><Relationship Id="rId1" Type="http://schemas.microsoft.com/office/2006/relationships/activeXControlBinary" Target="activeX25.bin"/></Relationships>
</file>

<file path=ppt/activeX/_rels/activeX26.xml.rels><?xml version="1.0" encoding="UTF-8" standalone="yes"?>
<Relationships xmlns="http://schemas.openxmlformats.org/package/2006/relationships"><Relationship Id="rId1" Type="http://schemas.microsoft.com/office/2006/relationships/activeXControlBinary" Target="activeX26.bin"/></Relationships>
</file>

<file path=ppt/activeX/_rels/activeX27.xml.rels><?xml version="1.0" encoding="UTF-8" standalone="yes"?>
<Relationships xmlns="http://schemas.openxmlformats.org/package/2006/relationships"><Relationship Id="rId1" Type="http://schemas.microsoft.com/office/2006/relationships/activeXControlBinary" Target="activeX27.bin"/></Relationships>
</file>

<file path=ppt/activeX/_rels/activeX28.xml.rels><?xml version="1.0" encoding="UTF-8" standalone="yes"?>
<Relationships xmlns="http://schemas.openxmlformats.org/package/2006/relationships"><Relationship Id="rId1" Type="http://schemas.microsoft.com/office/2006/relationships/activeXControlBinary" Target="activeX28.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activeX/activeX4.xml><?xml version="1.0" encoding="utf-8"?>
<ax:ocx xmlns:ax="http://schemas.microsoft.com/office/2006/activeX" xmlns:r="http://schemas.openxmlformats.org/officeDocument/2006/relationships" ax:classid="{D27CDB6E-AE6D-11CF-96B8-444553540000}" ax:persistence="persistStorage" r:id="rId1"/>
</file>

<file path=ppt/activeX/activeX5.xml><?xml version="1.0" encoding="utf-8"?>
<ax:ocx xmlns:ax="http://schemas.microsoft.com/office/2006/activeX" xmlns:r="http://schemas.openxmlformats.org/officeDocument/2006/relationships" ax:classid="{D27CDB6E-AE6D-11CF-96B8-444553540000}" ax:persistence="persistStorage" r:id="rId1"/>
</file>

<file path=ppt/activeX/activeX6.xml><?xml version="1.0" encoding="utf-8"?>
<ax:ocx xmlns:ax="http://schemas.microsoft.com/office/2006/activeX" xmlns:r="http://schemas.openxmlformats.org/officeDocument/2006/relationships" ax:classid="{D27CDB6E-AE6D-11CF-96B8-444553540000}" ax:persistence="persistStorage" r:id="rId1"/>
</file>

<file path=ppt/activeX/activeX7.xml><?xml version="1.0" encoding="utf-8"?>
<ax:ocx xmlns:ax="http://schemas.microsoft.com/office/2006/activeX" xmlns:r="http://schemas.openxmlformats.org/officeDocument/2006/relationships" ax:classid="{D27CDB6E-AE6D-11CF-96B8-444553540000}" ax:persistence="persistStorage" r:id="rId1"/>
</file>

<file path=ppt/activeX/activeX8.xml><?xml version="1.0" encoding="utf-8"?>
<ax:ocx xmlns:ax="http://schemas.microsoft.com/office/2006/activeX" xmlns:r="http://schemas.openxmlformats.org/officeDocument/2006/relationships" ax:classid="{D27CDB6E-AE6D-11CF-96B8-444553540000}" ax:persistence="persistStorage" r:id="rId1"/>
</file>

<file path=ppt/activeX/activeX9.xml><?xml version="1.0" encoding="utf-8"?>
<ax:ocx xmlns:ax="http://schemas.microsoft.com/office/2006/activeX" xmlns:r="http://schemas.openxmlformats.org/officeDocument/2006/relationships" ax:classid="{D27CDB6E-AE6D-11CF-96B8-444553540000}" ax:persistence="persistStorage" r:id="rId1"/>
</file>

<file path=ppt/activeX/activeX10.xml><?xml version="1.0" encoding="utf-8"?>
<ax:ocx xmlns:ax="http://schemas.microsoft.com/office/2006/activeX" xmlns:r="http://schemas.openxmlformats.org/officeDocument/2006/relationships" ax:classid="{D27CDB6E-AE6D-11CF-96B8-444553540000}" ax:persistence="persistStorage" r:id="rId1"/>
</file>

<file path=ppt/activeX/activeX11.xml><?xml version="1.0" encoding="utf-8"?>
<ax:ocx xmlns:ax="http://schemas.microsoft.com/office/2006/activeX" xmlns:r="http://schemas.openxmlformats.org/officeDocument/2006/relationships" ax:classid="{D27CDB6E-AE6D-11CF-96B8-444553540000}" ax:persistence="persistStorage" r:id="rId1"/>
</file>

<file path=ppt/activeX/activeX12.xml><?xml version="1.0" encoding="utf-8"?>
<ax:ocx xmlns:ax="http://schemas.microsoft.com/office/2006/activeX" xmlns:r="http://schemas.openxmlformats.org/officeDocument/2006/relationships" ax:classid="{D27CDB6E-AE6D-11CF-96B8-444553540000}" ax:persistence="persistStorage" r:id="rId1"/>
</file>

<file path=ppt/activeX/activeX13.xml><?xml version="1.0" encoding="utf-8"?>
<ax:ocx xmlns:ax="http://schemas.microsoft.com/office/2006/activeX" xmlns:r="http://schemas.openxmlformats.org/officeDocument/2006/relationships" ax:classid="{D27CDB6E-AE6D-11CF-96B8-444553540000}" ax:persistence="persistStorage" r:id="rId1"/>
</file>

<file path=ppt/activeX/activeX14.xml><?xml version="1.0" encoding="utf-8"?>
<ax:ocx xmlns:ax="http://schemas.microsoft.com/office/2006/activeX" xmlns:r="http://schemas.openxmlformats.org/officeDocument/2006/relationships" ax:classid="{D27CDB6E-AE6D-11CF-96B8-444553540000}" ax:persistence="persistStorage" r:id="rId1"/>
</file>

<file path=ppt/activeX/activeX15.xml><?xml version="1.0" encoding="utf-8"?>
<ax:ocx xmlns:ax="http://schemas.microsoft.com/office/2006/activeX" xmlns:r="http://schemas.openxmlformats.org/officeDocument/2006/relationships" ax:classid="{D27CDB6E-AE6D-11CF-96B8-444553540000}" ax:persistence="persistStorage" r:id="rId1"/>
</file>

<file path=ppt/activeX/activeX16.xml><?xml version="1.0" encoding="utf-8"?>
<ax:ocx xmlns:ax="http://schemas.microsoft.com/office/2006/activeX" xmlns:r="http://schemas.openxmlformats.org/officeDocument/2006/relationships" ax:classid="{D27CDB6E-AE6D-11CF-96B8-444553540000}" ax:persistence="persistStorage" r:id="rId1"/>
</file>

<file path=ppt/activeX/activeX17.xml><?xml version="1.0" encoding="utf-8"?>
<ax:ocx xmlns:ax="http://schemas.microsoft.com/office/2006/activeX" xmlns:r="http://schemas.openxmlformats.org/officeDocument/2006/relationships" ax:classid="{D27CDB6E-AE6D-11CF-96B8-444553540000}" ax:persistence="persistStorage" r:id="rId1"/>
</file>

<file path=ppt/activeX/activeX18.xml><?xml version="1.0" encoding="utf-8"?>
<ax:ocx xmlns:ax="http://schemas.microsoft.com/office/2006/activeX" xmlns:r="http://schemas.openxmlformats.org/officeDocument/2006/relationships" ax:classid="{D27CDB6E-AE6D-11CF-96B8-444553540000}" ax:persistence="persistStorage" r:id="rId1"/>
</file>

<file path=ppt/activeX/activeX19.xml><?xml version="1.0" encoding="utf-8"?>
<ax:ocx xmlns:ax="http://schemas.microsoft.com/office/2006/activeX" xmlns:r="http://schemas.openxmlformats.org/officeDocument/2006/relationships" ax:classid="{D27CDB6E-AE6D-11CF-96B8-444553540000}" ax:persistence="persistStorage" r:id="rId1"/>
</file>

<file path=ppt/activeX/activeX20.xml><?xml version="1.0" encoding="utf-8"?>
<ax:ocx xmlns:ax="http://schemas.microsoft.com/office/2006/activeX" xmlns:r="http://schemas.openxmlformats.org/officeDocument/2006/relationships" ax:classid="{D27CDB6E-AE6D-11CF-96B8-444553540000}" ax:persistence="persistStorage" r:id="rId1"/>
</file>

<file path=ppt/activeX/activeX21.xml><?xml version="1.0" encoding="utf-8"?>
<ax:ocx xmlns:ax="http://schemas.microsoft.com/office/2006/activeX" xmlns:r="http://schemas.openxmlformats.org/officeDocument/2006/relationships" ax:classid="{D27CDB6E-AE6D-11CF-96B8-444553540000}" ax:persistence="persistStorage" r:id="rId1"/>
</file>

<file path=ppt/activeX/activeX22.xml><?xml version="1.0" encoding="utf-8"?>
<ax:ocx xmlns:ax="http://schemas.microsoft.com/office/2006/activeX" xmlns:r="http://schemas.openxmlformats.org/officeDocument/2006/relationships" ax:classid="{D27CDB6E-AE6D-11CF-96B8-444553540000}" ax:persistence="persistStorage" r:id="rId1"/>
</file>

<file path=ppt/activeX/activeX23.xml><?xml version="1.0" encoding="utf-8"?>
<ax:ocx xmlns:ax="http://schemas.microsoft.com/office/2006/activeX" xmlns:r="http://schemas.openxmlformats.org/officeDocument/2006/relationships" ax:classid="{D27CDB6E-AE6D-11CF-96B8-444553540000}" ax:persistence="persistStorage" r:id="rId1"/>
</file>

<file path=ppt/activeX/activeX24.xml><?xml version="1.0" encoding="utf-8"?>
<ax:ocx xmlns:ax="http://schemas.microsoft.com/office/2006/activeX" xmlns:r="http://schemas.openxmlformats.org/officeDocument/2006/relationships" ax:classid="{D27CDB6E-AE6D-11CF-96B8-444553540000}" ax:persistence="persistStorage" r:id="rId1"/>
</file>

<file path=ppt/activeX/activeX25.xml><?xml version="1.0" encoding="utf-8"?>
<ax:ocx xmlns:ax="http://schemas.microsoft.com/office/2006/activeX" xmlns:r="http://schemas.openxmlformats.org/officeDocument/2006/relationships" ax:classid="{D27CDB6E-AE6D-11CF-96B8-444553540000}" ax:persistence="persistStorage" r:id="rId1"/>
</file>

<file path=ppt/activeX/activeX26.xml><?xml version="1.0" encoding="utf-8"?>
<ax:ocx xmlns:ax="http://schemas.microsoft.com/office/2006/activeX" xmlns:r="http://schemas.openxmlformats.org/officeDocument/2006/relationships" ax:classid="{D27CDB6E-AE6D-11CF-96B8-444553540000}" ax:persistence="persistStorage" r:id="rId1"/>
</file>

<file path=ppt/activeX/activeX27.xml><?xml version="1.0" encoding="utf-8"?>
<ax:ocx xmlns:ax="http://schemas.microsoft.com/office/2006/activeX" xmlns:r="http://schemas.openxmlformats.org/officeDocument/2006/relationships" ax:classid="{D27CDB6E-AE6D-11CF-96B8-444553540000}" ax:persistence="persistStorage" r:id="rId1"/>
</file>

<file path=ppt/activeX/activeX28.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28.png"/></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3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E84BBF5-D500-43FF-A6F4-D92435EE6E91}" type="datetimeFigureOut">
              <a:rPr lang="en-US"/>
              <a:pPr>
                <a:defRPr/>
              </a:pPr>
              <a:t>11/12/2012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7254397-E0E0-4B8F-B404-24704052B821}"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D4AA76D-9947-44AC-8E0F-6F68963A9483}" type="slidenum">
              <a:rPr lang="en-US" smtClean="0"/>
              <a:pPr>
                <a:defRPr/>
              </a:pPr>
              <a:t>2</a:t>
            </a:fld>
            <a:endParaRPr lang="en-US" smtClean="0"/>
          </a:p>
        </p:txBody>
      </p:sp>
      <p:sp>
        <p:nvSpPr>
          <p:cNvPr id="34819" name="Rectangle 2"/>
          <p:cNvSpPr>
            <a:spLocks noGrp="1" noRot="1" noChangeAspect="1" noChangeArrowheads="1" noTextEdit="1"/>
          </p:cNvSpPr>
          <p:nvPr>
            <p:ph type="sldImg"/>
          </p:nvPr>
        </p:nvSpPr>
        <p:spPr bwMode="auto">
          <a:xfrm>
            <a:off x="1947863" y="323850"/>
            <a:ext cx="3070225" cy="2301875"/>
          </a:xfrm>
          <a:noFill/>
          <a:ln>
            <a:solidFill>
              <a:srgbClr val="000000"/>
            </a:solidFill>
            <a:miter lim="800000"/>
            <a:headEnd/>
            <a:tailEnd/>
          </a:ln>
        </p:spPr>
      </p:sp>
      <p:sp>
        <p:nvSpPr>
          <p:cNvPr id="34820" name="Rectangle 3"/>
          <p:cNvSpPr>
            <a:spLocks noGrp="1" noChangeArrowheads="1"/>
          </p:cNvSpPr>
          <p:nvPr>
            <p:ph type="body" idx="1"/>
          </p:nvPr>
        </p:nvSpPr>
        <p:spPr bwMode="auto">
          <a:xfrm>
            <a:off x="685800" y="2700338"/>
            <a:ext cx="5911850" cy="5757862"/>
          </a:xfrm>
          <a:noFill/>
        </p:spPr>
        <p:txBody>
          <a:bodyPr wrap="square" numCol="1" anchor="t" anchorCtr="0" compatLnSpc="1">
            <a:prstTxWarp prst="textNoShape">
              <a:avLst/>
            </a:prstTxWarp>
          </a:bodyPr>
          <a:lstStyle/>
          <a:p>
            <a:pPr eaLnBrk="1" hangingPunct="1">
              <a:lnSpc>
                <a:spcPct val="80000"/>
              </a:lnSpc>
            </a:pPr>
            <a:r>
              <a:rPr lang="en-US" sz="800" smtClean="0"/>
              <a:t>The hierarchical layered approach to network design divides networks into access, distribution, and core layers. This approach treats the campus and the WAN as separate entities. However, over the years, enterprise networks have become more critical to business operations and their structures are more complex. The Cisco Enterprise Architecture, shown in Figure  , integrates the entire network—campus, data center, branches, teleworkers, and WAN. This integration provides secure access to all tools, processes, and services across all sectors of the company.</a:t>
            </a:r>
          </a:p>
          <a:p>
            <a:pPr eaLnBrk="1" hangingPunct="1">
              <a:lnSpc>
                <a:spcPct val="80000"/>
              </a:lnSpc>
            </a:pPr>
            <a:r>
              <a:rPr lang="en-US" sz="800" smtClean="0"/>
              <a:t>Cisco Enterprise Architecture helps companies protect, optimize, and grow their infrastructure to support business processes. From an information technology (IT) staff point of view, the model facilitates planning, designing, implementing, operating, and troubleshooting (PDIOT) networks by focusing on network elements and on relations between those elements.</a:t>
            </a:r>
          </a:p>
          <a:p>
            <a:pPr eaLnBrk="1" hangingPunct="1">
              <a:lnSpc>
                <a:spcPct val="80000"/>
              </a:lnSpc>
            </a:pPr>
            <a:r>
              <a:rPr lang="en-US" sz="800" smtClean="0"/>
              <a:t>Cisco Enterprise Architecture consists of five elements:</a:t>
            </a:r>
          </a:p>
          <a:p>
            <a:pPr eaLnBrk="1" hangingPunct="1">
              <a:lnSpc>
                <a:spcPct val="80000"/>
              </a:lnSpc>
            </a:pPr>
            <a:r>
              <a:rPr lang="en-US" sz="800" b="1" smtClean="0"/>
              <a:t>Cisco Enterprise </a:t>
            </a:r>
            <a:r>
              <a:rPr lang="en-US" sz="800" b="1" i="1" smtClean="0"/>
              <a:t>Campus</a:t>
            </a:r>
            <a:r>
              <a:rPr lang="en-US" sz="800" b="1" smtClean="0"/>
              <a:t> Architecture:</a:t>
            </a:r>
            <a:r>
              <a:rPr lang="en-US" sz="800" smtClean="0"/>
              <a:t> Cisco Enterprise </a:t>
            </a:r>
            <a:r>
              <a:rPr lang="en-US" sz="800" i="1" smtClean="0"/>
              <a:t>Campus</a:t>
            </a:r>
            <a:r>
              <a:rPr lang="en-US" sz="800" smtClean="0"/>
              <a:t> Architecture combines a core infrastructure of intelligent switching and routing with tightly integrated productivity-enhancing technologies including Cisco IP Communications, mobility, and advanced security. The campus architecture provides many features:</a:t>
            </a:r>
          </a:p>
          <a:p>
            <a:pPr lvl="1" eaLnBrk="1" hangingPunct="1">
              <a:lnSpc>
                <a:spcPct val="80000"/>
              </a:lnSpc>
            </a:pPr>
            <a:r>
              <a:rPr lang="en-US" sz="800" smtClean="0"/>
              <a:t>High availability with a resilient multilayer design and redundant hardware and software features. </a:t>
            </a:r>
          </a:p>
          <a:p>
            <a:pPr lvl="1" eaLnBrk="1" hangingPunct="1">
              <a:lnSpc>
                <a:spcPct val="80000"/>
              </a:lnSpc>
            </a:pPr>
            <a:r>
              <a:rPr lang="en-US" sz="800" smtClean="0"/>
              <a:t>Automatic procedures for reconfiguring network paths when failures occur. </a:t>
            </a:r>
          </a:p>
          <a:p>
            <a:pPr lvl="1" eaLnBrk="1" hangingPunct="1">
              <a:lnSpc>
                <a:spcPct val="80000"/>
              </a:lnSpc>
            </a:pPr>
            <a:r>
              <a:rPr lang="en-US" sz="800" smtClean="0"/>
              <a:t>Multicast to provide optimized bandwidth consumption. </a:t>
            </a:r>
          </a:p>
          <a:p>
            <a:pPr lvl="1" eaLnBrk="1" hangingPunct="1">
              <a:lnSpc>
                <a:spcPct val="80000"/>
              </a:lnSpc>
            </a:pPr>
            <a:r>
              <a:rPr lang="en-US" sz="800" smtClean="0"/>
              <a:t>Quality of Service (QoS) to prevent oversubscription and reduce the likelihood of dropping or delaying real-time traffic, such as voice and video, or critical data. </a:t>
            </a:r>
          </a:p>
          <a:p>
            <a:pPr lvl="1" eaLnBrk="1" hangingPunct="1">
              <a:lnSpc>
                <a:spcPct val="80000"/>
              </a:lnSpc>
            </a:pPr>
            <a:r>
              <a:rPr lang="en-US" sz="800" smtClean="0"/>
              <a:t>Integrated security to protect against and mitigate the impact of worms, viruses, and other attacks on the network, even at the switch port level. Cisco enterprise-wide architecture extends authentication support using standards such as 802.1x and Extensible Authentication Protocol (EAP). </a:t>
            </a:r>
          </a:p>
          <a:p>
            <a:pPr lvl="1" eaLnBrk="1" hangingPunct="1">
              <a:lnSpc>
                <a:spcPct val="80000"/>
              </a:lnSpc>
            </a:pPr>
            <a:r>
              <a:rPr lang="en-US" sz="800" smtClean="0"/>
              <a:t>Cisco Enterprise Campus provides the flexibility to add IP security (IPsec) and Multiprotocol Label Switching virtual private networks (MPLS VPNs), identity and access management, and VLANs to compartmentalize access. These features help improve performance and security while also decreasing costs. </a:t>
            </a:r>
          </a:p>
          <a:p>
            <a:pPr eaLnBrk="1" hangingPunct="1">
              <a:lnSpc>
                <a:spcPct val="80000"/>
              </a:lnSpc>
            </a:pPr>
            <a:r>
              <a:rPr lang="en-US" sz="800" b="1" smtClean="0"/>
              <a:t>Cisco Enterprise </a:t>
            </a:r>
            <a:r>
              <a:rPr lang="en-US" sz="800" b="1" i="1" smtClean="0"/>
              <a:t>Data Center</a:t>
            </a:r>
            <a:r>
              <a:rPr lang="en-US" sz="800" b="1" smtClean="0"/>
              <a:t> Architecture:</a:t>
            </a:r>
            <a:r>
              <a:rPr lang="en-US" sz="800" smtClean="0"/>
              <a:t> Cisco Enterprise </a:t>
            </a:r>
            <a:r>
              <a:rPr lang="en-US" sz="800" i="1" smtClean="0"/>
              <a:t>Data Center</a:t>
            </a:r>
            <a:r>
              <a:rPr lang="en-US" sz="800" smtClean="0"/>
              <a:t> Architecture is a cohesive, adaptive network architecture that supports the requirements for consolidation, business continuance, and security. At the same time, the Data Center enables emerging service-oriented architectures, virtualization, and on-demand computing. IT staff can easily provide departmental staff, suppliers, or customers with secure access to applications and resources. This capability simplifies and streamlines management, which reduces overhead. Redundant data centers provide backup services using synchronous and asynchronous data and application replication. The network and devices offer server and application load balancing to maximize performance. This solution allows the enterprise to scale without major changes to the infrastructure. </a:t>
            </a:r>
          </a:p>
          <a:p>
            <a:pPr eaLnBrk="1" hangingPunct="1">
              <a:lnSpc>
                <a:spcPct val="80000"/>
              </a:lnSpc>
            </a:pPr>
            <a:r>
              <a:rPr lang="en-US" sz="800" b="1" smtClean="0"/>
              <a:t>Cisco Enterprise </a:t>
            </a:r>
            <a:r>
              <a:rPr lang="en-US" sz="800" b="1" i="1" smtClean="0"/>
              <a:t>Branch</a:t>
            </a:r>
            <a:r>
              <a:rPr lang="en-US" sz="800" b="1" smtClean="0"/>
              <a:t> Architecture:</a:t>
            </a:r>
            <a:r>
              <a:rPr lang="en-US" sz="800" smtClean="0"/>
              <a:t> Cisco Enterprise </a:t>
            </a:r>
            <a:r>
              <a:rPr lang="en-US" sz="800" i="1" smtClean="0"/>
              <a:t>Branch</a:t>
            </a:r>
            <a:r>
              <a:rPr lang="en-US" sz="800" smtClean="0"/>
              <a:t> Architecture allows enterprises to extend head-office applications and services, such as security, Cisco IP Communications, and advanced application performance, to thousands of remote locations and users or to a small group of branches. Cisco integrates security, switching, network analysis, caching, and converged voice and video services into a series of integrated services routers in the branch. With this integration, enterprises can deploy new services when they are ready to do so without having to purchase new equipment. This solution provides secure access to voice, mission-critical data, and video applications anywhere and anytime. Advanced network routing, VPNs, redundant WAN links, application content caching, and local IP telephony call processing provide a robust architecture with high levels of resilience for all the branch offices. An optimized network leverages the WAN and LAN to reduce traffic and save bandwidth and operational expenses. Enterprises can easily support branch offices with the ability to centrally configure, monitor, and manage devices that are located at remote sites, including tools, such as AutoQoS or the Cisco Security Device Manager (SDM) QoS wizard, that proactively resolve congestion and bandwidth issues before they affect network performance. </a:t>
            </a:r>
          </a:p>
          <a:p>
            <a:pPr eaLnBrk="1" hangingPunct="1">
              <a:lnSpc>
                <a:spcPct val="80000"/>
              </a:lnSpc>
            </a:pPr>
            <a:r>
              <a:rPr lang="en-US" sz="800" b="1" smtClean="0"/>
              <a:t>Cisco Enterprise </a:t>
            </a:r>
            <a:r>
              <a:rPr lang="en-US" sz="800" b="1" i="1" smtClean="0"/>
              <a:t>Teleworker</a:t>
            </a:r>
            <a:r>
              <a:rPr lang="en-US" sz="800" b="1" smtClean="0"/>
              <a:t> Architecture:</a:t>
            </a:r>
            <a:r>
              <a:rPr lang="en-US" sz="800" smtClean="0"/>
              <a:t> Also called the Enterprise Branch-of-One, the Cisco Enterprise </a:t>
            </a:r>
            <a:r>
              <a:rPr lang="en-US" sz="800" i="1" smtClean="0"/>
              <a:t>Teleworker</a:t>
            </a:r>
            <a:r>
              <a:rPr lang="en-US" sz="800" smtClean="0"/>
              <a:t> Architecture allows enterprises to deliver secure voice and data services to remote small or home offices (small office/home office [SOHO]) over a standard broadband access service, providing a business resiliency solution for the enterprise and a flexible work environment for employees. Centralized management minimizes the IT support costs, and robust integrated security mitigates the unique security challenges of this environment. Integrated security and identity-based networking services enable the enterprise to help extend campus security policies to the teleworker. Staff can securely log on to the network over an always-on VPN and gain access to authorized applications and services from a single cost-effective platform. Adding an IP phone to provide cost-effective access to a centralized IP Communications system with voice and unified messaging services enhances productivity. </a:t>
            </a:r>
          </a:p>
          <a:p>
            <a:pPr eaLnBrk="1" hangingPunct="1">
              <a:lnSpc>
                <a:spcPct val="80000"/>
              </a:lnSpc>
            </a:pPr>
            <a:r>
              <a:rPr lang="en-US" sz="800" b="1" smtClean="0"/>
              <a:t>Cisco Enterprise </a:t>
            </a:r>
            <a:r>
              <a:rPr lang="en-US" sz="800" b="1" i="1" smtClean="0"/>
              <a:t>WAN</a:t>
            </a:r>
            <a:r>
              <a:rPr lang="en-US" sz="800" b="1" smtClean="0"/>
              <a:t> Architecture:</a:t>
            </a:r>
            <a:r>
              <a:rPr lang="en-US" sz="800" smtClean="0"/>
              <a:t> Cisco Enterprise </a:t>
            </a:r>
            <a:r>
              <a:rPr lang="en-US" sz="800" i="1" smtClean="0"/>
              <a:t>WAN </a:t>
            </a:r>
            <a:r>
              <a:rPr lang="en-US" sz="800" smtClean="0"/>
              <a:t>Architecture provides converged voice, video, and data services over a single IP Communications network. This convergence enables the enterprise to span large geographic areas cost effectively. Granular service levels, QoS, and comprehensive encryption options help ensure the secure delivery of high-quality corporate voice, video, and data resources to all corporate sites to enable people to work productively and efficiently regardless of their location. Security is provided with multiservice VPNs (IPsec and MPLS) over Layer 2 or Layer 3 WANs, hub-and-spoke, or full-mesh topologies. </a:t>
            </a:r>
          </a:p>
          <a:p>
            <a:pPr eaLnBrk="1" hangingPunct="1">
              <a:lnSpc>
                <a:spcPct val="80000"/>
              </a:lnSpc>
            </a:pPr>
            <a:endParaRPr lang="en-US" sz="8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6174434-9F6B-4DD9-92FA-1F48F6013B38}" type="slidenum">
              <a:rPr lang="en-US" smtClean="0"/>
              <a:pPr>
                <a:defRPr/>
              </a:pPr>
              <a:t>3</a:t>
            </a:fld>
            <a:endParaRPr lang="en-US" smtClean="0"/>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58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pPr>
            <a:r>
              <a:rPr lang="en-US" sz="1000" smtClean="0"/>
              <a:t>A company with multiple sites that vary in size needs a remote network to connect the various locations to each other. In such a network, a large central site is often the corporate headquarters or a major office. Regional offices, small offices/home offices (SOHOs), and mobile workers may need to connect to the central site for data and information.Because users may access the central site via multiple WAN technologies, it is important that the central site accommodate many types of WAN connections from remote locations. The central site is often referred to as headquarters, the enterprise, or the corporate site. Figure   describes requirements that the central site must provide to support the various sites in a remote network.</a:t>
            </a:r>
          </a:p>
          <a:p>
            <a:pPr eaLnBrk="1" hangingPunct="1">
              <a:lnSpc>
                <a:spcPct val="80000"/>
              </a:lnSpc>
            </a:pPr>
            <a:r>
              <a:rPr lang="en-US" sz="1000" smtClean="0"/>
              <a:t>Remote locations include these sites:</a:t>
            </a:r>
          </a:p>
          <a:p>
            <a:pPr eaLnBrk="1" hangingPunct="1">
              <a:lnSpc>
                <a:spcPct val="80000"/>
              </a:lnSpc>
            </a:pPr>
            <a:r>
              <a:rPr lang="en-US" sz="1000" b="1" smtClean="0"/>
              <a:t>Branch office:</a:t>
            </a:r>
            <a:r>
              <a:rPr lang="en-US" sz="1000" smtClean="0"/>
              <a:t> The branch office generally accommodates employees who have a reason to be located away from the central site. A regional sales office is an example. Branch office users must be able to connect to the central site to access company information. </a:t>
            </a:r>
            <a:r>
              <a:rPr lang="en-US" sz="1000" i="1" smtClean="0"/>
              <a:t>Remote site</a:t>
            </a:r>
            <a:r>
              <a:rPr lang="en-US" sz="1000" smtClean="0"/>
              <a:t> and </a:t>
            </a:r>
            <a:r>
              <a:rPr lang="en-US" sz="1000" i="1" smtClean="0"/>
              <a:t>remote office</a:t>
            </a:r>
            <a:r>
              <a:rPr lang="en-US" sz="1000" smtClean="0"/>
              <a:t> are other names for a branch office. Branch offices can benefit from high-speed Internet access, virtual private network (VPN) connectivity to corporate intranets, telecommuting capabilities for work-at-home employees, video conferencing, and economical public switched telephone network (PSTN)-quality voice and fax calls over the managed IP networks. </a:t>
            </a:r>
          </a:p>
          <a:p>
            <a:pPr eaLnBrk="1" hangingPunct="1">
              <a:lnSpc>
                <a:spcPct val="80000"/>
              </a:lnSpc>
            </a:pPr>
            <a:r>
              <a:rPr lang="en-US" sz="1000" b="1" smtClean="0"/>
              <a:t>SOHO and teleworker sites:</a:t>
            </a:r>
            <a:r>
              <a:rPr lang="en-US" sz="1000" smtClean="0"/>
              <a:t> The SOHO has a small office with one to several employees or is the home office of a telecommuter. Telecommuters may also be mobile users; that is, users who need access while traveling or who do not work at a fixed company site. Depending on the amount of use and the WAN services available, telecommuters working from home tend to use a dialup connection and broadband services. </a:t>
            </a:r>
          </a:p>
          <a:p>
            <a:pPr eaLnBrk="1" hangingPunct="1">
              <a:lnSpc>
                <a:spcPct val="80000"/>
              </a:lnSpc>
            </a:pPr>
            <a:r>
              <a:rPr lang="en-US" sz="1000" b="1" smtClean="0"/>
              <a:t>Mobile worker sites:</a:t>
            </a:r>
            <a:r>
              <a:rPr lang="en-US" sz="1000" smtClean="0"/>
              <a:t> Mobile users tend to access the company network using an asynchronous dialup connection through the telephone company or access the corporate intranet using broadband Internet service and the VPN client software on their laptops. Teleworkers working from home can also use a VPN tunnel gateway router for encrypted data and voice traffic to and from the company intranet. These solutions provide simple and safe access for branch offices or SOHOs to the corporate network site according to the needs of the users at the sites. </a:t>
            </a:r>
          </a:p>
          <a:p>
            <a:pPr eaLnBrk="1" hangingPunct="1">
              <a:lnSpc>
                <a:spcPct val="80000"/>
              </a:lnSpc>
            </a:pPr>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59CB28D-EE83-45F8-B508-154AB564BA43}" type="slidenum">
              <a:rPr lang="en-US" smtClean="0"/>
              <a:pPr>
                <a:defRPr/>
              </a:pPr>
              <a:t>4</a:t>
            </a:fld>
            <a:endParaRPr lang="en-US" smtClean="0"/>
          </a:p>
        </p:txBody>
      </p:sp>
      <p:sp>
        <p:nvSpPr>
          <p:cNvPr id="36867" name="Rectangle 2"/>
          <p:cNvSpPr>
            <a:spLocks noGrp="1" noRot="1" noChangeAspect="1" noChangeArrowheads="1" noTextEdit="1"/>
          </p:cNvSpPr>
          <p:nvPr>
            <p:ph type="sldImg"/>
          </p:nvPr>
        </p:nvSpPr>
        <p:spPr bwMode="auto">
          <a:xfrm>
            <a:off x="1701800" y="685800"/>
            <a:ext cx="3454400" cy="2590800"/>
          </a:xfrm>
          <a:noFill/>
          <a:ln>
            <a:solidFill>
              <a:srgbClr val="000000"/>
            </a:solidFill>
            <a:miter lim="800000"/>
            <a:headEnd/>
            <a:tailEnd/>
          </a:ln>
        </p:spPr>
      </p:sp>
      <p:sp>
        <p:nvSpPr>
          <p:cNvPr id="36868" name="Rectangle 3"/>
          <p:cNvSpPr>
            <a:spLocks noGrp="1" noChangeArrowheads="1"/>
          </p:cNvSpPr>
          <p:nvPr>
            <p:ph type="body" idx="1"/>
          </p:nvPr>
        </p:nvSpPr>
        <p:spPr bwMode="auto">
          <a:xfrm>
            <a:off x="685800" y="3348038"/>
            <a:ext cx="5838825" cy="5545137"/>
          </a:xfrm>
          <a:noFill/>
        </p:spPr>
        <p:txBody>
          <a:bodyPr wrap="square" numCol="1" anchor="t" anchorCtr="0" compatLnSpc="1">
            <a:prstTxWarp prst="textNoShape">
              <a:avLst/>
            </a:prstTxWarp>
          </a:bodyPr>
          <a:lstStyle/>
          <a:p>
            <a:pPr eaLnBrk="1" hangingPunct="1">
              <a:lnSpc>
                <a:spcPct val="80000"/>
              </a:lnSpc>
            </a:pPr>
            <a:r>
              <a:rPr lang="en-US" sz="900" smtClean="0"/>
              <a:t>These are the typical considerations for setting up a remote-site WAN connection as shown in Figure  :</a:t>
            </a:r>
          </a:p>
          <a:p>
            <a:pPr eaLnBrk="1" hangingPunct="1">
              <a:lnSpc>
                <a:spcPct val="80000"/>
              </a:lnSpc>
            </a:pPr>
            <a:r>
              <a:rPr lang="en-US" sz="900" b="1" smtClean="0"/>
              <a:t>Multiple access options:</a:t>
            </a:r>
            <a:r>
              <a:rPr lang="en-US" sz="900" smtClean="0"/>
              <a:t> Remote users connect to the branch site using various media. Branch site WANs must allow for multiple media options and simultaneous access by multiple users. The branch office must also have connectivity to the central or small home/small office (SOHO) site. Although a remote site may have a variety of equipment, the site does not require the same level of complexity as the central site requires. Examples of WAN technologies that are used to connect a remote site to the central site include:</a:t>
            </a:r>
          </a:p>
          <a:p>
            <a:pPr lvl="1" eaLnBrk="1" hangingPunct="1">
              <a:lnSpc>
                <a:spcPct val="80000"/>
              </a:lnSpc>
            </a:pPr>
            <a:r>
              <a:rPr lang="en-US" sz="900" smtClean="0"/>
              <a:t>Leased line </a:t>
            </a:r>
          </a:p>
          <a:p>
            <a:pPr lvl="1" eaLnBrk="1" hangingPunct="1">
              <a:lnSpc>
                <a:spcPct val="80000"/>
              </a:lnSpc>
            </a:pPr>
            <a:r>
              <a:rPr lang="en-US" sz="900" smtClean="0"/>
              <a:t>Broadband services (cable or DSL) </a:t>
            </a:r>
          </a:p>
          <a:p>
            <a:pPr lvl="1" eaLnBrk="1" hangingPunct="1">
              <a:lnSpc>
                <a:spcPct val="80000"/>
              </a:lnSpc>
            </a:pPr>
            <a:r>
              <a:rPr lang="en-US" sz="900" smtClean="0"/>
              <a:t>Frame Relay </a:t>
            </a:r>
          </a:p>
          <a:p>
            <a:pPr lvl="1" eaLnBrk="1" hangingPunct="1">
              <a:lnSpc>
                <a:spcPct val="80000"/>
              </a:lnSpc>
            </a:pPr>
            <a:r>
              <a:rPr lang="en-US" sz="900" smtClean="0"/>
              <a:t>ISDN (still in use but becoming a legacy technology) </a:t>
            </a:r>
          </a:p>
          <a:p>
            <a:pPr eaLnBrk="1" hangingPunct="1">
              <a:lnSpc>
                <a:spcPct val="80000"/>
              </a:lnSpc>
            </a:pPr>
            <a:r>
              <a:rPr lang="en-US" sz="900" b="1" smtClean="0"/>
              <a:t>Cost:</a:t>
            </a:r>
            <a:r>
              <a:rPr lang="en-US" sz="900" smtClean="0"/>
              <a:t> Depending on the traffic types and connectivity requirements, designers typically consider various connectivity options including permanent or on-demand, public and private networks, and other options as required. </a:t>
            </a:r>
          </a:p>
          <a:p>
            <a:pPr eaLnBrk="1" hangingPunct="1">
              <a:lnSpc>
                <a:spcPct val="80000"/>
              </a:lnSpc>
            </a:pPr>
            <a:r>
              <a:rPr lang="en-US" sz="900" b="1" smtClean="0"/>
              <a:t>Access control:</a:t>
            </a:r>
            <a:r>
              <a:rPr lang="en-US" sz="900" smtClean="0"/>
              <a:t> To prevent unauthorized traffic, routers and firewalls use a set of rules that permit or deny certain traffic. IT staff apply access control to router interfaces and configure them to control which data sessions pass and which sessions fail. </a:t>
            </a:r>
          </a:p>
          <a:p>
            <a:pPr eaLnBrk="1" hangingPunct="1">
              <a:lnSpc>
                <a:spcPct val="80000"/>
              </a:lnSpc>
            </a:pPr>
            <a:r>
              <a:rPr lang="en-US" sz="900" b="1" smtClean="0"/>
              <a:t>Secure connectivity:</a:t>
            </a:r>
            <a:r>
              <a:rPr lang="en-US" sz="900" smtClean="0"/>
              <a:t> Remote sites and mobile workers can gain secure access to corporate intranets by using VPN solutions, such as IPsec VPN or MPLS VPN. </a:t>
            </a:r>
          </a:p>
          <a:p>
            <a:pPr eaLnBrk="1" hangingPunct="1">
              <a:lnSpc>
                <a:spcPct val="80000"/>
              </a:lnSpc>
            </a:pPr>
            <a:r>
              <a:rPr lang="en-US" sz="900" b="1" smtClean="0"/>
              <a:t>Authentication:</a:t>
            </a:r>
            <a:r>
              <a:rPr lang="en-US" sz="900" smtClean="0"/>
              <a:t> The remote site must be able to authenticate itself to the central site. </a:t>
            </a:r>
          </a:p>
          <a:p>
            <a:pPr eaLnBrk="1" hangingPunct="1">
              <a:lnSpc>
                <a:spcPct val="80000"/>
              </a:lnSpc>
            </a:pPr>
            <a:r>
              <a:rPr lang="en-US" sz="900" b="1" smtClean="0"/>
              <a:t>Redundancy:</a:t>
            </a:r>
            <a:r>
              <a:rPr lang="en-US" sz="900" smtClean="0"/>
              <a:t> In internetworking, duplicate devices, services, or connections can perform the work of original devices, services, or connections in the event of a failure. Branch offices typically require more redundancy than SOHOs or mobile teleworkers. </a:t>
            </a:r>
          </a:p>
          <a:p>
            <a:pPr eaLnBrk="1" hangingPunct="1">
              <a:lnSpc>
                <a:spcPct val="80000"/>
              </a:lnSpc>
            </a:pPr>
            <a:r>
              <a:rPr lang="en-US" sz="900" b="1" smtClean="0"/>
              <a:t>Infrastructure availability:</a:t>
            </a:r>
            <a:r>
              <a:rPr lang="en-US" sz="900" smtClean="0"/>
              <a:t> Service providers may not offer certain WAN services in some regions. This consideration generally becomes more critical as sites are set up in more remote locations. </a:t>
            </a:r>
          </a:p>
          <a:p>
            <a:pPr eaLnBrk="1" hangingPunct="1">
              <a:lnSpc>
                <a:spcPct val="80000"/>
              </a:lnSpc>
            </a:pPr>
            <a:r>
              <a:rPr lang="en-US" sz="900" b="1" smtClean="0"/>
              <a:t>Example: Integrated Services for Secure Remote Access</a:t>
            </a:r>
            <a:r>
              <a:rPr lang="en-US" sz="900" smtClean="0"/>
              <a:t/>
            </a:r>
            <a:br>
              <a:rPr lang="en-US" sz="900" smtClean="0"/>
            </a:br>
            <a:r>
              <a:rPr lang="en-US" sz="900" smtClean="0"/>
              <a:t>Figure   shows an example of a converged network with integrated services. Many companies have upgraded their remote connections using modems and dial up access and now use digital subscriber line (DSL) and cable as advanced physical layer technologies. They also use MPLS VPNs and IPsec VPNs as two of the advanced secured connectivity technologies.</a:t>
            </a:r>
          </a:p>
          <a:p>
            <a:pPr eaLnBrk="1" hangingPunct="1">
              <a:lnSpc>
                <a:spcPct val="80000"/>
              </a:lnSpc>
            </a:pPr>
            <a:r>
              <a:rPr lang="en-US" sz="900" smtClean="0"/>
              <a:t>Broadband technology uses existing telephone and cable television infrastructures to provide high-speed access to the Internet. Generally, a speed of 128 kbps is adequate for most users. However, while there is no universal definition of broadband, Cisco uses the U.S. Federal Communications Commission (FCC) definition of advanced telecom or high speed to be 200 kbps or greater. Broadband allows remote office staff and SOHO users to connect to the central site at higher data rates than are available with traditional on-demand technologies.</a:t>
            </a:r>
          </a:p>
          <a:p>
            <a:pPr eaLnBrk="1" hangingPunct="1">
              <a:lnSpc>
                <a:spcPct val="80000"/>
              </a:lnSpc>
            </a:pPr>
            <a:r>
              <a:rPr lang="en-US" sz="900" smtClean="0"/>
              <a:t>High-speed broadband access to the Internet through a broadband point of presence (PoP) and then to corporate networks using secure VPNs is a reality for many users in the networked world today. This broadband access has the potential to improve employee productivity and to provide a foundation for new voice and video business services over the Internet.</a:t>
            </a:r>
          </a:p>
          <a:p>
            <a:pPr eaLnBrk="1" hangingPunct="1">
              <a:lnSpc>
                <a:spcPct val="80000"/>
              </a:lnSpc>
            </a:pPr>
            <a:r>
              <a:rPr lang="en-US" sz="900" smtClean="0"/>
              <a:t>Many corporations and educational institutions have instituted broadband solutions for access by suppliers, customers, and staff. The use of the Internet for secure site-to-site connectivity using VPNs is increasing, especially for less critical traffic.</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C3AEE87-35BB-4644-9C47-0F7BCC5CA717}" type="slidenum">
              <a:rPr lang="en-US" smtClean="0"/>
              <a:pPr>
                <a:defRPr/>
              </a:pPr>
              <a:t>5</a:t>
            </a:fld>
            <a:endParaRPr lang="en-US" smtClean="0"/>
          </a:p>
        </p:txBody>
      </p:sp>
      <p:sp>
        <p:nvSpPr>
          <p:cNvPr id="37891" name="Rectangle 2"/>
          <p:cNvSpPr>
            <a:spLocks noGrp="1" noRot="1" noChangeAspect="1" noChangeArrowheads="1" noTextEdit="1"/>
          </p:cNvSpPr>
          <p:nvPr>
            <p:ph type="sldImg"/>
          </p:nvPr>
        </p:nvSpPr>
        <p:spPr bwMode="auto">
          <a:xfrm>
            <a:off x="1701800" y="685800"/>
            <a:ext cx="3454400" cy="2590800"/>
          </a:xfrm>
          <a:noFill/>
          <a:ln>
            <a:solidFill>
              <a:srgbClr val="000000"/>
            </a:solidFill>
            <a:miter lim="800000"/>
            <a:headEnd/>
            <a:tailEnd/>
          </a:ln>
        </p:spPr>
      </p:sp>
      <p:sp>
        <p:nvSpPr>
          <p:cNvPr id="37892" name="Rectangle 3"/>
          <p:cNvSpPr>
            <a:spLocks noGrp="1" noChangeArrowheads="1"/>
          </p:cNvSpPr>
          <p:nvPr>
            <p:ph type="body" idx="1"/>
          </p:nvPr>
        </p:nvSpPr>
        <p:spPr bwMode="auto">
          <a:xfrm>
            <a:off x="685800" y="3348038"/>
            <a:ext cx="5838825" cy="5545137"/>
          </a:xfrm>
          <a:noFill/>
        </p:spPr>
        <p:txBody>
          <a:bodyPr wrap="square" numCol="1" anchor="t" anchorCtr="0" compatLnSpc="1">
            <a:prstTxWarp prst="textNoShape">
              <a:avLst/>
            </a:prstTxWarp>
          </a:bodyPr>
          <a:lstStyle/>
          <a:p>
            <a:pPr eaLnBrk="1" hangingPunct="1">
              <a:lnSpc>
                <a:spcPct val="80000"/>
              </a:lnSpc>
            </a:pPr>
            <a:r>
              <a:rPr lang="en-US" sz="900" smtClean="0"/>
              <a:t>These are the typical considerations for setting up a remote-site WAN connection as shown in Figure  :</a:t>
            </a:r>
          </a:p>
          <a:p>
            <a:pPr eaLnBrk="1" hangingPunct="1">
              <a:lnSpc>
                <a:spcPct val="80000"/>
              </a:lnSpc>
            </a:pPr>
            <a:r>
              <a:rPr lang="en-US" sz="900" b="1" smtClean="0"/>
              <a:t>Multiple access options:</a:t>
            </a:r>
            <a:r>
              <a:rPr lang="en-US" sz="900" smtClean="0"/>
              <a:t> Remote users connect to the branch site using various media. Branch site WANs must allow for multiple media options and simultaneous access by multiple users. The branch office must also have connectivity to the central or small home/small office (SOHO) site. Although a remote site may have a variety of equipment, the site does not require the same level of complexity as the central site requires. Examples of WAN technologies that are used to connect a remote site to the central site include:</a:t>
            </a:r>
          </a:p>
          <a:p>
            <a:pPr lvl="1" eaLnBrk="1" hangingPunct="1">
              <a:lnSpc>
                <a:spcPct val="80000"/>
              </a:lnSpc>
            </a:pPr>
            <a:r>
              <a:rPr lang="en-US" sz="900" smtClean="0"/>
              <a:t>Leased line </a:t>
            </a:r>
          </a:p>
          <a:p>
            <a:pPr lvl="1" eaLnBrk="1" hangingPunct="1">
              <a:lnSpc>
                <a:spcPct val="80000"/>
              </a:lnSpc>
            </a:pPr>
            <a:r>
              <a:rPr lang="en-US" sz="900" smtClean="0"/>
              <a:t>Broadband services (cable or DSL) </a:t>
            </a:r>
          </a:p>
          <a:p>
            <a:pPr lvl="1" eaLnBrk="1" hangingPunct="1">
              <a:lnSpc>
                <a:spcPct val="80000"/>
              </a:lnSpc>
            </a:pPr>
            <a:r>
              <a:rPr lang="en-US" sz="900" smtClean="0"/>
              <a:t>Frame Relay </a:t>
            </a:r>
          </a:p>
          <a:p>
            <a:pPr lvl="1" eaLnBrk="1" hangingPunct="1">
              <a:lnSpc>
                <a:spcPct val="80000"/>
              </a:lnSpc>
            </a:pPr>
            <a:r>
              <a:rPr lang="en-US" sz="900" smtClean="0"/>
              <a:t>ISDN (still in use but becoming a legacy technology) </a:t>
            </a:r>
          </a:p>
          <a:p>
            <a:pPr eaLnBrk="1" hangingPunct="1">
              <a:lnSpc>
                <a:spcPct val="80000"/>
              </a:lnSpc>
            </a:pPr>
            <a:r>
              <a:rPr lang="en-US" sz="900" b="1" smtClean="0"/>
              <a:t>Cost:</a:t>
            </a:r>
            <a:r>
              <a:rPr lang="en-US" sz="900" smtClean="0"/>
              <a:t> Depending on the traffic types and connectivity requirements, designers typically consider various connectivity options including permanent or on-demand, public and private networks, and other options as required. </a:t>
            </a:r>
          </a:p>
          <a:p>
            <a:pPr eaLnBrk="1" hangingPunct="1">
              <a:lnSpc>
                <a:spcPct val="80000"/>
              </a:lnSpc>
            </a:pPr>
            <a:r>
              <a:rPr lang="en-US" sz="900" b="1" smtClean="0"/>
              <a:t>Access control:</a:t>
            </a:r>
            <a:r>
              <a:rPr lang="en-US" sz="900" smtClean="0"/>
              <a:t> To prevent unauthorized traffic, routers and firewalls use a set of rules that permit or deny certain traffic. IT staff apply access control to router interfaces and configure them to control which data sessions pass and which sessions fail. </a:t>
            </a:r>
          </a:p>
          <a:p>
            <a:pPr eaLnBrk="1" hangingPunct="1">
              <a:lnSpc>
                <a:spcPct val="80000"/>
              </a:lnSpc>
            </a:pPr>
            <a:r>
              <a:rPr lang="en-US" sz="900" b="1" smtClean="0"/>
              <a:t>Secure connectivity:</a:t>
            </a:r>
            <a:r>
              <a:rPr lang="en-US" sz="900" smtClean="0"/>
              <a:t> Remote sites and mobile workers can gain secure access to corporate intranets by using VPN solutions, such as IPsec VPN or MPLS VPN. </a:t>
            </a:r>
          </a:p>
          <a:p>
            <a:pPr eaLnBrk="1" hangingPunct="1">
              <a:lnSpc>
                <a:spcPct val="80000"/>
              </a:lnSpc>
            </a:pPr>
            <a:r>
              <a:rPr lang="en-US" sz="900" b="1" smtClean="0"/>
              <a:t>Authentication:</a:t>
            </a:r>
            <a:r>
              <a:rPr lang="en-US" sz="900" smtClean="0"/>
              <a:t> The remote site must be able to authenticate itself to the central site. </a:t>
            </a:r>
          </a:p>
          <a:p>
            <a:pPr eaLnBrk="1" hangingPunct="1">
              <a:lnSpc>
                <a:spcPct val="80000"/>
              </a:lnSpc>
            </a:pPr>
            <a:r>
              <a:rPr lang="en-US" sz="900" b="1" smtClean="0"/>
              <a:t>Redundancy:</a:t>
            </a:r>
            <a:r>
              <a:rPr lang="en-US" sz="900" smtClean="0"/>
              <a:t> In internetworking, duplicate devices, services, or connections can perform the work of original devices, services, or connections in the event of a failure. Branch offices typically require more redundancy than SOHOs or mobile teleworkers. </a:t>
            </a:r>
          </a:p>
          <a:p>
            <a:pPr eaLnBrk="1" hangingPunct="1">
              <a:lnSpc>
                <a:spcPct val="80000"/>
              </a:lnSpc>
            </a:pPr>
            <a:r>
              <a:rPr lang="en-US" sz="900" b="1" smtClean="0"/>
              <a:t>Infrastructure availability:</a:t>
            </a:r>
            <a:r>
              <a:rPr lang="en-US" sz="900" smtClean="0"/>
              <a:t> Service providers may not offer certain WAN services in some regions. This consideration generally becomes more critical as sites are set up in more remote locations. </a:t>
            </a:r>
          </a:p>
          <a:p>
            <a:pPr eaLnBrk="1" hangingPunct="1">
              <a:lnSpc>
                <a:spcPct val="80000"/>
              </a:lnSpc>
            </a:pPr>
            <a:r>
              <a:rPr lang="en-US" sz="900" b="1" smtClean="0"/>
              <a:t>Example: Integrated Services for Secure Remote Access</a:t>
            </a:r>
            <a:r>
              <a:rPr lang="en-US" sz="900" smtClean="0"/>
              <a:t/>
            </a:r>
            <a:br>
              <a:rPr lang="en-US" sz="900" smtClean="0"/>
            </a:br>
            <a:r>
              <a:rPr lang="en-US" sz="900" smtClean="0"/>
              <a:t>Figure   shows an example of a converged network with integrated services. Many companies have upgraded their remote connections using modems and dial up access and now use digital subscriber line (DSL) and cable as advanced physical layer technologies. They also use MPLS VPNs and IPsec VPNs as two of the advanced secured connectivity technologies.</a:t>
            </a:r>
          </a:p>
          <a:p>
            <a:pPr eaLnBrk="1" hangingPunct="1">
              <a:lnSpc>
                <a:spcPct val="80000"/>
              </a:lnSpc>
            </a:pPr>
            <a:r>
              <a:rPr lang="en-US" sz="900" smtClean="0"/>
              <a:t>Broadband technology uses existing telephone and cable television infrastructures to provide high-speed access to the Internet. Generally, a speed of 128 kbps is adequate for most users. However, while there is no universal definition of broadband, Cisco uses the U.S. Federal Communications Commission (FCC) definition of advanced telecom or high speed to be 200 kbps or greater. Broadband allows remote office staff and SOHO users to connect to the central site at higher data rates than are available with traditional on-demand technologies.</a:t>
            </a:r>
          </a:p>
          <a:p>
            <a:pPr eaLnBrk="1" hangingPunct="1">
              <a:lnSpc>
                <a:spcPct val="80000"/>
              </a:lnSpc>
            </a:pPr>
            <a:r>
              <a:rPr lang="en-US" sz="900" smtClean="0"/>
              <a:t>High-speed broadband access to the Internet through a broadband point of presence (PoP) and then to corporate networks using secure VPNs is a reality for many users in the networked world today. This broadband access has the potential to improve employee productivity and to provide a foundation for new voice and video business services over the Internet.</a:t>
            </a:r>
          </a:p>
          <a:p>
            <a:pPr eaLnBrk="1" hangingPunct="1">
              <a:lnSpc>
                <a:spcPct val="80000"/>
              </a:lnSpc>
            </a:pPr>
            <a:r>
              <a:rPr lang="en-US" sz="900" smtClean="0"/>
              <a:t>Many corporations and educational institutions have instituted broadband solutions for access by suppliers, customers, and staff. The use of the Internet for secure site-to-site connectivity using VPNs is increasing, especially for less critical traffic.</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3C54CE5-C234-4BE4-99A7-BE1AA6BD8B8C}" type="slidenum">
              <a:rPr lang="en-US" smtClean="0"/>
              <a:pPr>
                <a:defRPr/>
              </a:pPr>
              <a:t>6</a:t>
            </a:fld>
            <a:endParaRPr lang="en-US" smtClean="0"/>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8916" name="Rectangle 3"/>
          <p:cNvSpPr>
            <a:spLocks noGrp="1" noChangeArrowheads="1"/>
          </p:cNvSpPr>
          <p:nvPr>
            <p:ph type="body" idx="1"/>
          </p:nvPr>
        </p:nvSpPr>
        <p:spPr bwMode="auto">
          <a:xfrm>
            <a:off x="685800" y="4343400"/>
            <a:ext cx="5838825" cy="4549775"/>
          </a:xfrm>
          <a:noFill/>
        </p:spPr>
        <p:txBody>
          <a:bodyPr wrap="square" numCol="1" anchor="t" anchorCtr="0" compatLnSpc="1">
            <a:prstTxWarp prst="textNoShape">
              <a:avLst/>
            </a:prstTxWarp>
          </a:bodyPr>
          <a:lstStyle/>
          <a:p>
            <a:pPr eaLnBrk="1" hangingPunct="1">
              <a:lnSpc>
                <a:spcPct val="80000"/>
              </a:lnSpc>
            </a:pPr>
            <a:r>
              <a:rPr lang="en-US" sz="900" smtClean="0"/>
              <a:t>Companies require secure, reliable, and cost-effective means by which to connect an increasing number of teleworkers working in small offices/home offices (SOHOs) and other remote locations. The previous lesson explained how the Cisco Enterprise Architecture framework provides solutions to meet all remote connectivity requirements. This lesson focuses on the teleworker.</a:t>
            </a:r>
          </a:p>
          <a:p>
            <a:pPr eaLnBrk="1" hangingPunct="1">
              <a:lnSpc>
                <a:spcPct val="80000"/>
              </a:lnSpc>
            </a:pPr>
            <a:r>
              <a:rPr lang="en-US" sz="900" smtClean="0"/>
              <a:t>To review, recall that Cisco Enterprise Architecture provides the building blocks to build a secure network that supports advanced technologies over the entire network. There are three main goals of the Cisco Enterprise Architecture framework:</a:t>
            </a:r>
          </a:p>
          <a:p>
            <a:pPr eaLnBrk="1" hangingPunct="1">
              <a:lnSpc>
                <a:spcPct val="80000"/>
              </a:lnSpc>
            </a:pPr>
            <a:r>
              <a:rPr lang="en-US" sz="900" b="1" smtClean="0"/>
              <a:t>Protection:</a:t>
            </a:r>
            <a:r>
              <a:rPr lang="en-US" sz="900" smtClean="0"/>
              <a:t> Cisco Enterprise Architecture helps avoid, mitigate, and rapidly recover from potentially costly business threats or disruptions by ensuring continuous access to applications, services, and data. </a:t>
            </a:r>
          </a:p>
          <a:p>
            <a:pPr eaLnBrk="1" hangingPunct="1">
              <a:lnSpc>
                <a:spcPct val="80000"/>
              </a:lnSpc>
            </a:pPr>
            <a:r>
              <a:rPr lang="en-US" sz="900" b="1" smtClean="0"/>
              <a:t>Lower cost of operations:</a:t>
            </a:r>
            <a:r>
              <a:rPr lang="en-US" sz="900" smtClean="0"/>
              <a:t> Cisco Enterprise Architecture helps reduce management and operational overhead as well as deployment and maintenance expenses. </a:t>
            </a:r>
          </a:p>
          <a:p>
            <a:pPr eaLnBrk="1" hangingPunct="1">
              <a:lnSpc>
                <a:spcPct val="80000"/>
              </a:lnSpc>
            </a:pPr>
            <a:r>
              <a:rPr lang="en-US" sz="900" b="1" smtClean="0"/>
              <a:t>Growth:</a:t>
            </a:r>
            <a:r>
              <a:rPr lang="en-US" sz="900" smtClean="0"/>
              <a:t> Cisco Enterprise Architecture allows for the efficient and effective addition of new users, branches, applications, and services. This provides a scaleable network and allows businesses to grow quickly to accommodate emerging technologies and new products. </a:t>
            </a:r>
          </a:p>
          <a:p>
            <a:pPr eaLnBrk="1" hangingPunct="1">
              <a:lnSpc>
                <a:spcPct val="80000"/>
              </a:lnSpc>
            </a:pPr>
            <a:r>
              <a:rPr lang="en-US" sz="900" smtClean="0"/>
              <a:t>Figure   illustrates the remote connection topologies that modern enterprise networks use to connect remote locations. In some cases, the remote locations are connected only to the headquarters (HQ), while in other cases remote locations must be connected to multiple sites. The SOHO in the figure is connected to both the branch office and HQ. The teleworker is connected only to the corporate headquarters.</a:t>
            </a:r>
          </a:p>
          <a:p>
            <a:pPr eaLnBrk="1" hangingPunct="1">
              <a:lnSpc>
                <a:spcPct val="80000"/>
              </a:lnSpc>
            </a:pPr>
            <a:r>
              <a:rPr lang="en-US" sz="900" smtClean="0"/>
              <a:t>Figure   displays three remote connection options that Cisco Enterprise Architecture offers:</a:t>
            </a:r>
          </a:p>
          <a:p>
            <a:pPr eaLnBrk="1" hangingPunct="1">
              <a:lnSpc>
                <a:spcPct val="80000"/>
              </a:lnSpc>
            </a:pPr>
            <a:r>
              <a:rPr lang="en-US" sz="900" b="1" smtClean="0"/>
              <a:t>Layer 2 VPN:</a:t>
            </a:r>
            <a:r>
              <a:rPr lang="en-US" sz="900" smtClean="0"/>
              <a:t> Traditional private WAN Layer 2 technologies including Frame Relay, ATM, and leased lines provide many remote connection solutions. The security of these connections depends on the service provider. </a:t>
            </a:r>
          </a:p>
          <a:p>
            <a:pPr eaLnBrk="1" hangingPunct="1">
              <a:lnSpc>
                <a:spcPct val="80000"/>
              </a:lnSpc>
            </a:pPr>
            <a:r>
              <a:rPr lang="en-US" sz="900" b="1" smtClean="0"/>
              <a:t>IP VPN:</a:t>
            </a:r>
            <a:r>
              <a:rPr lang="en-US" sz="900" smtClean="0"/>
              <a:t> Service provider Multiprotocol Label Switching (MPLS)-based IP Virtual Private Networks (VPNs) offer flexible and scalable connectivity. The security level of connections without additional security protocols (e.g., IPsec) deployment is almost the same as with traditional private WAN Layer 2 technologies. </a:t>
            </a:r>
          </a:p>
          <a:p>
            <a:pPr eaLnBrk="1" hangingPunct="1">
              <a:lnSpc>
                <a:spcPct val="80000"/>
              </a:lnSpc>
            </a:pPr>
            <a:r>
              <a:rPr lang="en-US" sz="900" b="1" smtClean="0"/>
              <a:t>Internet:</a:t>
            </a:r>
            <a:r>
              <a:rPr lang="en-US" sz="900" smtClean="0"/>
              <a:t> The most common option for teleworkers is site-to-site connection and remote access over broadband to establish an IPsec VPN over the public Internet. This setup can provide a secure, fast, and reliable remote connection to teleworkers. A less reliable means of connectivity is dialup. </a:t>
            </a:r>
          </a:p>
          <a:p>
            <a:pPr eaLnBrk="1" hangingPunct="1">
              <a:lnSpc>
                <a:spcPct val="80000"/>
              </a:lnSpc>
            </a:pPr>
            <a:r>
              <a:rPr lang="en-US" sz="900" smtClean="0"/>
              <a:t>In general, broadband refers to telecommunication in which a wide band of frequencies is available to transmit information. Because a wide band of frequencies is available, information can be multiplexed and sent on many different frequencies or channels within the band concurrently, allowing more information to be transmitted in a given amount of time (much as more lanes on a highway allow more cars to travel on it at the same time). Broadband is generally defined as any sustained speed of 200K or more. Broadband options include digital subscriber line (DSL), high-speed cable modems, fast downstream data connections from direct broadcast satellite (DBS) and fixed wireless providers. The most common problem with broadband access is lack of coverage area.</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127B9A9-1552-41F1-BCD1-434915DDD247}" type="slidenum">
              <a:rPr lang="en-US" smtClean="0"/>
              <a:pPr>
                <a:defRPr/>
              </a:pPr>
              <a:t>7</a:t>
            </a:fld>
            <a:endParaRPr lang="en-US" smtClean="0"/>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smtClean="0"/>
              <a:t>The enterprise teleworker broadband solution delivers an always-on, secure voice and data service to remote small or home offices creating a flexible work environment. Centralized management minimizes support overhead and costs. Integrated security allows easy extension of HQ security policies to teleworkers. The always-on VPN grants employees easy access to authorized services and applications. Adding IP phones enhances productivity by allowing access to centralized IP communications with voice and unified messaging.The teleworker solution provides the following benefits:  </a:t>
            </a:r>
          </a:p>
          <a:p>
            <a:pPr eaLnBrk="1" hangingPunct="1"/>
            <a:r>
              <a:rPr lang="en-US" smtClean="0"/>
              <a:t>Continuity of operations in case employee access to the workplace is lost due to inclement weather, commuter traffic, natural disasters and other unpredictable events </a:t>
            </a:r>
          </a:p>
          <a:p>
            <a:pPr eaLnBrk="1" hangingPunct="1"/>
            <a:r>
              <a:rPr lang="en-US" smtClean="0"/>
              <a:t>Increased responsiveness across functional, business, and decision-making boundaries </a:t>
            </a:r>
          </a:p>
          <a:p>
            <a:pPr eaLnBrk="1" hangingPunct="1"/>
            <a:r>
              <a:rPr lang="en-US" smtClean="0"/>
              <a:t>Secure, reliable, and manageable employee access to critical network resources and confidential information </a:t>
            </a:r>
          </a:p>
          <a:p>
            <a:pPr eaLnBrk="1" hangingPunct="1"/>
            <a:r>
              <a:rPr lang="en-US" smtClean="0"/>
              <a:t>Data, voice, video, and real-time applications extended over one common network connection, cost-effectively </a:t>
            </a:r>
          </a:p>
          <a:p>
            <a:pPr eaLnBrk="1" hangingPunct="1"/>
            <a:r>
              <a:rPr lang="en-US" smtClean="0"/>
              <a:t>Increased employee productivity, satisfaction, and retention </a:t>
            </a:r>
          </a:p>
          <a:p>
            <a:pPr eaLnBrk="1" hangingPunct="1"/>
            <a:r>
              <a:rPr lang="en-US" smtClean="0"/>
              <a:t>Using IPsec technology over the Internet makes the teleworker solution secure and cost-effective to deploy.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0ADBB31-3831-43C2-8E74-3C80AFB0EA57}" type="slidenum">
              <a:rPr lang="en-US" smtClean="0"/>
              <a:pPr>
                <a:defRPr/>
              </a:pPr>
              <a:t>8</a:t>
            </a:fld>
            <a:endParaRPr lang="en-US" smtClean="0"/>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09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pPr>
            <a:r>
              <a:rPr lang="en-US" sz="1000" smtClean="0"/>
              <a:t>Teleworkers typically use diverse applications (for example, e-mail, web-based applications, mission-critical applications, real-time collaboration, voice, video, and videoconferencing) that require a high-bandwidth connection. The choice of access network technology and suitable bandwidth should be the first consideration addressed when connecting teleworkers.</a:t>
            </a:r>
          </a:p>
          <a:p>
            <a:pPr eaLnBrk="1" hangingPunct="1">
              <a:lnSpc>
                <a:spcPct val="80000"/>
              </a:lnSpc>
            </a:pPr>
            <a:r>
              <a:rPr lang="en-US" sz="1000" smtClean="0"/>
              <a:t>Residential cable and DSL are two options that provide high bandwidth to teleworkers.   The low bandwidth provided by a dialup modem connection is usually not sufficient for the teleworker solution. A modem dialup connection should only be considered when other options are unavailable.</a:t>
            </a:r>
          </a:p>
          <a:p>
            <a:pPr eaLnBrk="1" hangingPunct="1">
              <a:lnSpc>
                <a:spcPct val="80000"/>
              </a:lnSpc>
            </a:pPr>
            <a:r>
              <a:rPr lang="en-US" sz="1000" smtClean="0"/>
              <a:t>These are the infrastructure services options that are available:  </a:t>
            </a:r>
          </a:p>
          <a:p>
            <a:pPr eaLnBrk="1" hangingPunct="1">
              <a:lnSpc>
                <a:spcPct val="80000"/>
              </a:lnSpc>
            </a:pPr>
            <a:r>
              <a:rPr lang="en-US" sz="1000" b="1" smtClean="0"/>
              <a:t>IPsec VPN:</a:t>
            </a:r>
            <a:r>
              <a:rPr lang="en-US" sz="1000" smtClean="0"/>
              <a:t> An IPsec VPN establishes a secure tunnel in a broadband connection between a teleworker remote site and the central site. Site-to-site VPNs provide an always-on transparent VPN connection. Remote access VPNs provide on-demand secured connections. </a:t>
            </a:r>
          </a:p>
          <a:p>
            <a:pPr eaLnBrk="1" hangingPunct="1">
              <a:lnSpc>
                <a:spcPct val="80000"/>
              </a:lnSpc>
            </a:pPr>
            <a:r>
              <a:rPr lang="en-US" sz="1000" b="1" smtClean="0"/>
              <a:t>Security:</a:t>
            </a:r>
            <a:r>
              <a:rPr lang="en-US" sz="1000" smtClean="0"/>
              <a:t> Security options safeguard the corporate network and close unguarded back doors. Deploying firewall, intrusion prevention, and URL filtering services meets most security needs. Depending on the enterprise corporate security policy, split tunneling may be used to share the broadband connections between secured corporate access and unsecured Internet access at the same time. </a:t>
            </a:r>
          </a:p>
          <a:p>
            <a:pPr eaLnBrk="1" hangingPunct="1">
              <a:lnSpc>
                <a:spcPct val="80000"/>
              </a:lnSpc>
            </a:pPr>
            <a:r>
              <a:rPr lang="en-US" sz="1000" b="1" smtClean="0"/>
              <a:t>Authentication:</a:t>
            </a:r>
            <a:r>
              <a:rPr lang="en-US" sz="1000" smtClean="0"/>
              <a:t> Authentication defines who gains access to resources. Identity-based network services using authentication, authorization, and accounting (AAA) servers, 802.1X port-based access control, Cisco security, and trust agents are used. </a:t>
            </a:r>
          </a:p>
          <a:p>
            <a:pPr eaLnBrk="1" hangingPunct="1">
              <a:lnSpc>
                <a:spcPct val="80000"/>
              </a:lnSpc>
            </a:pPr>
            <a:r>
              <a:rPr lang="en-US" sz="1000" b="1" smtClean="0"/>
              <a:t>Quality of Service (QoS):</a:t>
            </a:r>
            <a:r>
              <a:rPr lang="en-US" sz="1000" smtClean="0"/>
              <a:t> QoS mechanisms prioritize the traffic, optimize WAN bandwidth usage, balance the differences in uplink and downlink speed of broadband connections, and ensure adequate performance for applications that are sensitive to delay and jitter (for example, voice and video). </a:t>
            </a:r>
          </a:p>
          <a:p>
            <a:pPr eaLnBrk="1" hangingPunct="1">
              <a:lnSpc>
                <a:spcPct val="80000"/>
              </a:lnSpc>
            </a:pPr>
            <a:r>
              <a:rPr lang="en-US" sz="1000" b="1" smtClean="0"/>
              <a:t>Management:</a:t>
            </a:r>
            <a:r>
              <a:rPr lang="en-US" sz="1000" smtClean="0"/>
              <a:t> Network management techniques meet the challenges brought by the complexity of support over a broadly based remote network and the loss of corporate control that such topologies bring. Information Technology (IT) staff centrally manage and support teleworker connections and equipment, and transparently configure and push security and other policies to the remote devices. Tools are available that implement performance and fault management and monitor service level agreements (SLAs). </a:t>
            </a:r>
          </a:p>
          <a:p>
            <a:pPr eaLnBrk="1" hangingPunct="1">
              <a:lnSpc>
                <a:spcPct val="80000"/>
              </a:lnSpc>
            </a:pPr>
            <a:endParaRPr lang="en-US" sz="10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DFAB995-F794-45F7-AE70-F4A69C261A3F}" type="slidenum">
              <a:rPr lang="en-US" smtClean="0"/>
              <a:pPr>
                <a:defRPr/>
              </a:pPr>
              <a:t>9</a:t>
            </a:fld>
            <a:endParaRPr lang="en-US" smtClean="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19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smtClean="0"/>
              <a:t>The teleworker solution has three major components: home office, corporate, and optional IP telephony components:  </a:t>
            </a:r>
          </a:p>
          <a:p>
            <a:pPr eaLnBrk="1" hangingPunct="1"/>
            <a:r>
              <a:rPr lang="en-US" smtClean="0"/>
              <a:t>The required home office components are broadband access (cable or DSL), a remote VPN router with QoS functionality, and a laptop or desktop computer. Additional components might be a Wireless Access Point or video devices. When traveling, teleworkers need an Internet connection and a VPN client to connect to the corporate network. </a:t>
            </a:r>
          </a:p>
          <a:p>
            <a:pPr eaLnBrk="1" hangingPunct="1"/>
            <a:r>
              <a:rPr lang="en-US" smtClean="0"/>
              <a:t>Corporate components are VPN headend routers, VPN concentrators or multifunction security appliances such as the Cisco Adaptive Security Appliance (ASA), authentication, and central management devices for resilient aggregation and termination of the IPsec VPN tunnels. </a:t>
            </a:r>
          </a:p>
          <a:p>
            <a:pPr eaLnBrk="1" hangingPunct="1"/>
            <a:r>
              <a:rPr lang="en-US" smtClean="0"/>
              <a:t>The optional corporate IP telephony components are Cisco Unified CallManager for call processing, signaling, and device control; voice gateway for interconnection of traditional phone networks with VoIP environment; IP phones for voice and added value services; Cisco video telephony (VT) camera: voice messaging platform for diverse message consolidation; and Cisco Contact Center for advanced call treatment. </a:t>
            </a:r>
          </a:p>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1A47CDA-CE3A-4B89-9467-7085F9C29A64}" type="slidenum">
              <a:rPr lang="en-US" smtClean="0"/>
              <a:pPr>
                <a:defRPr/>
              </a:pPr>
              <a:t>10</a:t>
            </a:fld>
            <a:endParaRPr lang="en-US"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30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smtClean="0"/>
              <a:t>The traditional teleworker solution uses a software VPN client on the remote user laptop or desktop PC. This solution has these disadvantages:</a:t>
            </a:r>
          </a:p>
          <a:p>
            <a:pPr eaLnBrk="1" hangingPunct="1"/>
            <a:r>
              <a:rPr lang="en-US" smtClean="0"/>
              <a:t>There is a lower level of accessibility; for example, the inability to deploy and support advanced applications, such as voice, video, and videoconferencing. </a:t>
            </a:r>
          </a:p>
          <a:p>
            <a:pPr eaLnBrk="1" hangingPunct="1"/>
            <a:r>
              <a:rPr lang="en-US" smtClean="0"/>
              <a:t>There is no QoS for efficient delivery and prioritization of traffic. </a:t>
            </a:r>
          </a:p>
          <a:p>
            <a:pPr eaLnBrk="1" hangingPunct="1"/>
            <a:r>
              <a:rPr lang="en-US" smtClean="0"/>
              <a:t>There may be inadequate security because most of the security responsibility relies on the end user, leaving little or no control to IT staff. </a:t>
            </a:r>
          </a:p>
          <a:p>
            <a:pPr eaLnBrk="1" hangingPunct="1"/>
            <a:r>
              <a:rPr lang="en-US" smtClean="0"/>
              <a:t>There is an absence of controlled configuration, management, and support by IT staff. </a:t>
            </a:r>
          </a:p>
          <a:p>
            <a:pPr eaLnBrk="1" hangingPunct="1"/>
            <a:r>
              <a:rPr lang="en-US" smtClean="0"/>
              <a:t>Figure   shows how Cisco’s Business-Ready Teleworker solution overcomes all the problems of the traditional teleworker solution.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6BDA8CF-43E9-4694-9E41-FE3B73BAD07D}" type="slidenum">
              <a:rPr lang="en-US" smtClean="0"/>
              <a:pPr>
                <a:defRPr/>
              </a:pPr>
              <a:t>11</a:t>
            </a:fld>
            <a:endParaRPr lang="en-US" smtClean="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40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mtClean="0"/>
              <a:t>Virtual private networks (VPNs) use advanced encryption techniques and tunneling to permit organizations to establish secure, end-to-end, private network connections over third-party networks such as the Internet or extranets.Cisco offers a wide range of VPN products, including VPN-optimized routers, PIX security and Adaptive Security Appliances (ASA), and dedicated VPN concentrators. These infrastructure devices are used to create VPN solutions that meet the security requirements of any organization.This module explains fundamental terms associated with VPNs, including the IP Security (IPsec) protocol, and Internet Key Exchange (IKE). It details how to configure site-to-site IPsec VPNs, GRE tunnels over IPsec, implement high availability (HA) VPNs, and how to configure telecommuter access using the Cisco Easy VPN feature. To help simplify these configurations, the Cisco Security Device Manager (SDM) is also introduced.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919F357-0DB1-4ADE-8CFB-DAB7994294AD}" type="slidenum">
              <a:rPr lang="en-US" smtClean="0"/>
              <a:pPr>
                <a:defRPr/>
              </a:pPr>
              <a:t>12</a:t>
            </a:fld>
            <a:endParaRPr lang="en-US" smtClean="0"/>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506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z="1000" smtClean="0"/>
              <a:t>The Internet is a worldwide, publicly accessible IP network. Due to its vast global proliferation, it has become a viable method of interconnecting remote sites. However, the fact that it is a public infrastructure has deterred most enterprises from adopting it as a viable remote access method for branch and SOHO sites.A virtual private network (VPN) is a concept that describes how to create a private network over a public network infrastructure while maintaining confidentiality and security. VPNs use cryptographic tunneling protocols to provide sender authentication, message integrity, and confidentiality by protecting against packet sniffing. VPNs can be implemented at Layers 2, 3, and 4 of the Open Systems Interconnection (OSI) model.Figure   illustrates a typical VPN topology. Components required to establish a VPN include:  </a:t>
            </a:r>
          </a:p>
          <a:p>
            <a:pPr eaLnBrk="1" hangingPunct="1"/>
            <a:r>
              <a:rPr lang="en-GB" sz="1000" smtClean="0"/>
              <a:t>An existing network with servers and workstations </a:t>
            </a:r>
          </a:p>
          <a:p>
            <a:pPr eaLnBrk="1" hangingPunct="1"/>
            <a:r>
              <a:rPr lang="en-GB" sz="1000" smtClean="0"/>
              <a:t>Connection to the Internet </a:t>
            </a:r>
          </a:p>
          <a:p>
            <a:pPr eaLnBrk="1" hangingPunct="1"/>
            <a:r>
              <a:rPr lang="en-GB" sz="1000" smtClean="0"/>
              <a:t>VPN gateways (i.e., routers, PIX, ASA, VPN concentrators) that act as endpoints to establish, manage, and control VPN connections </a:t>
            </a:r>
          </a:p>
          <a:p>
            <a:pPr eaLnBrk="1" hangingPunct="1"/>
            <a:r>
              <a:rPr lang="en-GB" sz="1000" smtClean="0"/>
              <a:t>Software to create and manage tunnels </a:t>
            </a:r>
          </a:p>
          <a:p>
            <a:pPr eaLnBrk="1" hangingPunct="1"/>
            <a:r>
              <a:rPr lang="en-GB" sz="1000" smtClean="0"/>
              <a:t>The key to VPN technology is security. VPNs secure data by encapsulating the data, encrypting the data, or both encapsulating the data and then encrypting it:</a:t>
            </a:r>
          </a:p>
          <a:p>
            <a:pPr eaLnBrk="1" hangingPunct="1"/>
            <a:r>
              <a:rPr lang="en-GB" sz="1000" smtClean="0"/>
              <a:t>Encapsulation is also referred to as tunneling because encapsulation transmits data transparently from network to network through a shared network infrastructure. </a:t>
            </a:r>
          </a:p>
          <a:p>
            <a:pPr eaLnBrk="1" hangingPunct="1"/>
            <a:r>
              <a:rPr lang="en-GB" sz="1000" smtClean="0"/>
              <a:t>Encryption codes data into a different format. Decryption decodes encrypted data into the data’s original unencrypted format. </a:t>
            </a:r>
          </a:p>
          <a:p>
            <a:pPr eaLnBrk="1" hangingPunct="1"/>
            <a:r>
              <a:rPr lang="en-GB" sz="1000" smtClean="0"/>
              <a:t>Encapsulation and encryption are discussed in more detail as this course progresses.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8705B92-E50A-4FE2-B6B2-C45469003010}" type="slidenum">
              <a:rPr lang="en-US" smtClean="0"/>
              <a:pPr>
                <a:defRPr/>
              </a:pPr>
              <a:t>13</a:t>
            </a:fld>
            <a:endParaRPr lang="en-US" smtClean="0"/>
          </a:p>
        </p:txBody>
      </p:sp>
      <p:sp>
        <p:nvSpPr>
          <p:cNvPr id="46083" name="Rectangle 2"/>
          <p:cNvSpPr>
            <a:spLocks noGrp="1" noRot="1" noChangeAspect="1" noChangeArrowheads="1" noTextEdit="1"/>
          </p:cNvSpPr>
          <p:nvPr>
            <p:ph type="sldImg"/>
          </p:nvPr>
        </p:nvSpPr>
        <p:spPr bwMode="auto">
          <a:xfrm>
            <a:off x="1941513" y="685800"/>
            <a:ext cx="2974975" cy="2230438"/>
          </a:xfrm>
          <a:noFill/>
          <a:ln>
            <a:solidFill>
              <a:srgbClr val="000000"/>
            </a:solidFill>
            <a:miter lim="800000"/>
            <a:headEnd/>
            <a:tailEnd/>
          </a:ln>
        </p:spPr>
      </p:sp>
      <p:sp>
        <p:nvSpPr>
          <p:cNvPr id="46084" name="Rectangle 3"/>
          <p:cNvSpPr>
            <a:spLocks noGrp="1" noChangeArrowheads="1"/>
          </p:cNvSpPr>
          <p:nvPr>
            <p:ph type="body" idx="1"/>
          </p:nvPr>
        </p:nvSpPr>
        <p:spPr bwMode="auto">
          <a:xfrm>
            <a:off x="685800" y="3132138"/>
            <a:ext cx="5911850" cy="5688012"/>
          </a:xfrm>
          <a:noFill/>
        </p:spPr>
        <p:txBody>
          <a:bodyPr wrap="square" numCol="1" anchor="t" anchorCtr="0" compatLnSpc="1">
            <a:prstTxWarp prst="textNoShape">
              <a:avLst/>
            </a:prstTxWarp>
          </a:bodyPr>
          <a:lstStyle/>
          <a:p>
            <a:pPr eaLnBrk="1" hangingPunct="1">
              <a:lnSpc>
                <a:spcPct val="90000"/>
              </a:lnSpc>
            </a:pPr>
            <a:r>
              <a:rPr lang="en-GB" sz="900" smtClean="0"/>
              <a:t>In terms of evolution, there are two major VPN models: overlay VPN and peer-to-peer VPN.</a:t>
            </a:r>
            <a:endParaRPr lang="en-GB" sz="900" b="1" smtClean="0"/>
          </a:p>
          <a:p>
            <a:pPr eaLnBrk="1" hangingPunct="1">
              <a:lnSpc>
                <a:spcPct val="90000"/>
              </a:lnSpc>
            </a:pPr>
            <a:r>
              <a:rPr lang="en-GB" sz="900" b="1" smtClean="0"/>
              <a:t>Overlay VPNs</a:t>
            </a:r>
            <a:r>
              <a:rPr lang="en-GB" sz="900" smtClean="0"/>
              <a:t/>
            </a:r>
            <a:br>
              <a:rPr lang="en-GB" sz="900" smtClean="0"/>
            </a:br>
            <a:r>
              <a:rPr lang="en-GB" sz="900" smtClean="0"/>
              <a:t>Service providers (SPs) are the most common users of the overlay VPN model. The design and provisioning of virtual circuits (VC) across the backbone is complete prior to any traffic flow. In the case of an IP network, this means that even though the underlying technology is connectionless, it requires a connection-oriented approach to provision the service.</a:t>
            </a:r>
          </a:p>
          <a:p>
            <a:pPr eaLnBrk="1" hangingPunct="1">
              <a:lnSpc>
                <a:spcPct val="90000"/>
              </a:lnSpc>
            </a:pPr>
            <a:r>
              <a:rPr lang="en-GB" sz="900" smtClean="0"/>
              <a:t>The scaling issues of overlay VPNs present a challenge to SPs when they have to manage and provision a large number of circuits and tunnels between customer devices. From a customer's point of view, the Interior Gateway Protocol design is also complex and difficult to manage. </a:t>
            </a:r>
            <a:br>
              <a:rPr lang="en-GB" sz="900" smtClean="0"/>
            </a:br>
            <a:r>
              <a:rPr lang="en-GB" sz="900" smtClean="0"/>
              <a:t>The overlay model includes L2 and L3 VPNs.</a:t>
            </a:r>
          </a:p>
          <a:p>
            <a:pPr eaLnBrk="1" hangingPunct="1">
              <a:lnSpc>
                <a:spcPct val="90000"/>
              </a:lnSpc>
            </a:pPr>
            <a:r>
              <a:rPr lang="en-GB" sz="900" b="1" smtClean="0"/>
              <a:t>L2 overlay VPN:</a:t>
            </a:r>
            <a:r>
              <a:rPr lang="en-GB" sz="900" smtClean="0"/>
              <a:t> L2 overlay VPNs are independent of the network protocol used by the customer meaning that the VPN is not limited to carrying IP traffic. If the carrier offers the appropriate ATM service, the overlay VPN will carry any kind of information. Frame Relay VPNs are normally limited to data applications, although voice over Frame Relay customer premises equipment (CPE) devices may be useable on some services. </a:t>
            </a:r>
          </a:p>
          <a:p>
            <a:pPr eaLnBrk="1" hangingPunct="1">
              <a:lnSpc>
                <a:spcPct val="90000"/>
              </a:lnSpc>
            </a:pPr>
            <a:r>
              <a:rPr lang="en-GB" sz="900" b="1" smtClean="0"/>
              <a:t>L3 overlay VPN:</a:t>
            </a:r>
            <a:r>
              <a:rPr lang="en-GB" sz="900" smtClean="0"/>
              <a:t> L3 Overlay VPNs most often use an “IP in IP” tunneling scheme using Point to Point Tunneling Protocol (PPTP), Layer 2 Tunneling Protocol (L2TP), and IP security (IPsec). Figure   summarizes the basic properties of these technologies. </a:t>
            </a:r>
          </a:p>
          <a:p>
            <a:pPr eaLnBrk="1" hangingPunct="1">
              <a:lnSpc>
                <a:spcPct val="90000"/>
              </a:lnSpc>
            </a:pPr>
            <a:r>
              <a:rPr lang="en-GB" sz="900" b="1" smtClean="0"/>
              <a:t>CPE-Based VPN (Peer-to-Peer)</a:t>
            </a:r>
            <a:r>
              <a:rPr lang="en-GB" sz="900" smtClean="0"/>
              <a:t/>
            </a:r>
            <a:br>
              <a:rPr lang="en-GB" sz="900" smtClean="0"/>
            </a:br>
            <a:r>
              <a:rPr lang="en-GB" sz="900" smtClean="0"/>
              <a:t>CPE-based VPN is another name for an L3 overlay VPN. The VPN is implemented using CPE, as shown in Figure  . In this way, a customer creates a VPN across an Internet connection without any specific knowledge or cooperation from the service provider. The customer gains the advantage of increased privacy using an inexpensive Internet connection.</a:t>
            </a:r>
          </a:p>
          <a:p>
            <a:pPr eaLnBrk="1" hangingPunct="1">
              <a:lnSpc>
                <a:spcPct val="90000"/>
              </a:lnSpc>
            </a:pPr>
            <a:r>
              <a:rPr lang="en-GB" sz="900" smtClean="0"/>
              <a:t>This approach is not advantageous to the SP because there is little opportunity for VPN service revenue. However, SPs do charge a higher rate for “business class” Internet services applicable to medium to large enterprises. Also, some SPs offer “managed VPN” services where CPE configuration and Network Address Translation (NAT) address management are performed by the SP rather than by the customer.</a:t>
            </a:r>
          </a:p>
          <a:p>
            <a:pPr eaLnBrk="1" hangingPunct="1">
              <a:lnSpc>
                <a:spcPct val="90000"/>
              </a:lnSpc>
            </a:pPr>
            <a:r>
              <a:rPr lang="en-GB" sz="900" b="1" smtClean="0"/>
              <a:t>SP-Provisioned VPN</a:t>
            </a:r>
            <a:r>
              <a:rPr lang="en-GB" sz="900" smtClean="0"/>
              <a:t/>
            </a:r>
            <a:br>
              <a:rPr lang="en-GB" sz="900" smtClean="0"/>
            </a:br>
            <a:r>
              <a:rPr lang="en-GB" sz="900" smtClean="0"/>
              <a:t>The introduction of Multiprotocol Label Switching (MPLS) combines the benefits of overlay VPNs (security and isolation among customers) with the benefits of the simplified routing of a peer-to-peer VPN. MPLS VPN provides simpler customer routing, simpler service provider provisioning and a number of possible topologies that are hard to implement in either the overlay or peer-to-peer VPN models. MPLS also adds the benefits of a connection-oriented approach to the IP routing paradigm, through the establishment of label-switched paths that are created based on topology information rather than traffic flow.</a:t>
            </a:r>
          </a:p>
          <a:p>
            <a:pPr eaLnBrk="1" hangingPunct="1">
              <a:lnSpc>
                <a:spcPct val="90000"/>
              </a:lnSpc>
            </a:pPr>
            <a:r>
              <a:rPr lang="en-GB" sz="900" smtClean="0"/>
              <a:t>This model uses three types of routers as shown in Figure  :</a:t>
            </a:r>
          </a:p>
          <a:p>
            <a:pPr eaLnBrk="1" hangingPunct="1">
              <a:lnSpc>
                <a:spcPct val="90000"/>
              </a:lnSpc>
            </a:pPr>
            <a:r>
              <a:rPr lang="en-GB" sz="900" smtClean="0"/>
              <a:t>The Provider (P) and the Customer Edge (CE) routers are assumed to be unaware of any VPN protocols or procedures. </a:t>
            </a:r>
          </a:p>
          <a:p>
            <a:pPr eaLnBrk="1" hangingPunct="1">
              <a:lnSpc>
                <a:spcPct val="90000"/>
              </a:lnSpc>
            </a:pPr>
            <a:r>
              <a:rPr lang="en-GB" sz="900" smtClean="0"/>
              <a:t>Only the Provider Edge (PE) routers need to be provisioned to support the VPNs. </a:t>
            </a:r>
          </a:p>
          <a:p>
            <a:pPr eaLnBrk="1" hangingPunct="1">
              <a:lnSpc>
                <a:spcPct val="90000"/>
              </a:lnSpc>
            </a:pPr>
            <a:r>
              <a:rPr lang="en-GB" sz="900" smtClean="0"/>
              <a:t>Note that MPLS VPNs cannot replace all VPN implementations because MPLS only supports IP as the Layer 3 protocol. Other protocols including IPX and AppleTalk must be tunneled through the IP backbone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A3CAA7F-7715-4BE1-BB52-D05D35698CC3}" type="slidenum">
              <a:rPr lang="en-US" smtClean="0"/>
              <a:pPr>
                <a:defRPr/>
              </a:pPr>
              <a:t>14</a:t>
            </a:fld>
            <a:endParaRPr lang="en-US" smtClean="0"/>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710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z="1000" b="1" smtClean="0"/>
              <a:t>Site-to-Site Intranet VPN </a:t>
            </a:r>
            <a:r>
              <a:rPr lang="en-GB" sz="1000" smtClean="0"/>
              <a:t> </a:t>
            </a:r>
            <a:r>
              <a:rPr lang="en-GB" sz="1000" b="1" smtClean="0"/>
              <a:t>:</a:t>
            </a:r>
            <a:r>
              <a:rPr lang="en-GB" sz="1000" smtClean="0"/>
              <a:t> Site-to-site intranet VPNs link headquarters, remote offices, and branch offices to an internal network over a shared infrastructure using dedicated connections. Intranet VPNs differ from extranet VPNs in that intranet VPNs allow access only to trusted employees. With an intranet VPN, gateways at various physical locations within the same business negotiate secure tunnels across the Internet. An example of this type of VPN is a network that exists in several geographic locations, connecting to a data center or mainframe that has secure access through the Internet. Users from the networks on either side of the tunnel can communicate with one another as if the networks were a single network. These networks may need strong encryption and strict performance and bandwidth requirements. Tunnels are created using either IPsec, or IPsec/GRE. </a:t>
            </a:r>
          </a:p>
          <a:p>
            <a:pPr eaLnBrk="1" hangingPunct="1"/>
            <a:r>
              <a:rPr lang="en-GB" sz="1000" b="1" smtClean="0"/>
              <a:t>Benefits:</a:t>
            </a:r>
            <a:r>
              <a:rPr lang="en-GB" sz="1000" smtClean="0"/>
              <a:t> Site-to-site intranet VPNs offer cost savings over traditional leased-line or Frame Relay technologies.</a:t>
            </a:r>
          </a:p>
          <a:p>
            <a:pPr eaLnBrk="1" hangingPunct="1"/>
            <a:r>
              <a:rPr lang="en-GB" sz="1000" b="1" smtClean="0"/>
              <a:t>Site-to-Site Extranet VPN </a:t>
            </a:r>
            <a:r>
              <a:rPr lang="en-GB" sz="1000" smtClean="0"/>
              <a:t> </a:t>
            </a:r>
            <a:r>
              <a:rPr lang="en-GB" sz="1000" b="1" smtClean="0"/>
              <a:t>:</a:t>
            </a:r>
            <a:r>
              <a:rPr lang="en-GB" sz="1000" smtClean="0"/>
              <a:t> An extranet site-to-site VPN links outside customers, suppliers, partners, or communities of interest to an enterprise customer's network over a shared infrastructure using dedicated connections. Extranet VPNs differ from intranet VPNs in that extranet VPNs allow access to users who are outside the enterprise. Extranet VPNs use firewalls in conjunction with VPN tunnels so that business partners are only able to gain secure access to specific data and resources while not gaining access to private corporate information.</a:t>
            </a:r>
          </a:p>
          <a:p>
            <a:pPr eaLnBrk="1" hangingPunct="1"/>
            <a:r>
              <a:rPr lang="en-GB" sz="1000" b="1" smtClean="0"/>
              <a:t>Benefits:</a:t>
            </a:r>
            <a:r>
              <a:rPr lang="en-GB" sz="1000" smtClean="0"/>
              <a:t> Businesses enjoy the same policies as a private network, including security, quality of service (QoS), manageability, and reliability. </a:t>
            </a:r>
          </a:p>
          <a:p>
            <a:pPr eaLnBrk="1" hangingPunct="1"/>
            <a:endParaRPr lang="en-GB" sz="10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7DF80C4-4C40-4C69-84DA-E91256213682}" type="slidenum">
              <a:rPr lang="en-US" smtClean="0"/>
              <a:pPr>
                <a:defRPr/>
              </a:pPr>
              <a:t>15</a:t>
            </a:fld>
            <a:endParaRPr lang="en-US" smtClean="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81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z="1000" smtClean="0"/>
              <a:t>Security is the focus of any VPN design. VPNs can use advanced encryption techniques and tunneling to establish secure, end-to-end, private network connections over third-party networks, such as the Internet or extranets. The foundation of secure VPNs is based on authentication, encapsulation, and encryption.  </a:t>
            </a:r>
          </a:p>
          <a:p>
            <a:pPr eaLnBrk="1" hangingPunct="1"/>
            <a:r>
              <a:rPr lang="en-GB" sz="1000" smtClean="0"/>
              <a:t>By properly implementing security, successful VPN implementations meet three goals:</a:t>
            </a:r>
          </a:p>
          <a:p>
            <a:pPr eaLnBrk="1" hangingPunct="1"/>
            <a:r>
              <a:rPr lang="en-GB" sz="1000" b="1" smtClean="0"/>
              <a:t>Authentication:</a:t>
            </a:r>
            <a:r>
              <a:rPr lang="en-GB" sz="1000" smtClean="0"/>
              <a:t> Authentication ensures that a message comes from an authentic source and goes to an authentic destination. User identification gives a user confidence that the party the user establishes communications with is who the user thinks the party is. VPN technologies are making use of several reputable methods for establishing the identity of the party at the other end of a network. These include passwords, digital certificates, smart cards, and biometrics. </a:t>
            </a:r>
          </a:p>
          <a:p>
            <a:pPr eaLnBrk="1" hangingPunct="1"/>
            <a:r>
              <a:rPr lang="en-GB" sz="1000" b="1" smtClean="0"/>
              <a:t>Data confidentiality:</a:t>
            </a:r>
            <a:r>
              <a:rPr lang="en-GB" sz="1000" smtClean="0"/>
              <a:t> One of the traditional security concerns is protecting data from eavesdroppers. As a design feature, data confidentiality aims at protecting the message contents from being intercepted by unauthenticated or unauthorized sources. VPNs achieve confidentiality using mechanisms of encapsulation and encryption. </a:t>
            </a:r>
          </a:p>
          <a:p>
            <a:pPr eaLnBrk="1" hangingPunct="1"/>
            <a:r>
              <a:rPr lang="en-GB" sz="1000" b="1" smtClean="0"/>
              <a:t>Data integrity:</a:t>
            </a:r>
            <a:r>
              <a:rPr lang="en-GB" sz="1000" smtClean="0"/>
              <a:t> Since you have no control over where the data has traveled and who has seen or handled the data you send or receive while the data journeys across the Internet, there is always the possibility that the data has been modified. Data integrity guarantees that no tampering or alterations occur to data while it travels between the source and destination. VPNs typically use one of three technologies to ensure data integrity: one-way hash functions, message authentication codes (MAC), or digital signatures. </a:t>
            </a:r>
          </a:p>
          <a:p>
            <a:pPr eaLnBrk="1" hangingPunct="1"/>
            <a:endParaRPr lang="en-GB" sz="10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8E683E-E5C4-4485-A23F-91AC156DBD20}" type="slidenum">
              <a:rPr lang="en-US" smtClean="0"/>
              <a:pPr>
                <a:defRPr/>
              </a:pPr>
              <a:t>16</a:t>
            </a:fld>
            <a:endParaRPr lang="en-US" smtClean="0"/>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91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pPr>
            <a:r>
              <a:rPr lang="en-GB" sz="1000" smtClean="0"/>
              <a:t>Incorporating the appropriate data confidentiality capabilities into a VPN ensures that only the intended sources and destinations are capable of interpreting the original message contents. Encapsulation is one of the major components of confidentiality. Encryption is the other.Tunneling is the transmission of data through a public network so that routing nodes in the public network are unaware that the transmission is part of a private network. Tunneling allows the use of public networks (for example, the Internet) to carry data on behalf of users as though the users had access to a private network. This is where the name VPN comes from.VPNs build tunnels by encapsulating the private network data and protocol information within the public network protocol data so that the tunneled data is not available to anyone examining the transmitted data frames.Tunneling is the process of placing an entire packet within another packet and sending the new, composite packet over a network. In Figure  , the outer packet source and destination addressing is assigned to “tunnel interfaces” and routable across the network. Once a composite packet reaches the destination tunnel interface, the inside packet is extracted.</a:t>
            </a:r>
          </a:p>
          <a:p>
            <a:pPr eaLnBrk="1" hangingPunct="1">
              <a:lnSpc>
                <a:spcPct val="80000"/>
              </a:lnSpc>
            </a:pPr>
            <a:r>
              <a:rPr lang="en-GB" sz="1000" smtClean="0"/>
              <a:t>Figure   lists the three different protocols that tunneling uses:</a:t>
            </a:r>
          </a:p>
          <a:p>
            <a:pPr eaLnBrk="1" hangingPunct="1">
              <a:lnSpc>
                <a:spcPct val="80000"/>
              </a:lnSpc>
            </a:pPr>
            <a:r>
              <a:rPr lang="en-GB" sz="1000" b="1" smtClean="0"/>
              <a:t>Carrier protocol:</a:t>
            </a:r>
            <a:r>
              <a:rPr lang="en-GB" sz="1000" smtClean="0"/>
              <a:t> The protocol the information is traveling over. </a:t>
            </a:r>
          </a:p>
          <a:p>
            <a:pPr eaLnBrk="1" hangingPunct="1">
              <a:lnSpc>
                <a:spcPct val="80000"/>
              </a:lnSpc>
            </a:pPr>
            <a:r>
              <a:rPr lang="en-GB" sz="1000" b="1" smtClean="0"/>
              <a:t>Encapsulating protocol:</a:t>
            </a:r>
            <a:r>
              <a:rPr lang="en-GB" sz="1000" smtClean="0"/>
              <a:t> The protocol (GRE, IPsec, L2F, PPTP, L2TP) that is wrapped around the original data. Not all protocols offer the same level of security. </a:t>
            </a:r>
          </a:p>
          <a:p>
            <a:pPr eaLnBrk="1" hangingPunct="1">
              <a:lnSpc>
                <a:spcPct val="80000"/>
              </a:lnSpc>
            </a:pPr>
            <a:r>
              <a:rPr lang="en-GB" sz="1000" b="1" smtClean="0"/>
              <a:t>Passenger protocol:</a:t>
            </a:r>
            <a:r>
              <a:rPr lang="en-GB" sz="1000" smtClean="0"/>
              <a:t> The original data (IPX, AppleTalk, IPv4, IPv6). </a:t>
            </a:r>
          </a:p>
          <a:p>
            <a:pPr eaLnBrk="1" hangingPunct="1">
              <a:lnSpc>
                <a:spcPct val="80000"/>
              </a:lnSpc>
            </a:pPr>
            <a:r>
              <a:rPr lang="en-GB" sz="1000" smtClean="0"/>
              <a:t>Figure   illustrates an e-mail traveling through the Internet over a VPN connection. PPP carries the message to the VPN device where the message is then encapsulated within a generic routing encapsulation (GRE) packet.</a:t>
            </a:r>
          </a:p>
          <a:p>
            <a:pPr eaLnBrk="1" hangingPunct="1">
              <a:lnSpc>
                <a:spcPct val="80000"/>
              </a:lnSpc>
            </a:pPr>
            <a:r>
              <a:rPr lang="en-GB" sz="1000" smtClean="0"/>
              <a:t>To reinforce the concepts of tunneling, consider an example of sending a holiday card through traditional mail. The holiday card has a message inside and is the passenger protocol. The card is put inside an envelope (encapsulating protocol) with proper addressing applied. The envelope is put inside a mailbox for delivery. The Postal system (carrier protocol) picks up and delivers the envelope to your mailbox. The two end points in the carrier system are the “tunnel interfaces.” You remove the holiday card (extract the passenger protocol) and read the message.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5F53991-0B02-4BF9-8071-CF0D4EB56C85}" type="slidenum">
              <a:rPr lang="en-US" smtClean="0"/>
              <a:pPr>
                <a:defRPr/>
              </a:pPr>
              <a:t>17</a:t>
            </a:fld>
            <a:endParaRPr lang="en-US" smtClean="0"/>
          </a:p>
        </p:txBody>
      </p:sp>
      <p:sp>
        <p:nvSpPr>
          <p:cNvPr id="50179" name="Rectangle 2"/>
          <p:cNvSpPr>
            <a:spLocks noGrp="1" noRot="1" noChangeAspect="1" noChangeArrowheads="1" noTextEdit="1"/>
          </p:cNvSpPr>
          <p:nvPr>
            <p:ph type="sldImg"/>
          </p:nvPr>
        </p:nvSpPr>
        <p:spPr bwMode="auto">
          <a:xfrm>
            <a:off x="1973263" y="250825"/>
            <a:ext cx="2876550" cy="2157413"/>
          </a:xfrm>
          <a:noFill/>
          <a:ln>
            <a:solidFill>
              <a:srgbClr val="000000"/>
            </a:solidFill>
            <a:miter lim="800000"/>
            <a:headEnd/>
            <a:tailEnd/>
          </a:ln>
        </p:spPr>
      </p:sp>
      <p:sp>
        <p:nvSpPr>
          <p:cNvPr id="50180" name="Rectangle 3"/>
          <p:cNvSpPr>
            <a:spLocks noGrp="1" noChangeArrowheads="1"/>
          </p:cNvSpPr>
          <p:nvPr>
            <p:ph type="body" idx="1"/>
          </p:nvPr>
        </p:nvSpPr>
        <p:spPr bwMode="auto">
          <a:xfrm>
            <a:off x="685800" y="2484438"/>
            <a:ext cx="5767388" cy="5973762"/>
          </a:xfrm>
          <a:noFill/>
        </p:spPr>
        <p:txBody>
          <a:bodyPr wrap="square" numCol="1" anchor="t" anchorCtr="0" compatLnSpc="1">
            <a:prstTxWarp prst="textNoShape">
              <a:avLst/>
            </a:prstTxWarp>
          </a:bodyPr>
          <a:lstStyle/>
          <a:p>
            <a:pPr eaLnBrk="1" hangingPunct="1">
              <a:lnSpc>
                <a:spcPct val="80000"/>
              </a:lnSpc>
            </a:pPr>
            <a:r>
              <a:rPr lang="en-GB" sz="1000" smtClean="0"/>
              <a:t>Tunneling protocols vary in the features that they support, the problems that they aim to solve, and the amount of security that they provide to the data that they transport. This course focuses on using IPsec and IPsec with GRE.</a:t>
            </a:r>
          </a:p>
          <a:p>
            <a:pPr eaLnBrk="1" hangingPunct="1">
              <a:lnSpc>
                <a:spcPct val="80000"/>
              </a:lnSpc>
            </a:pPr>
            <a:r>
              <a:rPr lang="en-GB" sz="1000" smtClean="0"/>
              <a:t>When used alone, IPsec provides a private, resilient network for IP unicast only. Use IPsec in conjunction with GRE when support for IP multicast, dynamic IGP routing protocols, or non-IP protocols is required. Figure   shows an example secure remote access VPN.</a:t>
            </a:r>
          </a:p>
          <a:p>
            <a:pPr eaLnBrk="1" hangingPunct="1">
              <a:lnSpc>
                <a:spcPct val="80000"/>
              </a:lnSpc>
            </a:pPr>
            <a:r>
              <a:rPr lang="en-GB" sz="1000" smtClean="0"/>
              <a:t>IPsec has two encryption modes:</a:t>
            </a:r>
          </a:p>
          <a:p>
            <a:pPr eaLnBrk="1" hangingPunct="1">
              <a:lnSpc>
                <a:spcPct val="80000"/>
              </a:lnSpc>
            </a:pPr>
            <a:r>
              <a:rPr lang="en-GB" sz="1000" smtClean="0"/>
              <a:t>Tunnel mode </a:t>
            </a:r>
          </a:p>
          <a:p>
            <a:pPr eaLnBrk="1" hangingPunct="1">
              <a:lnSpc>
                <a:spcPct val="80000"/>
              </a:lnSpc>
            </a:pPr>
            <a:r>
              <a:rPr lang="en-GB" sz="1000" smtClean="0"/>
              <a:t>Transport mode </a:t>
            </a:r>
          </a:p>
          <a:p>
            <a:pPr eaLnBrk="1" hangingPunct="1">
              <a:lnSpc>
                <a:spcPct val="80000"/>
              </a:lnSpc>
            </a:pPr>
            <a:r>
              <a:rPr lang="en-GB" sz="1000" smtClean="0"/>
              <a:t>Tunnel mode encrypts the header and the payload of each packet while transport mode only encrypts the payload. Only systems that are IPsec-compliant can take advantage of transport mode. Additionally, all devices must use a common key and the firewalls of each network must be set up with very similar security policies. IPsec can encrypt data between various devices, including router to router, firewall to router, PC to router, and PC to server.</a:t>
            </a:r>
          </a:p>
          <a:p>
            <a:pPr eaLnBrk="1" hangingPunct="1">
              <a:lnSpc>
                <a:spcPct val="80000"/>
              </a:lnSpc>
            </a:pPr>
            <a:r>
              <a:rPr lang="en-GB" sz="1000" smtClean="0"/>
              <a:t>GRE encloses the IP header and payload of packets with a GRE-encapsulation header. Network designers use this method of encapsulation to hide the IP header of packets as part of the GRE-encapsulated payload. By hiding information, the designers separate, or “tunnel,” data from one network to another without making changes to the underlying common network infrastructure.</a:t>
            </a:r>
          </a:p>
          <a:p>
            <a:pPr eaLnBrk="1" hangingPunct="1">
              <a:lnSpc>
                <a:spcPct val="80000"/>
              </a:lnSpc>
            </a:pPr>
            <a:r>
              <a:rPr lang="en-GB" sz="1000" b="1" smtClean="0"/>
              <a:t>Tunneling in Site-to-Site VPNs</a:t>
            </a:r>
            <a:r>
              <a:rPr lang="en-GB" sz="1000" smtClean="0"/>
              <a:t/>
            </a:r>
            <a:br>
              <a:rPr lang="en-GB" sz="1000" smtClean="0"/>
            </a:br>
            <a:r>
              <a:rPr lang="en-GB" sz="1000" smtClean="0"/>
              <a:t>In a site-to-site VPN, GRE provides the framework for packaging the passenger protocol for transport over the carrier protocol (usually IP-based). This transport includes information on what type of packet is encapsulated and information about the connection between the client and server.</a:t>
            </a:r>
          </a:p>
          <a:p>
            <a:pPr eaLnBrk="1" hangingPunct="1">
              <a:lnSpc>
                <a:spcPct val="80000"/>
              </a:lnSpc>
            </a:pPr>
            <a:r>
              <a:rPr lang="en-GB" sz="1000" smtClean="0"/>
              <a:t>Site-to-site VPNs can also use IPsec in tunnel mode as the encapsulating protocol. IPsec works well on both remote-access and site-to-site VPNs. To use IPsec, both tunnel interfaces must support IPsec.</a:t>
            </a:r>
          </a:p>
          <a:p>
            <a:pPr eaLnBrk="1" hangingPunct="1">
              <a:lnSpc>
                <a:spcPct val="80000"/>
              </a:lnSpc>
            </a:pPr>
            <a:r>
              <a:rPr lang="en-GB" sz="1000" b="1" smtClean="0"/>
              <a:t>Tunneling: Remote-Access</a:t>
            </a:r>
            <a:r>
              <a:rPr lang="en-GB" sz="1000" smtClean="0"/>
              <a:t/>
            </a:r>
            <a:br>
              <a:rPr lang="en-GB" sz="1000" smtClean="0"/>
            </a:br>
            <a:r>
              <a:rPr lang="en-GB" sz="1000" smtClean="0"/>
              <a:t>In a remote-access VPN, tunneling often uses PPP and associated protocols. When communication is established over the network between the host computer and a remote access system, PPP is the carrier protocol.</a:t>
            </a:r>
          </a:p>
          <a:p>
            <a:pPr eaLnBrk="1" hangingPunct="1">
              <a:lnSpc>
                <a:spcPct val="80000"/>
              </a:lnSpc>
            </a:pPr>
            <a:r>
              <a:rPr lang="en-GB" sz="1000" smtClean="0"/>
              <a:t>Remote-access VPNs can also use the protocols listed below. Each protocol uses the basic structure of PPP:</a:t>
            </a:r>
          </a:p>
          <a:p>
            <a:pPr eaLnBrk="1" hangingPunct="1">
              <a:lnSpc>
                <a:spcPct val="80000"/>
              </a:lnSpc>
            </a:pPr>
            <a:r>
              <a:rPr lang="en-GB" sz="1000" b="1" smtClean="0"/>
              <a:t>Layer 2 Forwarding (L2F):</a:t>
            </a:r>
            <a:r>
              <a:rPr lang="en-GB" sz="1000" smtClean="0"/>
              <a:t> Developed by Cisco Systems, L2F uses any authentication scheme that is supported by PPP. However, L2F does not support encryption. </a:t>
            </a:r>
          </a:p>
          <a:p>
            <a:pPr eaLnBrk="1" hangingPunct="1">
              <a:lnSpc>
                <a:spcPct val="80000"/>
              </a:lnSpc>
            </a:pPr>
            <a:r>
              <a:rPr lang="en-GB" sz="1000" b="1" smtClean="0"/>
              <a:t>Point-to-Point Tunneling Protocol (PPTP):</a:t>
            </a:r>
            <a:r>
              <a:rPr lang="en-GB" sz="1000" smtClean="0"/>
              <a:t> The PPTP Forum, a consortium that includes US Robotics, Microsoft, 3COM, Ascend, and ECI Telematics, created PPTP. PPTP supports 40-bit and 128-bit encryption and uses any authentication scheme that is supported by PPP. </a:t>
            </a:r>
          </a:p>
          <a:p>
            <a:pPr eaLnBrk="1" hangingPunct="1">
              <a:lnSpc>
                <a:spcPct val="80000"/>
              </a:lnSpc>
            </a:pPr>
            <a:r>
              <a:rPr lang="en-GB" sz="1000" b="1" smtClean="0"/>
              <a:t>Layer 2 Tunneling Protocol (L2TP):</a:t>
            </a:r>
            <a:r>
              <a:rPr lang="en-GB" sz="1000" smtClean="0"/>
              <a:t> L2TP is the product of a partnership between the members of the PPTP Forum, Cisco Systems, and the Internet Engineering Task Force (IETF). It is a combination of the PPTP and L2F protocols. Both site-to-site VPNs and remote-access VPNs can use L2TP as a tunneling protocol. However, due to the lack of confidentiality inherent in the L2TP protocol, it is often implemented along with IPsec and is called L2TP/IPsec. A new version of the protocol was released in 2005 and is referred to as L2TPv3. </a:t>
            </a:r>
          </a:p>
          <a:p>
            <a:pPr eaLnBrk="1" hangingPunct="1">
              <a:lnSpc>
                <a:spcPct val="80000"/>
              </a:lnSpc>
            </a:pPr>
            <a:endParaRPr lang="en-GB" sz="10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77C84A8-7B91-428A-9D46-50E86508045C}" type="slidenum">
              <a:rPr lang="en-US" smtClean="0"/>
              <a:pPr>
                <a:defRPr/>
              </a:pPr>
              <a:t>18</a:t>
            </a:fld>
            <a:endParaRPr lang="en-US" smtClean="0"/>
          </a:p>
        </p:txBody>
      </p:sp>
      <p:sp>
        <p:nvSpPr>
          <p:cNvPr id="51203" name="Rectangle 2"/>
          <p:cNvSpPr>
            <a:spLocks noGrp="1" noRot="1" noChangeAspect="1" noChangeArrowheads="1" noTextEdit="1"/>
          </p:cNvSpPr>
          <p:nvPr>
            <p:ph type="sldImg"/>
          </p:nvPr>
        </p:nvSpPr>
        <p:spPr bwMode="auto">
          <a:xfrm>
            <a:off x="2133600" y="250825"/>
            <a:ext cx="2587625" cy="1941513"/>
          </a:xfrm>
          <a:noFill/>
          <a:ln>
            <a:solidFill>
              <a:srgbClr val="000000"/>
            </a:solidFill>
            <a:miter lim="800000"/>
            <a:headEnd/>
            <a:tailEnd/>
          </a:ln>
        </p:spPr>
      </p:sp>
      <p:sp>
        <p:nvSpPr>
          <p:cNvPr id="51204" name="Rectangle 3"/>
          <p:cNvSpPr>
            <a:spLocks noGrp="1" noChangeArrowheads="1"/>
          </p:cNvSpPr>
          <p:nvPr>
            <p:ph type="body" idx="1"/>
          </p:nvPr>
        </p:nvSpPr>
        <p:spPr bwMode="auto">
          <a:xfrm>
            <a:off x="333375" y="2268538"/>
            <a:ext cx="6264275" cy="6189662"/>
          </a:xfrm>
          <a:noFill/>
        </p:spPr>
        <p:txBody>
          <a:bodyPr wrap="square" numCol="1" anchor="t" anchorCtr="0" compatLnSpc="1">
            <a:prstTxWarp prst="textNoShape">
              <a:avLst/>
            </a:prstTxWarp>
          </a:bodyPr>
          <a:lstStyle/>
          <a:p>
            <a:pPr eaLnBrk="1" hangingPunct="1"/>
            <a:r>
              <a:rPr lang="en-GB" sz="1000" smtClean="0"/>
              <a:t>IPsec provides a mechanism for secure data transmission over IP networks, ensuring confidentiality, integrity, and authenticity of data communications over unprotected networks such as the Internet  . IPsec encompasses a suite of protocols and is not bound to any specific encryption or authentication algorithms, key generation technique, or security association (SA). IPsec provides the rules while existing algorithms provide the encryption, authentication, key management, and so on.</a:t>
            </a:r>
          </a:p>
          <a:p>
            <a:pPr eaLnBrk="1" hangingPunct="1"/>
            <a:r>
              <a:rPr lang="en-GB" sz="1000" smtClean="0"/>
              <a:t>IPsec acts at the network layer, protecting and authenticating IP packets between IPsec devices (peers), such as Cisco PIX Firewalls, Adaptive Security Apliances (ASA), Cisco routers, the Cisco Secure VPN Client, and other IPsec-compliant products.</a:t>
            </a:r>
          </a:p>
          <a:p>
            <a:pPr eaLnBrk="1" hangingPunct="1"/>
            <a:r>
              <a:rPr lang="en-GB" sz="1000" smtClean="0"/>
              <a:t>IPsec is an Internet Engineering Task Force (IETF) standard (RFC 2401-2412) that defines how a VPN can be created over IP networks. IPsec provides the following essential security functions:  </a:t>
            </a:r>
          </a:p>
          <a:p>
            <a:pPr eaLnBrk="1" hangingPunct="1"/>
            <a:r>
              <a:rPr lang="en-GB" sz="1000" b="1" smtClean="0"/>
              <a:t>Data confidentiality:</a:t>
            </a:r>
            <a:r>
              <a:rPr lang="en-GB" sz="1000" smtClean="0"/>
              <a:t> IPsec ensures confidentiality by using encryption. Data encryption prevents third parties from reading the data, especially data that is transmitted over public networks or wireless networks. The IPsec sender can encrypt packets before transmitting the packets across a network and prevent anyone from hearing or viewing the communication (eavesdropping). If intercepted, the data cannot be decoded. Encryption is provided using encryption algorithms including DES, 3DES, and AES. </a:t>
            </a:r>
          </a:p>
          <a:p>
            <a:pPr eaLnBrk="1" hangingPunct="1"/>
            <a:r>
              <a:rPr lang="en-GB" sz="1000" b="1" smtClean="0"/>
              <a:t>Data integrity:</a:t>
            </a:r>
            <a:r>
              <a:rPr lang="en-GB" sz="1000" smtClean="0"/>
              <a:t> IPsec ensures that data arrives unchanged at the destination; that is, that the data is not manipulated at any point along the communication path. IPsec ensures data integrity by using hashes. A hash is a simple redundancy check. The IPsec protocol adds up the basic components of a message (typically the number of bytes) and stores the total value. IPsec performs a checksum operation on received data and compares the result to the authentic checksum. If the sums match, the data is considered not manipulated. Data integrity is provided through the Hash-based Message Authentication Code (HMAC) function. Supported HMAC functions include Message Digest 5 (MD5) and Secure Hash Algorithm 1 (SHA-1). </a:t>
            </a:r>
          </a:p>
          <a:p>
            <a:pPr eaLnBrk="1" hangingPunct="1"/>
            <a:r>
              <a:rPr lang="en-GB" sz="1000" b="1" smtClean="0"/>
              <a:t>Data origin authentication:</a:t>
            </a:r>
            <a:r>
              <a:rPr lang="en-GB" sz="1000" smtClean="0"/>
              <a:t> The IPsec receiver can authenticate the source of the IPsec packets. Authentication ensures that the connection is actually made with the desired communication partner. IPsec authenticates users (people) and devices that can carry out communication independently. The quality of Data origin authentication is dependent on the data integrity service that is provided. </a:t>
            </a:r>
          </a:p>
          <a:p>
            <a:pPr eaLnBrk="1" hangingPunct="1"/>
            <a:r>
              <a:rPr lang="en-GB" sz="1000" b="1" smtClean="0"/>
              <a:t>Anti-replay:</a:t>
            </a:r>
            <a:r>
              <a:rPr lang="en-GB" sz="1000" smtClean="0"/>
              <a:t> Anti-replay protection verifies that each packet is unique, not duplicated. IPsec packets are protected by comparing the sequence number of the received packets and a sliding window on the destination host, or security gateway. A packet whose sequence number is before the sliding window is considered late, or a duplicate. Late and duplicate packets are dropped. </a:t>
            </a:r>
          </a:p>
          <a:p>
            <a:pPr eaLnBrk="1" hangingPunct="1"/>
            <a:endParaRPr lang="en-US" sz="10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56E5873-6082-4CE4-B4D0-193D6F568A0B}" type="slidenum">
              <a:rPr lang="en-US" smtClean="0"/>
              <a:pPr>
                <a:defRPr/>
              </a:pPr>
              <a:t>19</a:t>
            </a:fld>
            <a:endParaRPr lang="en-US" smtClean="0"/>
          </a:p>
        </p:txBody>
      </p:sp>
      <p:sp>
        <p:nvSpPr>
          <p:cNvPr id="52227" name="Rectangle 2"/>
          <p:cNvSpPr>
            <a:spLocks noGrp="1" noRot="1" noChangeAspect="1" noChangeArrowheads="1" noTextEdit="1"/>
          </p:cNvSpPr>
          <p:nvPr>
            <p:ph type="sldImg"/>
          </p:nvPr>
        </p:nvSpPr>
        <p:spPr bwMode="auto">
          <a:xfrm>
            <a:off x="2230438" y="685800"/>
            <a:ext cx="2397125" cy="1798638"/>
          </a:xfrm>
          <a:noFill/>
          <a:ln>
            <a:solidFill>
              <a:srgbClr val="000000"/>
            </a:solidFill>
            <a:miter lim="800000"/>
            <a:headEnd/>
            <a:tailEnd/>
          </a:ln>
        </p:spPr>
      </p:sp>
      <p:sp>
        <p:nvSpPr>
          <p:cNvPr id="52228" name="Rectangle 3"/>
          <p:cNvSpPr>
            <a:spLocks noGrp="1" noChangeArrowheads="1"/>
          </p:cNvSpPr>
          <p:nvPr>
            <p:ph type="body" idx="1"/>
          </p:nvPr>
        </p:nvSpPr>
        <p:spPr bwMode="auto">
          <a:xfrm>
            <a:off x="476250" y="3132138"/>
            <a:ext cx="5911850" cy="6011862"/>
          </a:xfrm>
          <a:noFill/>
        </p:spPr>
        <p:txBody>
          <a:bodyPr wrap="square" numCol="1" anchor="t" anchorCtr="0" compatLnSpc="1">
            <a:prstTxWarp prst="textNoShape">
              <a:avLst/>
            </a:prstTxWarp>
          </a:bodyPr>
          <a:lstStyle/>
          <a:p>
            <a:pPr eaLnBrk="1" hangingPunct="1">
              <a:lnSpc>
                <a:spcPct val="80000"/>
              </a:lnSpc>
            </a:pPr>
            <a:r>
              <a:rPr lang="en-GB" sz="900" smtClean="0"/>
              <a:t>The IPsec standard provides a method to manage authentication and data protection between multiple peers engaging in secure data transfer. IPsec includes a protocol for exchanging keys called Internet Key Exchange (IKE) and two IPsec IP protocols, Encapsulating Security Payload (ESP) and Authentication Header (AH).</a:t>
            </a:r>
          </a:p>
          <a:p>
            <a:pPr eaLnBrk="1" hangingPunct="1">
              <a:lnSpc>
                <a:spcPct val="80000"/>
              </a:lnSpc>
            </a:pPr>
            <a:r>
              <a:rPr lang="en-GB" sz="900" smtClean="0"/>
              <a:t>In simple terms, IPsec provides secure tunnels between two peers, such as two routers. The sender defines what packets need protection and will be sent through these secure tunnels and then defines the parameters that are needed to protect these sensitive packets by specifying the characteristics of these tunnels. Then, when the IPsec peer sees such a sensitive packet, the IPsec peer sets up the appropriate secure tunnel and sends the packet through the tunnel to the remote peer.</a:t>
            </a:r>
          </a:p>
          <a:p>
            <a:pPr eaLnBrk="1" hangingPunct="1">
              <a:lnSpc>
                <a:spcPct val="80000"/>
              </a:lnSpc>
            </a:pPr>
            <a:r>
              <a:rPr lang="en-GB" sz="900" smtClean="0"/>
              <a:t>More accurately, these tunnels are sets of Security Associations (SA)s). established between two remote IPsec peers. The Security Associations define which protocols and algorithms should be applied to sensitive packets and specify the keying material to be used by the two peers. Security Associations are unidirectional and are established by the security protocol that is being used (AH or ESP).</a:t>
            </a:r>
          </a:p>
          <a:p>
            <a:pPr eaLnBrk="1" hangingPunct="1">
              <a:lnSpc>
                <a:spcPct val="80000"/>
              </a:lnSpc>
            </a:pPr>
            <a:r>
              <a:rPr lang="en-GB" sz="900" smtClean="0"/>
              <a:t>IPsec uses three main protocols to create a security framework:  </a:t>
            </a:r>
          </a:p>
          <a:p>
            <a:pPr eaLnBrk="1" hangingPunct="1">
              <a:lnSpc>
                <a:spcPct val="80000"/>
              </a:lnSpc>
            </a:pPr>
            <a:r>
              <a:rPr lang="en-GB" sz="900" b="1" smtClean="0"/>
              <a:t>IKE:</a:t>
            </a:r>
            <a:r>
              <a:rPr lang="en-GB" sz="900" smtClean="0"/>
              <a:t> Provides a framework for the negotiation of security parameters and establishes authenticated keys. IPsec uses symmetrical encryption algorithms for data protection, which are more efficient and easier to implement in hardware than other types of algorithms. These algorithms need a secure method of key exchange to ensure data protection. The IKE protocols provide the capability for secure key exchange. </a:t>
            </a:r>
          </a:p>
          <a:p>
            <a:pPr eaLnBrk="1" hangingPunct="1">
              <a:lnSpc>
                <a:spcPct val="80000"/>
              </a:lnSpc>
            </a:pPr>
            <a:r>
              <a:rPr lang="en-GB" sz="900" b="1" smtClean="0"/>
              <a:t>AH:</a:t>
            </a:r>
            <a:r>
              <a:rPr lang="en-GB" sz="900" smtClean="0"/>
              <a:t> The IP Authentication Header (AH) provides connectionless integrity and data origin authentication for IP datagrams and optional protection against replays. AH is embedded in the data that needs to be protected. ESP has replaced the AH protocol, and AH is no longer used very often in IPsec. </a:t>
            </a:r>
          </a:p>
          <a:p>
            <a:pPr eaLnBrk="1" hangingPunct="1">
              <a:lnSpc>
                <a:spcPct val="80000"/>
              </a:lnSpc>
            </a:pPr>
            <a:r>
              <a:rPr lang="en-GB" sz="900" b="1" smtClean="0"/>
              <a:t>ESP:</a:t>
            </a:r>
            <a:r>
              <a:rPr lang="en-GB" sz="900" smtClean="0"/>
              <a:t> Encapsulating Security Payload (ESP) provides a framework for encrypting, authenticating, and securing data. ESP provides data privacy services, optional data authentication, and anti-replay services. ESP encapsulates the data that needs protection. Most IPsec implementations use the ESP protocol. </a:t>
            </a:r>
          </a:p>
          <a:p>
            <a:pPr eaLnBrk="1" hangingPunct="1">
              <a:lnSpc>
                <a:spcPct val="80000"/>
              </a:lnSpc>
            </a:pPr>
            <a:r>
              <a:rPr lang="en-GB" sz="900" b="1" smtClean="0"/>
              <a:t>Note</a:t>
            </a:r>
            <a:r>
              <a:rPr lang="en-GB" sz="900" smtClean="0"/>
              <a:t/>
            </a:r>
            <a:br>
              <a:rPr lang="en-GB" sz="900" smtClean="0"/>
            </a:br>
            <a:r>
              <a:rPr lang="en-GB" sz="900" smtClean="0"/>
              <a:t>RFC 2401 defines the architecture for IPsec, including the framework and the services that are provided. RFC 2401 also defines how the services work together and how and where to use the services. Other RFCs define individual protocols. Beyond these protocols, the framework consists of the implementation specifics, such as the exact encryption algorithm and the key length that is used for ESP.</a:t>
            </a:r>
          </a:p>
          <a:p>
            <a:pPr eaLnBrk="1" hangingPunct="1">
              <a:lnSpc>
                <a:spcPct val="80000"/>
              </a:lnSpc>
            </a:pPr>
            <a:r>
              <a:rPr lang="en-GB" sz="900" b="1" smtClean="0"/>
              <a:t>IPsec Headers</a:t>
            </a:r>
            <a:r>
              <a:rPr lang="en-GB" sz="900" smtClean="0"/>
              <a:t>  </a:t>
            </a:r>
            <a:br>
              <a:rPr lang="en-GB" sz="900" smtClean="0"/>
            </a:br>
            <a:r>
              <a:rPr lang="en-GB" sz="900" smtClean="0"/>
              <a:t>IPsec provides authentication, integrity, and encryption via the insertion of one or both of two specific headers, AH or ESP, into the IP datagram.</a:t>
            </a:r>
          </a:p>
          <a:p>
            <a:pPr eaLnBrk="1" hangingPunct="1">
              <a:lnSpc>
                <a:spcPct val="80000"/>
              </a:lnSpc>
            </a:pPr>
            <a:r>
              <a:rPr lang="en-GB" sz="900" smtClean="0"/>
              <a:t>The AH provides authentication and integrity checks on the IP datagram. Successful authentication means that the packet was, indeed, sent by the apparent sender. Integrity means the packet was not changed during transport.</a:t>
            </a:r>
          </a:p>
          <a:p>
            <a:pPr eaLnBrk="1" hangingPunct="1">
              <a:lnSpc>
                <a:spcPct val="80000"/>
              </a:lnSpc>
            </a:pPr>
            <a:r>
              <a:rPr lang="en-GB" sz="900" smtClean="0"/>
              <a:t>The ESP header provides information that indicates encryption of the datagram payload contents. The ESP header also provides authentication and integrity checks.</a:t>
            </a:r>
            <a:br>
              <a:rPr lang="en-GB" sz="900" smtClean="0"/>
            </a:br>
            <a:r>
              <a:rPr lang="en-GB" sz="900" smtClean="0"/>
              <a:t>AH and ESP are used between two hosts. These hosts may be end stations or gateways.</a:t>
            </a:r>
          </a:p>
          <a:p>
            <a:pPr eaLnBrk="1" hangingPunct="1">
              <a:lnSpc>
                <a:spcPct val="80000"/>
              </a:lnSpc>
            </a:pPr>
            <a:r>
              <a:rPr lang="en-GB" sz="900" b="1" smtClean="0"/>
              <a:t>Note</a:t>
            </a:r>
            <a:r>
              <a:rPr lang="en-GB" sz="900" smtClean="0"/>
              <a:t/>
            </a:r>
            <a:br>
              <a:rPr lang="en-GB" sz="900" smtClean="0"/>
            </a:br>
            <a:r>
              <a:rPr lang="en-GB" sz="900" smtClean="0"/>
              <a:t>AH and ESP provide services to transport layer protocols such as TCP and User Datagram Protocol (UDP). AH and ESP are Internet protocols and are assigned numbers 51 (AH) and 50 (ESP) by the Internet Assigned Numbers Authority (IANA).</a:t>
            </a:r>
          </a:p>
          <a:p>
            <a:pPr eaLnBrk="1" hangingPunct="1">
              <a:lnSpc>
                <a:spcPct val="80000"/>
              </a:lnSpc>
            </a:pPr>
            <a:r>
              <a:rPr lang="en-GB" sz="900" smtClean="0"/>
              <a:t>AH and ESP solutions require a standards-based way to secure data from modification and being read by a third party. IPsec has a choice of different encryptions (Data Encryption Standard [DES], Triple Data Encryption Standard [3DES], and Advanced Encryption Standard [AES]) so that users can choose the strength of their data protection.</a:t>
            </a:r>
          </a:p>
          <a:p>
            <a:pPr eaLnBrk="1" hangingPunct="1">
              <a:lnSpc>
                <a:spcPct val="80000"/>
              </a:lnSpc>
            </a:pPr>
            <a:r>
              <a:rPr lang="en-GB" sz="900" smtClean="0"/>
              <a:t>IPsec also has several hash methods to choose from (Hash-based Message Authentication Code [HMAC], Message Digest 5 [MD5], and Secure Hash Algorithm 1 [SHA-1]), each giving different levels of protection.</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D429CE3-980E-4302-9A5A-E0562161E1AA}" type="slidenum">
              <a:rPr lang="en-US" smtClean="0"/>
              <a:pPr>
                <a:defRPr/>
              </a:pPr>
              <a:t>20</a:t>
            </a:fld>
            <a:endParaRPr lang="en-US" smtClean="0"/>
          </a:p>
        </p:txBody>
      </p:sp>
      <p:sp>
        <p:nvSpPr>
          <p:cNvPr id="532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32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pPr>
            <a:r>
              <a:rPr lang="en-GB" sz="900" smtClean="0"/>
              <a:t>To implement a VPN solution with encryption, it is necessary to periodicaly change the encryption keys. Failure to change these keys makes the network susceptible to brute-force attacks. IPsec solves the problem of suseptability with the Internet Key Exchange (IKE) protocol, which uses two other protocols to authenticate a peer and generate keys. The IKE protocol uses the DH key exchange to generate symmetrical keys to be used by two IPsec peers. IKE also manages the negotiation of other security parameters, such as data to be protected, strength of the keys, hash methods used, and whether packets are protected from replay. IKE uses UDP port 500.</a:t>
            </a:r>
          </a:p>
          <a:p>
            <a:pPr eaLnBrk="1" hangingPunct="1">
              <a:lnSpc>
                <a:spcPct val="80000"/>
              </a:lnSpc>
            </a:pPr>
            <a:r>
              <a:rPr lang="en-GB" sz="900" smtClean="0"/>
              <a:t>IKE negotiates a security association (SA), which is an agreement between two peers engaging in an IPsec exchange, and consists of all the parameters that are required to establish successful communication.</a:t>
            </a:r>
          </a:p>
          <a:p>
            <a:pPr eaLnBrk="1" hangingPunct="1">
              <a:lnSpc>
                <a:spcPct val="80000"/>
              </a:lnSpc>
            </a:pPr>
            <a:r>
              <a:rPr lang="en-GB" sz="900" smtClean="0"/>
              <a:t>IPsec uses the IKE protocol to provide these functions:</a:t>
            </a:r>
          </a:p>
          <a:p>
            <a:pPr eaLnBrk="1" hangingPunct="1">
              <a:lnSpc>
                <a:spcPct val="80000"/>
              </a:lnSpc>
            </a:pPr>
            <a:r>
              <a:rPr lang="en-GB" sz="900" smtClean="0"/>
              <a:t>Negotiation of SA characteristics </a:t>
            </a:r>
          </a:p>
          <a:p>
            <a:pPr eaLnBrk="1" hangingPunct="1">
              <a:lnSpc>
                <a:spcPct val="80000"/>
              </a:lnSpc>
            </a:pPr>
            <a:r>
              <a:rPr lang="en-GB" sz="900" smtClean="0"/>
              <a:t>Automatic key generation </a:t>
            </a:r>
          </a:p>
          <a:p>
            <a:pPr eaLnBrk="1" hangingPunct="1">
              <a:lnSpc>
                <a:spcPct val="80000"/>
              </a:lnSpc>
            </a:pPr>
            <a:r>
              <a:rPr lang="en-GB" sz="900" smtClean="0"/>
              <a:t>Automatic key refresh </a:t>
            </a:r>
          </a:p>
          <a:p>
            <a:pPr eaLnBrk="1" hangingPunct="1">
              <a:lnSpc>
                <a:spcPct val="80000"/>
              </a:lnSpc>
            </a:pPr>
            <a:r>
              <a:rPr lang="en-GB" sz="900" smtClean="0"/>
              <a:t>Manageable manual configuration </a:t>
            </a:r>
          </a:p>
          <a:p>
            <a:pPr eaLnBrk="1" hangingPunct="1">
              <a:lnSpc>
                <a:spcPct val="80000"/>
              </a:lnSpc>
            </a:pPr>
            <a:r>
              <a:rPr lang="en-GB" sz="900" smtClean="0"/>
              <a:t>A security association (SA) requires the following:  </a:t>
            </a:r>
          </a:p>
          <a:p>
            <a:pPr eaLnBrk="1" hangingPunct="1">
              <a:lnSpc>
                <a:spcPct val="80000"/>
              </a:lnSpc>
            </a:pPr>
            <a:r>
              <a:rPr lang="en-GB" sz="900" b="1" smtClean="0"/>
              <a:t>Internet Security Association and Key Management Protocol (ISAKMP):</a:t>
            </a:r>
            <a:r>
              <a:rPr lang="en-GB" sz="900" smtClean="0"/>
              <a:t> ISAKMP is a protocol framework that defines the mechanics of implementing a key exchange protocol and negotiating a security policy. ISAKMP can be implemented over any transport protocol. The reference document for ISAKMP is RFC 2408. </a:t>
            </a:r>
          </a:p>
          <a:p>
            <a:pPr eaLnBrk="1" hangingPunct="1">
              <a:lnSpc>
                <a:spcPct val="80000"/>
              </a:lnSpc>
            </a:pPr>
            <a:r>
              <a:rPr lang="en-GB" sz="900" b="1" smtClean="0"/>
              <a:t>SKEME:</a:t>
            </a:r>
            <a:r>
              <a:rPr lang="en-GB" sz="900" smtClean="0"/>
              <a:t> A key exchange protocol that defines how to derive authenticated keying material with rapid key refreshment. </a:t>
            </a:r>
          </a:p>
          <a:p>
            <a:pPr eaLnBrk="1" hangingPunct="1">
              <a:lnSpc>
                <a:spcPct val="80000"/>
              </a:lnSpc>
            </a:pPr>
            <a:r>
              <a:rPr lang="en-GB" sz="900" b="1" smtClean="0"/>
              <a:t>OAKLEY:</a:t>
            </a:r>
            <a:r>
              <a:rPr lang="en-GB" sz="900" smtClean="0"/>
              <a:t> A key exchange protocol that defines how to acquire authenticated keying material. The basic mechanism for OAKLEY is the DH key exchange algorithm. The reference document is RFC 2412: </a:t>
            </a:r>
            <a:r>
              <a:rPr lang="en-GB" sz="900" i="1" smtClean="0"/>
              <a:t>The OAKLEY Key Determination Protocol</a:t>
            </a:r>
            <a:r>
              <a:rPr lang="en-GB" sz="900" smtClean="0"/>
              <a:t>. </a:t>
            </a:r>
          </a:p>
          <a:p>
            <a:pPr eaLnBrk="1" hangingPunct="1">
              <a:lnSpc>
                <a:spcPct val="80000"/>
              </a:lnSpc>
            </a:pPr>
            <a:r>
              <a:rPr lang="en-GB" sz="900" smtClean="0"/>
              <a:t>IKE automatically negotiates IPsec SAs and enables IPsec secure communications without costly manual preconfiguration. IKE includes these features:</a:t>
            </a:r>
          </a:p>
          <a:p>
            <a:pPr eaLnBrk="1" hangingPunct="1">
              <a:lnSpc>
                <a:spcPct val="80000"/>
              </a:lnSpc>
            </a:pPr>
            <a:r>
              <a:rPr lang="en-GB" sz="900" smtClean="0"/>
              <a:t>Eliminates the need to manually specify all of the IPsec security parameters at both peers </a:t>
            </a:r>
          </a:p>
          <a:p>
            <a:pPr eaLnBrk="1" hangingPunct="1">
              <a:lnSpc>
                <a:spcPct val="80000"/>
              </a:lnSpc>
            </a:pPr>
            <a:r>
              <a:rPr lang="en-GB" sz="900" smtClean="0"/>
              <a:t>Allows specification for a lifetime for the IPsec SA </a:t>
            </a:r>
          </a:p>
          <a:p>
            <a:pPr eaLnBrk="1" hangingPunct="1">
              <a:lnSpc>
                <a:spcPct val="80000"/>
              </a:lnSpc>
            </a:pPr>
            <a:r>
              <a:rPr lang="en-GB" sz="900" smtClean="0"/>
              <a:t>Allows encryption keys to change during IPsec sessions </a:t>
            </a:r>
          </a:p>
          <a:p>
            <a:pPr eaLnBrk="1" hangingPunct="1">
              <a:lnSpc>
                <a:spcPct val="80000"/>
              </a:lnSpc>
            </a:pPr>
            <a:r>
              <a:rPr lang="en-GB" sz="900" smtClean="0"/>
              <a:t>Allows IPsec to provide anti-replay services </a:t>
            </a:r>
          </a:p>
          <a:p>
            <a:pPr eaLnBrk="1" hangingPunct="1">
              <a:lnSpc>
                <a:spcPct val="80000"/>
              </a:lnSpc>
            </a:pPr>
            <a:r>
              <a:rPr lang="en-GB" sz="900" smtClean="0"/>
              <a:t>Permits certification authority (CA) support for a manageable, scalable IPsec implementation </a:t>
            </a:r>
          </a:p>
          <a:p>
            <a:pPr eaLnBrk="1" hangingPunct="1">
              <a:lnSpc>
                <a:spcPct val="80000"/>
              </a:lnSpc>
            </a:pPr>
            <a:r>
              <a:rPr lang="en-GB" sz="900" smtClean="0"/>
              <a:t>Allows dynamic authentication of peers </a:t>
            </a:r>
          </a:p>
          <a:p>
            <a:pPr eaLnBrk="1" hangingPunct="1">
              <a:lnSpc>
                <a:spcPct val="80000"/>
              </a:lnSpc>
            </a:pPr>
            <a:endParaRPr lang="en-GB" sz="9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1961E68-9636-4DBF-9CB0-518FE5BC50D9}" type="slidenum">
              <a:rPr lang="en-US" smtClean="0"/>
              <a:pPr>
                <a:defRPr/>
              </a:pPr>
              <a:t>21</a:t>
            </a:fld>
            <a:endParaRPr lang="en-US" smtClean="0"/>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427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lnSpc>
                <a:spcPct val="80000"/>
              </a:lnSpc>
            </a:pPr>
            <a:r>
              <a:rPr lang="en-GB" sz="900" smtClean="0"/>
              <a:t>IKE is executed in two phases to establish a secure communication channel between two peers:  </a:t>
            </a:r>
          </a:p>
          <a:p>
            <a:pPr eaLnBrk="1" hangingPunct="1">
              <a:lnSpc>
                <a:spcPct val="80000"/>
              </a:lnSpc>
            </a:pPr>
            <a:r>
              <a:rPr lang="en-GB" sz="900" b="1" smtClean="0"/>
              <a:t>IKE Phase 1:</a:t>
            </a:r>
            <a:r>
              <a:rPr lang="en-GB" sz="900" smtClean="0"/>
              <a:t> Phase 1 is the initial negotiation of SAs between two IPsec peers. Optionally, Phase 1 can also include an authentication in which each peer is able to verify the identity of the other. This conversation between two IPsec peers can be subject to eavesdropping with no significant vulnerability of the keys being discovered by the third party. Phase 1 SAs are bidirectional; data can be sent and received using the same key material that is generated. IKE Phase 1 occurs in two modes: main mode or aggressive mode. These modes are explained in the following paragraphs. </a:t>
            </a:r>
          </a:p>
          <a:p>
            <a:pPr eaLnBrk="1" hangingPunct="1">
              <a:lnSpc>
                <a:spcPct val="80000"/>
              </a:lnSpc>
            </a:pPr>
            <a:r>
              <a:rPr lang="en-GB" sz="900" b="1" smtClean="0"/>
              <a:t>IKE Phase 1.5 (optional):</a:t>
            </a:r>
            <a:r>
              <a:rPr lang="en-GB" sz="900" smtClean="0"/>
              <a:t> To further authenticate VPN participants (clients), you can use a protocol called Extended Authentication (Xauth) that provides user authentication of IPsec tunnels within the IKE protocol. Additionally, you can exchange other parameters between the peers. Mode configuration is used to deliver parameters such as the IP address and Domain Name System (DNS) address to the client. </a:t>
            </a:r>
          </a:p>
          <a:p>
            <a:pPr eaLnBrk="1" hangingPunct="1">
              <a:lnSpc>
                <a:spcPct val="80000"/>
              </a:lnSpc>
            </a:pPr>
            <a:r>
              <a:rPr lang="en-GB" sz="900" b="1" smtClean="0"/>
              <a:t>IKE Phase 2:</a:t>
            </a:r>
            <a:r>
              <a:rPr lang="en-GB" sz="900" smtClean="0"/>
              <a:t> Phase 2 SAs are negotiated by the IKE process (ISAKMP) on behalf of other services such as IPsec that need key material for operation. Because the SAs that are used by IPsec are unidirectional, separate key exchanges are needed for data that is flowing in the forward direction and the reverse direction. The two peers have already agreed upon the transform sets, hash methods, and other parameters during the Phase 1 negotiation. Quick mode is the method used for the Phase 2 SA negotiations. </a:t>
            </a:r>
          </a:p>
          <a:p>
            <a:pPr eaLnBrk="1" hangingPunct="1">
              <a:lnSpc>
                <a:spcPct val="80000"/>
              </a:lnSpc>
            </a:pPr>
            <a:r>
              <a:rPr lang="en-GB" sz="900" smtClean="0"/>
              <a:t>To establish a secure communication channel between two peers, the IKE protocol uses these three modes of operation:  </a:t>
            </a:r>
          </a:p>
          <a:p>
            <a:pPr eaLnBrk="1" hangingPunct="1">
              <a:lnSpc>
                <a:spcPct val="80000"/>
              </a:lnSpc>
            </a:pPr>
            <a:r>
              <a:rPr lang="en-GB" sz="900" b="1" smtClean="0"/>
              <a:t>Main Mode:</a:t>
            </a:r>
            <a:r>
              <a:rPr lang="en-GB" sz="900" smtClean="0"/>
              <a:t> In the main mode, an IKE session begins with the initiator sending a proposal or proposals to the responder. These proposals define which encryption and authentication protocols are acceptable, how long keys should remain active, and whether perfect forward secrecy (PFS) should be enforced. Multiple proposals can be sent in one offering. The first exchange between nodes establishes the basic security policy. The responder chooses the appropriate proposal and sends the proposal to the initiator. The next exchange passes DH public keys and other data. All further negotiation is encrypted within the IKE SA. The third exchange authenticates the ISAKMP session. Once the IKE SA is established, IPsec negotiation (quick mode) begins. </a:t>
            </a:r>
          </a:p>
          <a:p>
            <a:pPr eaLnBrk="1" hangingPunct="1">
              <a:lnSpc>
                <a:spcPct val="80000"/>
              </a:lnSpc>
            </a:pPr>
            <a:r>
              <a:rPr lang="en-GB" sz="900" b="1" smtClean="0"/>
              <a:t>Aggressive Mode:</a:t>
            </a:r>
            <a:r>
              <a:rPr lang="en-GB" sz="900" smtClean="0"/>
              <a:t> The aggressive mode squeezes the IKE SA negotiation into three packets, with all data that is required for the SA being passed by the initiator. The responder sends the proposal, keying material, and identification and authenticates the session in the next packet. The initiator replies by authenticating the session. Negotiation is quicker than in main mode, and the initiator and responder ID pass in plaintext. Aggressive mode is appropriate and should be used whenever devices are capable of handling main mode with no difficulty. </a:t>
            </a:r>
          </a:p>
          <a:p>
            <a:pPr eaLnBrk="1" hangingPunct="1">
              <a:lnSpc>
                <a:spcPct val="80000"/>
              </a:lnSpc>
            </a:pPr>
            <a:r>
              <a:rPr lang="en-GB" sz="900" b="1" smtClean="0"/>
              <a:t>Quick Mode:</a:t>
            </a:r>
            <a:r>
              <a:rPr lang="en-GB" sz="900" smtClean="0"/>
              <a:t> The quick mode IPsec negotiation is similar to an aggressive mode IKE negotiation, except negotiation must be protected within an IKE SA. Quick mode negotiates the SA for the data encryption and manages the key exchange for that IPsec SA. If the respondent gives a negative response, the initiator will send the request in main mode. </a:t>
            </a:r>
          </a:p>
          <a:p>
            <a:pPr eaLnBrk="1" hangingPunct="1">
              <a:lnSpc>
                <a:spcPct val="80000"/>
              </a:lnSpc>
            </a:pPr>
            <a:r>
              <a:rPr lang="en-GB" sz="900" smtClean="0"/>
              <a:t>Figure   illustrates how an IKE negotiation results in secure communications between two SAs.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73FA6E6-A34B-4638-9E24-C4072562694D}" type="slidenum">
              <a:rPr lang="en-US" smtClean="0"/>
              <a:pPr>
                <a:defRPr/>
              </a:pPr>
              <a:t>22</a:t>
            </a:fld>
            <a:endParaRPr lang="en-US" smtClean="0"/>
          </a:p>
        </p:txBody>
      </p:sp>
      <p:sp>
        <p:nvSpPr>
          <p:cNvPr id="55299" name="Rectangle 3"/>
          <p:cNvSpPr>
            <a:spLocks noGrp="1" noChangeArrowheads="1"/>
          </p:cNvSpPr>
          <p:nvPr>
            <p:ph type="body" idx="1"/>
          </p:nvPr>
        </p:nvSpPr>
        <p:spPr bwMode="auto">
          <a:xfrm>
            <a:off x="685800" y="323850"/>
            <a:ext cx="5486400" cy="8134350"/>
          </a:xfrm>
          <a:noFill/>
        </p:spPr>
        <p:txBody>
          <a:bodyPr wrap="square" numCol="1" anchor="t" anchorCtr="0" compatLnSpc="1">
            <a:prstTxWarp prst="textNoShape">
              <a:avLst/>
            </a:prstTxWarp>
          </a:bodyPr>
          <a:lstStyle/>
          <a:p>
            <a:pPr eaLnBrk="1" hangingPunct="1">
              <a:lnSpc>
                <a:spcPct val="80000"/>
              </a:lnSpc>
            </a:pPr>
            <a:r>
              <a:rPr lang="en-GB" sz="800" smtClean="0"/>
              <a:t>IKE can deliver additional functions that are used to verify if the peer device is still active, to pass IPsec through Network Address Translation (NAT) devices, or to exchange additional configuration parameters. These functions are summarized in Figure  .</a:t>
            </a:r>
          </a:p>
          <a:p>
            <a:pPr eaLnBrk="1" hangingPunct="1">
              <a:lnSpc>
                <a:spcPct val="80000"/>
              </a:lnSpc>
            </a:pPr>
            <a:r>
              <a:rPr lang="en-GB" sz="800" b="1" smtClean="0"/>
              <a:t>Dead Peer Detection (DPD) and Cisco IOS Keepalives</a:t>
            </a:r>
            <a:r>
              <a:rPr lang="en-GB" sz="800" smtClean="0"/>
              <a:t/>
            </a:r>
            <a:br>
              <a:rPr lang="en-GB" sz="800" smtClean="0"/>
            </a:br>
            <a:r>
              <a:rPr lang="en-GB" sz="800" smtClean="0"/>
              <a:t>DPD and Cisco IOS keepalives function on the basis of a timer. If the timer is set for 10 seconds, the router will send a “hello” message every 10 seconds. The benefit of Cisco IOS keepalives and periodic DPD is early detection of dead peers. However, Cisco IOS keepalives and periodic DPD rely on periodic messages that have to be sent frequently. The result of sending frequent messages is that the communicating peers must encrypt and decrypt more packets.</a:t>
            </a:r>
          </a:p>
          <a:p>
            <a:pPr eaLnBrk="1" hangingPunct="1">
              <a:lnSpc>
                <a:spcPct val="80000"/>
              </a:lnSpc>
            </a:pPr>
            <a:r>
              <a:rPr lang="en-GB" sz="800" smtClean="0"/>
              <a:t>The default operation of DPD is on-demand messaging. With on-demand DPD, messages are sent on the basis of traffic patterns. If a router has no traffic to send, the router never sends a DPD message. If a peer is dead and the router never has any traffic to send to the peer, the router will not find out that the peer is dead until the IKE or IPsec SA has to be rekeyed (the liveliness of the peer is unimportant if the router is not trying to communicate with the peer).</a:t>
            </a:r>
          </a:p>
          <a:p>
            <a:pPr eaLnBrk="1" hangingPunct="1">
              <a:lnSpc>
                <a:spcPct val="80000"/>
              </a:lnSpc>
            </a:pPr>
            <a:r>
              <a:rPr lang="en-GB" sz="800" b="1" smtClean="0"/>
              <a:t>The Problem with NAT</a:t>
            </a:r>
            <a:r>
              <a:rPr lang="en-GB" sz="800" smtClean="0"/>
              <a:t>  </a:t>
            </a:r>
            <a:br>
              <a:rPr lang="en-GB" sz="800" smtClean="0"/>
            </a:br>
            <a:r>
              <a:rPr lang="en-GB" sz="800" smtClean="0"/>
              <a:t>IPsec peers cannot be located behind a NAT-enabled device. A standard IPsec VPN tunnel does not work if there are one or more NAT (or Port Address Translation [PAT]) points in the delivery path of the IPsec packet. However, Internet service providers (ISPs) and small offices/home offices (SOHO) often use NAT to share single IP addresses. Although NAT helps conserve IP address space, NAT also introduces problems for IPsec. In fact, an IPsec VPN tunnel will not work if there are no port numbers in the IPsec headers that can be used to create and maintain translation tables. The Layer 4 port information is encrypted and therefore cannot be read.</a:t>
            </a:r>
          </a:p>
          <a:p>
            <a:pPr eaLnBrk="1" hangingPunct="1">
              <a:lnSpc>
                <a:spcPct val="80000"/>
              </a:lnSpc>
            </a:pPr>
            <a:r>
              <a:rPr lang="en-GB" sz="800" b="1" smtClean="0"/>
              <a:t>The Solution: IPsec NAT Transversal (NAT-T)</a:t>
            </a:r>
            <a:r>
              <a:rPr lang="en-GB" sz="800" smtClean="0"/>
              <a:t>  </a:t>
            </a:r>
            <a:br>
              <a:rPr lang="en-GB" sz="800" smtClean="0"/>
            </a:br>
            <a:r>
              <a:rPr lang="en-GB" sz="800" smtClean="0"/>
              <a:t>To solve the NAT issue, the IETF, through RFCs 3947 and 3948, has defined IPsec NAT Transversal (IPsec NAT-T). IPsec NAT-T defines both changes in the negotiation process and different methods of sending IPsec-protected data. The IPsec NAT-T, which was introduced in Cisco IOS Release 12.2(13)T, enables IPsec traffic to travel through NAT or PAT devices in the network by encapsulating IPsec packets in a UDP wrapper.</a:t>
            </a:r>
          </a:p>
          <a:p>
            <a:pPr eaLnBrk="1" hangingPunct="1">
              <a:lnSpc>
                <a:spcPct val="80000"/>
              </a:lnSpc>
            </a:pPr>
            <a:r>
              <a:rPr lang="en-GB" sz="800" smtClean="0"/>
              <a:t>NAT-T is negotiated with these factors:</a:t>
            </a:r>
          </a:p>
          <a:p>
            <a:pPr eaLnBrk="1" hangingPunct="1">
              <a:lnSpc>
                <a:spcPct val="80000"/>
              </a:lnSpc>
            </a:pPr>
            <a:r>
              <a:rPr lang="en-GB" sz="800" b="1" smtClean="0"/>
              <a:t>NAT-T detection</a:t>
            </a:r>
            <a:endParaRPr lang="en-GB" sz="800" smtClean="0"/>
          </a:p>
          <a:p>
            <a:pPr lvl="1" eaLnBrk="1" hangingPunct="1">
              <a:lnSpc>
                <a:spcPct val="80000"/>
              </a:lnSpc>
            </a:pPr>
            <a:r>
              <a:rPr lang="en-GB" sz="800" smtClean="0"/>
              <a:t>During IKE Phase 1 negotiation, two types of NAT detection occur before IKE quick mode begins: NAT support and NAT existence along the network path. To detect NAT support, the vendor ID string is exchanged with the remote peer. The remote peer sends a vendor ID string payload to its peer to indicate that this version supports NAT-T. Thereafter, NAT existence along the network path can be determined. </a:t>
            </a:r>
          </a:p>
          <a:p>
            <a:pPr lvl="1" eaLnBrk="1" hangingPunct="1">
              <a:lnSpc>
                <a:spcPct val="80000"/>
              </a:lnSpc>
            </a:pPr>
            <a:r>
              <a:rPr lang="en-GB" sz="800" smtClean="0"/>
              <a:t>NAT-T enables an IPsec device to find any NAT device between two IPsec peers. To detect whether a NAT device exists along the network path, the peers send a payload with hashes of the IP address and port of both the source and destination address from each end. The hashes are sent as a series of NAT discovery (NAT-D) payloads. If, upon receipt, both ends recalculate the hashes and the hashes match the payload hash, each peer knows that no NAT device exists on the network path between them. If the payload hash and recalculated hashes do not match (that is, someone translated the address or port), then each peer needs to perform NAT-T to transport the IPsec packet through the network. </a:t>
            </a:r>
          </a:p>
          <a:p>
            <a:pPr eaLnBrk="1" hangingPunct="1">
              <a:lnSpc>
                <a:spcPct val="80000"/>
              </a:lnSpc>
            </a:pPr>
            <a:r>
              <a:rPr lang="en-GB" sz="800" b="1" smtClean="0"/>
              <a:t>NAT-T decision:</a:t>
            </a:r>
            <a:r>
              <a:rPr lang="en-GB" sz="800" smtClean="0"/>
              <a:t> While IKE Phase 1 detects NAT support and NAT existence along the network path, IKE Phase 2 decides whether the peers at both ends will use NAT-T. Quick mode SA payload is used for NAT-T negotiation. </a:t>
            </a:r>
          </a:p>
          <a:p>
            <a:pPr eaLnBrk="1" hangingPunct="1">
              <a:lnSpc>
                <a:spcPct val="80000"/>
              </a:lnSpc>
            </a:pPr>
            <a:r>
              <a:rPr lang="en-GB" sz="800" b="1" smtClean="0"/>
              <a:t>UDP encapsulation of IPsec packets:</a:t>
            </a:r>
            <a:r>
              <a:rPr lang="en-GB" sz="800" smtClean="0"/>
              <a:t> In addition to allowing IPsec packets to traverse across NAT devices, UDP encapsulation also addresses many incompatibility issues between IPsec, NAT, and PAT. The resolved issues are as follows:</a:t>
            </a:r>
          </a:p>
          <a:p>
            <a:pPr lvl="1" eaLnBrk="1" hangingPunct="1">
              <a:lnSpc>
                <a:spcPct val="80000"/>
              </a:lnSpc>
            </a:pPr>
            <a:r>
              <a:rPr lang="en-GB" sz="800" b="1" smtClean="0"/>
              <a:t>Incompatibility between IPsec ESP and PAT:</a:t>
            </a:r>
            <a:r>
              <a:rPr lang="en-GB" sz="800" smtClean="0"/>
              <a:t> If PAT finds a legislative IP address and port, PAT drops the ESP packet. To prevent an ESP packet drop, UDP encapsulation is used to hide the ESP packet behind the UDP header. Therefore, PAT treats the ESP packet as a UDP packet, processing the ESP packet as a normal UDP packet. </a:t>
            </a:r>
          </a:p>
          <a:p>
            <a:pPr lvl="1" eaLnBrk="1" hangingPunct="1">
              <a:lnSpc>
                <a:spcPct val="80000"/>
              </a:lnSpc>
            </a:pPr>
            <a:r>
              <a:rPr lang="en-GB" sz="800" b="1" smtClean="0"/>
              <a:t>Incompatibility between checksums and NAT:</a:t>
            </a:r>
            <a:r>
              <a:rPr lang="en-GB" sz="800" smtClean="0"/>
              <a:t> In the new UDP header, the checksum value is always 0. This value prevents an intermediate device from validating the checksum against the packet checksum. The checksum issue is therefore resolved because NAT changes the IP source and destination addresses. </a:t>
            </a:r>
          </a:p>
          <a:p>
            <a:pPr lvl="1" eaLnBrk="1" hangingPunct="1">
              <a:lnSpc>
                <a:spcPct val="80000"/>
              </a:lnSpc>
            </a:pPr>
            <a:r>
              <a:rPr lang="en-GB" sz="800" b="1" smtClean="0"/>
              <a:t>Incompatibility between fixed IKE destination ports and PAT:</a:t>
            </a:r>
            <a:r>
              <a:rPr lang="en-GB" sz="800" smtClean="0"/>
              <a:t> PAT changes the port address in the new UDP header for translation and leaves the original payload unchanged. </a:t>
            </a:r>
          </a:p>
          <a:p>
            <a:pPr eaLnBrk="1" hangingPunct="1">
              <a:lnSpc>
                <a:spcPct val="80000"/>
              </a:lnSpc>
            </a:pPr>
            <a:r>
              <a:rPr lang="en-GB" sz="800" b="1" smtClean="0"/>
              <a:t>UDP encapsulated process for software engines:</a:t>
            </a:r>
            <a:r>
              <a:rPr lang="en-GB" sz="800" smtClean="0"/>
              <a:t> Transport Mode and Tunnel Mode ESP Encapsulation. After the IPsec packet is encrypted by a hardware accelerator or a software crypto engine, a UDP header and a non-IKE marker (which is 8 bytes in length) are inserted between the original IP header and ESP header. The total length, protocol, and checksum fields are changed to match this modification. </a:t>
            </a:r>
          </a:p>
          <a:p>
            <a:pPr eaLnBrk="1" hangingPunct="1">
              <a:lnSpc>
                <a:spcPct val="80000"/>
              </a:lnSpc>
            </a:pPr>
            <a:r>
              <a:rPr lang="en-GB" sz="800" b="1" smtClean="0"/>
              <a:t>Note</a:t>
            </a:r>
            <a:r>
              <a:rPr lang="en-GB" sz="800" smtClean="0"/>
              <a:t/>
            </a:r>
            <a:br>
              <a:rPr lang="en-GB" sz="800" smtClean="0"/>
            </a:br>
            <a:r>
              <a:rPr lang="en-GB" sz="800" smtClean="0"/>
              <a:t>NAT keepalives can be used to keep the dynamic NAT mapping alive during a connection between two peers. NAT keepalives are UDP packets with an unencrypted payload of 1 byte. By default, no NAT keepalives are sent.</a:t>
            </a:r>
          </a:p>
          <a:p>
            <a:pPr eaLnBrk="1" hangingPunct="1">
              <a:lnSpc>
                <a:spcPct val="80000"/>
              </a:lnSpc>
            </a:pPr>
            <a:r>
              <a:rPr lang="en-GB" sz="800" b="1" smtClean="0"/>
              <a:t>Mode Configuration Option</a:t>
            </a:r>
            <a:r>
              <a:rPr lang="en-GB" sz="800" smtClean="0"/>
              <a:t>  </a:t>
            </a:r>
            <a:br>
              <a:rPr lang="en-GB" sz="800" smtClean="0"/>
            </a:br>
            <a:r>
              <a:rPr lang="en-GB" sz="800" smtClean="0"/>
              <a:t>Mode configuration is an option for pushing system parameters (for example, IP address and DNS attributes) to the peer, which is usually the client in a remote access VPN.</a:t>
            </a:r>
          </a:p>
          <a:p>
            <a:pPr eaLnBrk="1" hangingPunct="1">
              <a:lnSpc>
                <a:spcPct val="80000"/>
              </a:lnSpc>
            </a:pPr>
            <a:r>
              <a:rPr lang="en-GB" sz="800" smtClean="0"/>
              <a:t>The mode configuration option is used extensively for Easy VPN. Easy VPN allows remote clients to receive security policies from a Cisco Easy VPN Server, minimizing configuration requirements at the client.</a:t>
            </a:r>
          </a:p>
          <a:p>
            <a:pPr eaLnBrk="1" hangingPunct="1">
              <a:lnSpc>
                <a:spcPct val="80000"/>
              </a:lnSpc>
            </a:pPr>
            <a:r>
              <a:rPr lang="en-GB" sz="800" b="1" smtClean="0"/>
              <a:t>Extended Authentication</a:t>
            </a:r>
            <a:r>
              <a:rPr lang="en-GB" sz="800" smtClean="0"/>
              <a:t>  </a:t>
            </a:r>
            <a:br>
              <a:rPr lang="en-GB" sz="800" smtClean="0"/>
            </a:br>
            <a:r>
              <a:rPr lang="en-GB" sz="800" smtClean="0"/>
              <a:t>Xauth is based on the IKE protocol. Xauth allows authentication, authorization, and accounting (AAA) methods to perform user authentication in a separate phase after the IKE authentication Phase 1 exchange.</a:t>
            </a:r>
          </a:p>
          <a:p>
            <a:pPr eaLnBrk="1" hangingPunct="1">
              <a:lnSpc>
                <a:spcPct val="80000"/>
              </a:lnSpc>
            </a:pPr>
            <a:r>
              <a:rPr lang="en-GB" sz="800" smtClean="0"/>
              <a:t>Xauth does not replace IKE. IKE allows for device authentication while Xauth allows for user authentication, which occurs after IKE device authentication. A user authentication option can be a generic username and password, Challenge Handshake Authentication Protocol (CHAP), one-time passwords (OTPs), or Secure Key (S/Key).</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8FE3130-B6CA-43A6-B97A-C106A30FC534}" type="slidenum">
              <a:rPr lang="en-US" smtClean="0"/>
              <a:pPr>
                <a:defRPr/>
              </a:pPr>
              <a:t>23</a:t>
            </a:fld>
            <a:endParaRPr lang="en-US" smtClean="0"/>
          </a:p>
        </p:txBody>
      </p:sp>
      <p:sp>
        <p:nvSpPr>
          <p:cNvPr id="56323" name="Rectangle 2"/>
          <p:cNvSpPr>
            <a:spLocks noGrp="1" noRot="1" noChangeAspect="1" noChangeArrowheads="1" noTextEdit="1"/>
          </p:cNvSpPr>
          <p:nvPr>
            <p:ph type="sldImg"/>
          </p:nvPr>
        </p:nvSpPr>
        <p:spPr bwMode="auto">
          <a:xfrm>
            <a:off x="1798638" y="685800"/>
            <a:ext cx="3260725" cy="2446338"/>
          </a:xfrm>
          <a:noFill/>
          <a:ln>
            <a:solidFill>
              <a:srgbClr val="000000"/>
            </a:solidFill>
            <a:miter lim="800000"/>
            <a:headEnd/>
            <a:tailEnd/>
          </a:ln>
        </p:spPr>
      </p:sp>
      <p:sp>
        <p:nvSpPr>
          <p:cNvPr id="56324" name="Rectangle 3"/>
          <p:cNvSpPr>
            <a:spLocks noGrp="1" noChangeArrowheads="1"/>
          </p:cNvSpPr>
          <p:nvPr>
            <p:ph type="body" idx="1"/>
          </p:nvPr>
        </p:nvSpPr>
        <p:spPr bwMode="auto">
          <a:xfrm>
            <a:off x="685800" y="3276600"/>
            <a:ext cx="5486400" cy="5181600"/>
          </a:xfrm>
          <a:noFill/>
        </p:spPr>
        <p:txBody>
          <a:bodyPr wrap="square" numCol="1" anchor="t" anchorCtr="0" compatLnSpc="1">
            <a:prstTxWarp prst="textNoShape">
              <a:avLst/>
            </a:prstTxWarp>
          </a:bodyPr>
          <a:lstStyle/>
          <a:p>
            <a:pPr eaLnBrk="1" hangingPunct="1">
              <a:lnSpc>
                <a:spcPct val="80000"/>
              </a:lnSpc>
            </a:pPr>
            <a:r>
              <a:rPr lang="en-GB" sz="800" smtClean="0"/>
              <a:t>These two IP protocols are used in the IPsec standard:  </a:t>
            </a:r>
          </a:p>
          <a:p>
            <a:pPr eaLnBrk="1" hangingPunct="1">
              <a:lnSpc>
                <a:spcPct val="80000"/>
              </a:lnSpc>
            </a:pPr>
            <a:r>
              <a:rPr lang="en-GB" sz="800" b="1" smtClean="0"/>
              <a:t>ESP:</a:t>
            </a:r>
            <a:r>
              <a:rPr lang="en-GB" sz="800" smtClean="0"/>
              <a:t> The ESP header (IP protocol 50) forms the core of the IPsec protocol. This protocol, in conjunction with an agreed-upon encryption method or transform set, protects data by rendering the data undecipherable. This protocol protects only the data portion of the packet. This protocol can optionally also provide for authentication of the protected data. </a:t>
            </a:r>
          </a:p>
          <a:p>
            <a:pPr eaLnBrk="1" hangingPunct="1">
              <a:lnSpc>
                <a:spcPct val="80000"/>
              </a:lnSpc>
            </a:pPr>
            <a:r>
              <a:rPr lang="en-GB" sz="800" b="1" smtClean="0"/>
              <a:t>AH:</a:t>
            </a:r>
            <a:r>
              <a:rPr lang="en-GB" sz="800" smtClean="0"/>
              <a:t> The other part of IPsec is formed by the AH protocol (IP protocol 51). The AH does not protect data in the usual sense by hiding the data but by adding a tamper-evident seal to the data. This protocol also protects fields in the IP header carrying the data, including the address fields of the IP header. The AH protocol should not be used alone when data confidentiality is required. </a:t>
            </a:r>
          </a:p>
          <a:p>
            <a:pPr eaLnBrk="1" hangingPunct="1">
              <a:lnSpc>
                <a:spcPct val="80000"/>
              </a:lnSpc>
            </a:pPr>
            <a:r>
              <a:rPr lang="en-GB" sz="800" smtClean="0"/>
              <a:t>IPsec has two methods of forwarding data across a network, tunnel mode and transport mode, which differ in their application and in the amount of overhead added to the passenger packet:</a:t>
            </a:r>
          </a:p>
          <a:p>
            <a:pPr eaLnBrk="1" hangingPunct="1">
              <a:lnSpc>
                <a:spcPct val="80000"/>
              </a:lnSpc>
            </a:pPr>
            <a:r>
              <a:rPr lang="en-GB" sz="800" b="1" smtClean="0"/>
              <a:t>Tunnel mode:</a:t>
            </a:r>
            <a:r>
              <a:rPr lang="en-GB" sz="800" smtClean="0"/>
              <a:t> Tunnel mode works by encapsulating and protecting an entire IP packet. Because tunnel mode encapsulates or hides the IP header of the packet, a new IP header must be added for the packet to be successfully forwarded. The encrypting devices themselves own the IP addresses that are used in this new header. These addresses can be specified in the configuration of Cisco IOS routers. Tunnel mode can be used with either ESP or AH or with both. Tunnel mode results in an additional packet expansion of approximately 20 bytes because of the new IP header. </a:t>
            </a:r>
          </a:p>
          <a:p>
            <a:pPr eaLnBrk="1" hangingPunct="1">
              <a:lnSpc>
                <a:spcPct val="80000"/>
              </a:lnSpc>
            </a:pPr>
            <a:r>
              <a:rPr lang="en-GB" sz="800" b="1" smtClean="0"/>
              <a:t>Transport mode:</a:t>
            </a:r>
            <a:r>
              <a:rPr lang="en-GB" sz="800" smtClean="0"/>
              <a:t> Because packet expansion can be a concern during the forwarding of small packets, a second forwarding method is also possible. IPsec transport mode works by inserting the ESP header between the IP header and the next protocol or the Transport layer of the packet. Both IP addresses of the two network nodes whose traffic is being protected by IPsec are visible. This mode of IPsec can sometimes be susceptible to traffic analysis. However, because there is no additional IP header added, the result is less packet expansion. Transport mode can be deployed with either ESP or AH or both. This mode works well with Generic Routing Encapsulation (GRE) because GRE already hides the addresses of the end stations by adding an IP header. </a:t>
            </a:r>
          </a:p>
          <a:p>
            <a:pPr eaLnBrk="1" hangingPunct="1">
              <a:lnSpc>
                <a:spcPct val="80000"/>
              </a:lnSpc>
            </a:pPr>
            <a:r>
              <a:rPr lang="en-GB" sz="800" b="1" smtClean="0"/>
              <a:t>ESP and AH Header</a:t>
            </a:r>
            <a:r>
              <a:rPr lang="en-GB" sz="800" smtClean="0"/>
              <a:t>  </a:t>
            </a:r>
            <a:br>
              <a:rPr lang="en-GB" sz="800" smtClean="0"/>
            </a:br>
            <a:r>
              <a:rPr lang="en-GB" sz="800" smtClean="0"/>
              <a:t>You can achieve AH authentication by applying a keyed one-way hash function to the packet, creating a hash or message digest. The hash is combined with the text and then transmitted. Changes in any part of the packet that occur during transit are detected by the receiver when the receiver performs the same one-way hash function on the received packet and compares the value of the message digest that the sender has supplied. One-way hash also involves the use of a symmetric key between the two systems, meaning that authenticity is guaranteed.</a:t>
            </a:r>
          </a:p>
          <a:p>
            <a:pPr eaLnBrk="1" hangingPunct="1">
              <a:lnSpc>
                <a:spcPct val="80000"/>
              </a:lnSpc>
            </a:pPr>
            <a:r>
              <a:rPr lang="en-GB" sz="800" smtClean="0"/>
              <a:t>ESP provides confidentiality by encrypting the payload. The default algorithm for IPsec is 56-bit DES. Cisco products also support the use of 3DES for stronger encryption.</a:t>
            </a:r>
          </a:p>
          <a:p>
            <a:pPr eaLnBrk="1" hangingPunct="1">
              <a:lnSpc>
                <a:spcPct val="80000"/>
              </a:lnSpc>
            </a:pPr>
            <a:r>
              <a:rPr lang="en-GB" sz="800" smtClean="0"/>
              <a:t>The ESP encryption algorithms by themselves do not provide authentication or guarantee data integrity. ESP encryption with an authentication and data integrity service can be achieved in two ways:</a:t>
            </a:r>
          </a:p>
          <a:p>
            <a:pPr eaLnBrk="1" hangingPunct="1">
              <a:lnSpc>
                <a:spcPct val="80000"/>
              </a:lnSpc>
            </a:pPr>
            <a:r>
              <a:rPr lang="en-GB" sz="800" smtClean="0"/>
              <a:t>Authenticated ESP format </a:t>
            </a:r>
          </a:p>
          <a:p>
            <a:pPr eaLnBrk="1" hangingPunct="1">
              <a:lnSpc>
                <a:spcPct val="80000"/>
              </a:lnSpc>
            </a:pPr>
            <a:r>
              <a:rPr lang="en-GB" sz="800" smtClean="0"/>
              <a:t>Nested ESP within AH </a:t>
            </a:r>
          </a:p>
          <a:p>
            <a:pPr eaLnBrk="1" hangingPunct="1">
              <a:lnSpc>
                <a:spcPct val="80000"/>
              </a:lnSpc>
            </a:pPr>
            <a:r>
              <a:rPr lang="en-GB" sz="800" smtClean="0"/>
              <a:t>With authenticated ESP, IPsec encrypts the payload using one symmetric key, then calculates an authentication value for the encrypted data using a second symmetric key and the HMAC-SHA1 or HMAC-MD5 algorithm. The ESP authentication value is appended to the end of the packet. The recipient computes its own authentication value for the encrypted data using the second symmetric key and the same algorithm. The recipient compares the result with the transmitted authentication value. If the values match, the recipient then decrypts the encrypted portion of the packet with the first symmetric key and extracts the original data. Figure   depicts authenticated ESP in both transport and tunnel modes.</a:t>
            </a:r>
          </a:p>
          <a:p>
            <a:pPr eaLnBrk="1" hangingPunct="1">
              <a:lnSpc>
                <a:spcPct val="80000"/>
              </a:lnSpc>
            </a:pPr>
            <a:r>
              <a:rPr lang="en-GB" sz="800" smtClean="0"/>
              <a:t>An ESP packet can be nested within an AH packet. First, the payload is encrypted. Next, the encrypted payload is sent through a hash algorithm: MD5 or SHA-1. The hash provides origin authentication and data integrity for the data payload. Figure   shows nested ESP in AH using transport mode.</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F2B21E4-1825-4A62-AE5B-BA8E21795C12}" type="slidenum">
              <a:rPr lang="en-US" smtClean="0"/>
              <a:pPr>
                <a:defRPr/>
              </a:pPr>
              <a:t>24</a:t>
            </a:fld>
            <a:endParaRPr lang="en-US" smtClean="0"/>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mtClean="0"/>
              <a:t>The AH function is applied to the entire datagram, except for any mutable IP header fields that change in transit, such as Time to Live (TTL) fields that are modified by the routers along the transmission path.AH works as follows and as shown in Figure  :</a:t>
            </a:r>
            <a:endParaRPr lang="en-GB" b="1" smtClean="0"/>
          </a:p>
          <a:p>
            <a:pPr eaLnBrk="1" hangingPunct="1"/>
            <a:r>
              <a:rPr lang="en-GB" b="1" smtClean="0"/>
              <a:t>Step 1</a:t>
            </a:r>
            <a:r>
              <a:rPr lang="en-GB" smtClean="0"/>
              <a:t>The IP header and data payload are hashed.</a:t>
            </a:r>
            <a:r>
              <a:rPr lang="en-GB" b="1" smtClean="0"/>
              <a:t>Step 2</a:t>
            </a:r>
            <a:r>
              <a:rPr lang="en-GB" smtClean="0"/>
              <a:t>The hash is used to build an AH header, which is appended to the original packet.</a:t>
            </a:r>
            <a:r>
              <a:rPr lang="en-GB" b="1" smtClean="0"/>
              <a:t>Step 3</a:t>
            </a:r>
            <a:r>
              <a:rPr lang="en-GB" smtClean="0"/>
              <a:t>The new packet is transmitted to the IPsec peer router.</a:t>
            </a:r>
            <a:r>
              <a:rPr lang="en-GB" b="1" smtClean="0"/>
              <a:t>Step 4</a:t>
            </a:r>
            <a:r>
              <a:rPr lang="en-GB" smtClean="0"/>
              <a:t>The peer router hashes the IP header and data payload.</a:t>
            </a:r>
            <a:r>
              <a:rPr lang="en-GB" b="1" smtClean="0"/>
              <a:t>Step 5</a:t>
            </a:r>
            <a:r>
              <a:rPr lang="en-GB" smtClean="0"/>
              <a:t>The peer router extracts the transmitted hash from the AH header.</a:t>
            </a:r>
            <a:r>
              <a:rPr lang="en-GB" b="1" smtClean="0"/>
              <a:t>Step 6</a:t>
            </a:r>
            <a:r>
              <a:rPr lang="en-GB" smtClean="0"/>
              <a:t>The peer router compares the two hashes. The hashes must exactly match. Even if one bit is changed in the transmitted packet, the hash output on the received packet will change and the AH header will not match.</a:t>
            </a:r>
          </a:p>
          <a:p>
            <a:pPr eaLnBrk="1" hangingPunct="1"/>
            <a:r>
              <a:rPr lang="en-GB" smtClean="0"/>
              <a:t>AH supports MD5 and SHA-1 algorithms.</a:t>
            </a:r>
          </a:p>
          <a:p>
            <a:pPr eaLnBrk="1" hangingPunct="1"/>
            <a:r>
              <a:rPr lang="en-GB" smtClean="0"/>
              <a:t>Figure   shows an AH frame format in tunnel mode.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057CA65-FD31-4555-8058-4D1048A6DD39}" type="slidenum">
              <a:rPr lang="en-US" smtClean="0"/>
              <a:pPr>
                <a:defRPr/>
              </a:pPr>
              <a:t>25</a:t>
            </a:fld>
            <a:endParaRPr lang="en-US" smtClean="0"/>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z="1000" smtClean="0"/>
              <a:t>Between two security gateways, the original payload is well protected because the entire original IP datagram is encrypted.   An ESP header and trailer are added to the encrypted payload. With ESP authentication, the encrypted IP datagram and the ESP header or trailer are included in the hashing process. Last, a new IP header is appended to the front of the authenticated payload. The new IP address is used to route the packet through the Internet.</a:t>
            </a:r>
          </a:p>
          <a:p>
            <a:pPr eaLnBrk="1" hangingPunct="1"/>
            <a:r>
              <a:rPr lang="en-GB" sz="1000" smtClean="0"/>
              <a:t>When both ESP authentication and encryption are selected, encryption is performed first before authentication. The basis for this order of processing is to facilitate rapid detection and rejection of replayed or bogus packets by the receiving node. Prior to decrypting the packet, the receiver can authenticate inbound packets. By authenticating packets first, the receiver can detect problems and potentially reduce the impact of denial of service (DoS) attacks.</a:t>
            </a:r>
          </a:p>
          <a:p>
            <a:pPr eaLnBrk="1" hangingPunct="1"/>
            <a:r>
              <a:rPr lang="en-GB" sz="1000" smtClean="0"/>
              <a:t>Transport mode is the default mode for IPsec. Transport mode only protects the payload of the packet and higher layer protocols, but leaves the original IP address unprotected. The original IP address is used to route the packet through the Internet. ESP transport mode is used between two hosts.</a:t>
            </a:r>
          </a:p>
          <a:p>
            <a:pPr eaLnBrk="1" hangingPunct="1"/>
            <a:r>
              <a:rPr lang="en-GB" sz="1000" smtClean="0"/>
              <a:t>When IPsec tunnel mode is used, IPsec encrypts the IP header and the payload. Tunnel mode provides the protection of an entire IP packet by treating the packet as an AH or ESP payload. With tunnel mode, an entire IP packet is encapsulated with an AH or ESP header and an additional IP header. ESP tunnel mode is used between a host and a security gateway or between two security gateways. For gateway-to-gateway applications, rather than load IPsec on all the computers at the remote and corporate offices, it is easier to have the security gateways perform the IP-in-IP encryption and encapsulation.</a:t>
            </a:r>
          </a:p>
          <a:p>
            <a:pPr eaLnBrk="1" hangingPunct="1"/>
            <a:r>
              <a:rPr lang="en-GB" sz="1000" smtClean="0"/>
              <a:t>In the IPsec remote access application, ESP tunnel mode is used. At a home office, there may be no router or firewall to perform the IPsec encapsulation and encryption. In the example in Figure  , the IPsec client running on the PC performs the IPsec IP-in-IP encapsulation and encryption. At the corporate office, the router de-encapsulates and decrypts the packet.</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C4DCAFD-F29D-47DD-B811-628A0F7A84E7}" type="slidenum">
              <a:rPr lang="en-US" smtClean="0"/>
              <a:pPr>
                <a:defRPr/>
              </a:pPr>
              <a:t>26</a:t>
            </a:fld>
            <a:endParaRPr lang="en-US" smtClean="0"/>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939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mtClean="0"/>
              <a:t>VPN data can be transported over the public Internet. Potentially, this data could be intercepted and modified. To guard against the chance of interception, each message has a hash attached to the message. A hash provides a way to guarantee the integrity of the original message: If the transmitted hash matches the received hash, the message has not been tampered with. However, if the hashes do not match, the message was altered.The HMAC is used for message authentication and integrity check.   HMAC can be used with any iterative cryptographic hash function, such as MD5 or SHA-1, in combination with a secret shared key. The cryptographic strength of HMAC depends on the properties of the underlying hash function. HMAC also uses a secret key to calculate and verify the message authentication values. MD5 and SHA-1 are examples of such hash functions.</a:t>
            </a:r>
          </a:p>
          <a:p>
            <a:pPr eaLnBrk="1" hangingPunct="1"/>
            <a:r>
              <a:rPr lang="en-GB" smtClean="0"/>
              <a:t>The two commonly used IPsec hash functions are shown in Figure  . MD5 is well known from various uses in Cisco components, such as hashing passwords in the Cisco IOS software. Both hash functions take some variable length input message and create a fixed-length hash.</a:t>
            </a:r>
          </a:p>
          <a:p>
            <a:pPr eaLnBrk="1" hangingPunct="1"/>
            <a:r>
              <a:rPr lang="en-GB" smtClean="0"/>
              <a:t>MD5 creates a 128-bit hash, while SHA-1 creates a 160-bit hash. In the case of SHA-1, only 96 bits of this hash are used for IPsec.</a:t>
            </a:r>
          </a:p>
          <a:p>
            <a:pPr eaLnBrk="1" hangingPunct="1"/>
            <a:r>
              <a:rPr lang="en-GB" smtClean="0"/>
              <a:t>The initialization vector (IV) is used as an initial value to start creating a hash.</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77FEA58-3F43-4AA2-A32E-7B19FED692A9}" type="slidenum">
              <a:rPr lang="en-US" smtClean="0"/>
              <a:pPr>
                <a:defRPr/>
              </a:pPr>
              <a:t>27</a:t>
            </a:fld>
            <a:endParaRPr lang="en-US" smtClean="0"/>
          </a:p>
        </p:txBody>
      </p:sp>
      <p:sp>
        <p:nvSpPr>
          <p:cNvPr id="60419" name="Rectangle 3"/>
          <p:cNvSpPr>
            <a:spLocks noGrp="1" noChangeArrowheads="1"/>
          </p:cNvSpPr>
          <p:nvPr>
            <p:ph type="body" idx="1"/>
          </p:nvPr>
        </p:nvSpPr>
        <p:spPr bwMode="auto">
          <a:xfrm>
            <a:off x="404813" y="250825"/>
            <a:ext cx="6264275" cy="8207375"/>
          </a:xfrm>
          <a:noFill/>
        </p:spPr>
        <p:txBody>
          <a:bodyPr wrap="square" numCol="1" anchor="t" anchorCtr="0" compatLnSpc="1">
            <a:prstTxWarp prst="textNoShape">
              <a:avLst/>
            </a:prstTxWarp>
          </a:bodyPr>
          <a:lstStyle/>
          <a:p>
            <a:pPr eaLnBrk="1" hangingPunct="1">
              <a:lnSpc>
                <a:spcPct val="80000"/>
              </a:lnSpc>
            </a:pPr>
            <a:r>
              <a:rPr lang="en-GB" sz="800" smtClean="0"/>
              <a:t>A public key infrastructure (PKI) enables Internet users to securely and privately exchange data and money using a public and a private cryptographic key pair that is obtained and shared through a trusted authority. A PKI provides a hierarchical framework for managing digital security attributes of entities that will engage in secured communications. In addition to human users, there are encryption gateways, secure web servers, and other resources that require close control of identity and encryption.</a:t>
            </a:r>
          </a:p>
          <a:p>
            <a:pPr eaLnBrk="1" hangingPunct="1">
              <a:lnSpc>
                <a:spcPct val="80000"/>
              </a:lnSpc>
            </a:pPr>
            <a:r>
              <a:rPr lang="en-GB" sz="800" smtClean="0"/>
              <a:t>As shown in Figure  , the PKI environment can sometimes appear as a jigsaw puzzle. A PKI consists of these entities:</a:t>
            </a:r>
          </a:p>
          <a:p>
            <a:pPr eaLnBrk="1" hangingPunct="1">
              <a:lnSpc>
                <a:spcPct val="80000"/>
              </a:lnSpc>
            </a:pPr>
            <a:r>
              <a:rPr lang="en-GB" sz="800" smtClean="0"/>
              <a:t>Peers communicating on a secure network </a:t>
            </a:r>
          </a:p>
          <a:p>
            <a:pPr eaLnBrk="1" hangingPunct="1">
              <a:lnSpc>
                <a:spcPct val="80000"/>
              </a:lnSpc>
            </a:pPr>
            <a:r>
              <a:rPr lang="en-GB" sz="800" smtClean="0"/>
              <a:t>At least one certificate authority (CA) to grant and maintain certificates </a:t>
            </a:r>
          </a:p>
          <a:p>
            <a:pPr eaLnBrk="1" hangingPunct="1">
              <a:lnSpc>
                <a:spcPct val="80000"/>
              </a:lnSpc>
            </a:pPr>
            <a:r>
              <a:rPr lang="en-GB" sz="800" smtClean="0"/>
              <a:t>Digital certificates, which contain information such as the certificate validity period, peer identity information, encryption keys that are used for secure communications, and the signature of the issuing CA </a:t>
            </a:r>
          </a:p>
          <a:p>
            <a:pPr eaLnBrk="1" hangingPunct="1">
              <a:lnSpc>
                <a:spcPct val="80000"/>
              </a:lnSpc>
            </a:pPr>
            <a:r>
              <a:rPr lang="en-GB" sz="800" smtClean="0"/>
              <a:t>An optional registration authority (RA) to offload the CA by processing enrollment requests (Certificate enrollment is the process of obtaining a certificate from a CA.) </a:t>
            </a:r>
          </a:p>
          <a:p>
            <a:pPr eaLnBrk="1" hangingPunct="1">
              <a:lnSpc>
                <a:spcPct val="80000"/>
              </a:lnSpc>
            </a:pPr>
            <a:r>
              <a:rPr lang="en-GB" sz="800" smtClean="0"/>
              <a:t>A distribution mechanism, such as Lightweight Directory Access Protocol (LDAP) or HTTP, for certificate revocation lists (CRLs) </a:t>
            </a:r>
          </a:p>
          <a:p>
            <a:pPr eaLnBrk="1" hangingPunct="1">
              <a:lnSpc>
                <a:spcPct val="80000"/>
              </a:lnSpc>
            </a:pPr>
            <a:r>
              <a:rPr lang="en-GB" sz="800" smtClean="0"/>
              <a:t>PKI provides customers with a scalable, secure mechanism for distributing, managing, and revoking encryption and identity information in a secured data network. Every entity (a person or device) participating in the secured communications is enrolled in the PKI in a process in which the entity generates an RSA key pair (one private key and one public key) and has its identity validated by a trusted entity (also known as a CA or trust point).</a:t>
            </a:r>
          </a:p>
          <a:p>
            <a:pPr eaLnBrk="1" hangingPunct="1">
              <a:lnSpc>
                <a:spcPct val="80000"/>
              </a:lnSpc>
            </a:pPr>
            <a:r>
              <a:rPr lang="en-GB" sz="800" smtClean="0"/>
              <a:t>After enrolling in a PKI, each peer (also known as end host) in a PKI is granted a digital certificate that has been issued by a CA. When peers must negotiate a secured communication session, they exchange digital certificates. Based on the information in the certificate, a peer can validate the identity of another peer and establish an encrypted session with the public keys that are contained in the certificate.</a:t>
            </a:r>
          </a:p>
          <a:p>
            <a:pPr eaLnBrk="1" hangingPunct="1">
              <a:lnSpc>
                <a:spcPct val="80000"/>
              </a:lnSpc>
            </a:pPr>
            <a:r>
              <a:rPr lang="en-GB" sz="800" b="1" smtClean="0"/>
              <a:t>Certificate Authority</a:t>
            </a:r>
            <a:r>
              <a:rPr lang="en-GB" sz="800" smtClean="0"/>
              <a:t>  </a:t>
            </a:r>
            <a:br>
              <a:rPr lang="en-GB" sz="800" smtClean="0"/>
            </a:br>
            <a:r>
              <a:rPr lang="en-GB" sz="800" smtClean="0"/>
              <a:t>A CA, or trustpoint, manages certificate requests and issues certificates to participating network devices. Managing certificate requests and issuing certificates provide centralized key management for the participating devices. The CA is explicitly trusted by the receiver to validate identities and to create digital certificates. Before any PKI operations can begin, the CA generates a public key pair for itself and creates a self-signed CA certificate; thereafter, the CA can sign certificate requests and begin peer enrollment for the PKI.</a:t>
            </a:r>
          </a:p>
          <a:p>
            <a:pPr eaLnBrk="1" hangingPunct="1">
              <a:lnSpc>
                <a:spcPct val="80000"/>
              </a:lnSpc>
            </a:pPr>
            <a:r>
              <a:rPr lang="en-GB" sz="800" smtClean="0"/>
              <a:t>You can use a CA provided by a third-party CA vendor, or you can use an internal CA, which is the Cisco IOS Certificate Server.</a:t>
            </a:r>
          </a:p>
          <a:p>
            <a:pPr eaLnBrk="1" hangingPunct="1">
              <a:lnSpc>
                <a:spcPct val="80000"/>
              </a:lnSpc>
            </a:pPr>
            <a:r>
              <a:rPr lang="en-GB" sz="800" b="1" smtClean="0"/>
              <a:t>Hierarchical PKI: Multiple CAs</a:t>
            </a:r>
            <a:r>
              <a:rPr lang="en-GB" sz="800" smtClean="0"/>
              <a:t>  </a:t>
            </a:r>
            <a:br>
              <a:rPr lang="en-GB" sz="800" smtClean="0"/>
            </a:br>
            <a:r>
              <a:rPr lang="en-GB" sz="800" smtClean="0"/>
              <a:t>You can set up a PKI in a hierarchical framework to support multiple CAs. At the top of the hierarchy is a root CA, which holds a self-signed certificate. The trust within the entire hierarchy is derived from the RSA key pair of the root CA. The subordinate CAs within the hierarchy can be enrolled with either the root CA or with another subordinate CA. These enrollment options enable multiple tiers of CAs to be configured. Within a hierarchical PKI, all enrolled peers can validate the certificate of each other if the peers share a trusted root CA certificate or a common subordinate CA.</a:t>
            </a:r>
          </a:p>
          <a:p>
            <a:pPr eaLnBrk="1" hangingPunct="1">
              <a:lnSpc>
                <a:spcPct val="80000"/>
              </a:lnSpc>
            </a:pPr>
            <a:r>
              <a:rPr lang="en-GB" sz="800" smtClean="0"/>
              <a:t>Multiple CAs provide users with added flexibility and reliability. For example, subordinate CAs can be placed in branch offices while the root CA is at the office headquarters. Also, different granting policies can be implemented per CA, so you can set up one CA to automatically grant certificate requests while another CA within the hierarchy requires each certificate request to be manually granted.</a:t>
            </a:r>
          </a:p>
          <a:p>
            <a:pPr eaLnBrk="1" hangingPunct="1">
              <a:lnSpc>
                <a:spcPct val="80000"/>
              </a:lnSpc>
            </a:pPr>
            <a:r>
              <a:rPr lang="en-GB" sz="800" smtClean="0"/>
              <a:t>There are two scenarios in which at least a two-tier CA is recommended:</a:t>
            </a:r>
          </a:p>
          <a:p>
            <a:pPr eaLnBrk="1" hangingPunct="1">
              <a:lnSpc>
                <a:spcPct val="80000"/>
              </a:lnSpc>
            </a:pPr>
            <a:r>
              <a:rPr lang="en-GB" sz="800" smtClean="0"/>
              <a:t>Large and very active networks in which a large number of certificates are revoked and reissued. A multiple tier CA helps to control the size of the CRLs. </a:t>
            </a:r>
          </a:p>
          <a:p>
            <a:pPr eaLnBrk="1" hangingPunct="1">
              <a:lnSpc>
                <a:spcPct val="80000"/>
              </a:lnSpc>
            </a:pPr>
            <a:r>
              <a:rPr lang="en-GB" sz="800" smtClean="0"/>
              <a:t>When online enrollment protocols are used, the root CA can be kept offline with the exception of issuing subordinate CA certificates. This scenario provides added security for the root CA. </a:t>
            </a:r>
          </a:p>
          <a:p>
            <a:pPr eaLnBrk="1" hangingPunct="1">
              <a:lnSpc>
                <a:spcPct val="80000"/>
              </a:lnSpc>
            </a:pPr>
            <a:r>
              <a:rPr lang="en-GB" sz="800" b="1" smtClean="0"/>
              <a:t>X.509 v3 Certificate</a:t>
            </a:r>
            <a:r>
              <a:rPr lang="en-GB" sz="800" smtClean="0"/>
              <a:t> </a:t>
            </a:r>
            <a:br>
              <a:rPr lang="en-GB" sz="800" smtClean="0"/>
            </a:br>
            <a:r>
              <a:rPr lang="en-GB" sz="800" smtClean="0"/>
              <a:t>Certificates can be used for the large-scale use of public key cryptography. Securely exchanging secret keys among users becomes impractical for large networks.</a:t>
            </a:r>
            <a:br>
              <a:rPr lang="en-GB" sz="800" smtClean="0"/>
            </a:br>
            <a:r>
              <a:rPr lang="en-GB" sz="800" smtClean="0"/>
              <a:t>A certificate can be revoked if the certificate’s related private key is discovered to be compromised, or if the relationship between an entity and a public key, embedded in the certificate, is discovered to be incorrect or has changed. Any of these corruptions might occur, for example, if a person changes jobs or names. A revocation is a rare occurrence, but the possibility of revocation means that even when a certificate is trusted, the user should always check its validity. You can check certificate validity by comparing the certificate against a CRL, a list of revoked or cancelled certificates. Ensuring that such a list is up to date and accurate is a core function in a centralized PKI. To be effective, the certificate must be readily available to anyone and must be updated frequently. The other way to check certificate validity is to query the CA using the Online Certificate Status Protocol (OCSP) to know the status of a specific certificate.</a:t>
            </a:r>
          </a:p>
          <a:p>
            <a:pPr eaLnBrk="1" hangingPunct="1">
              <a:lnSpc>
                <a:spcPct val="80000"/>
              </a:lnSpc>
            </a:pPr>
            <a:r>
              <a:rPr lang="en-GB" sz="800" smtClean="0"/>
              <a:t>The structure of a X.509 v3 digital certificate is shown in  :</a:t>
            </a:r>
          </a:p>
          <a:p>
            <a:pPr eaLnBrk="1" hangingPunct="1">
              <a:lnSpc>
                <a:spcPct val="80000"/>
              </a:lnSpc>
            </a:pPr>
            <a:r>
              <a:rPr lang="en-GB" sz="800" smtClean="0"/>
              <a:t>Certificate, Version, Serial Number, Algorithm ID, Issuer, Validity: Not before,Not after </a:t>
            </a:r>
          </a:p>
          <a:p>
            <a:pPr lvl="1" eaLnBrk="1" hangingPunct="1">
              <a:lnSpc>
                <a:spcPct val="80000"/>
              </a:lnSpc>
            </a:pPr>
            <a:r>
              <a:rPr lang="en-GB" sz="800" smtClean="0"/>
              <a:t> Subject Public Key Info, Public Key Algorithm, Subject Public Key , Issuer Unique Identifier (Optional) , Subject Unique Identifier (Optional) , Extensions (Optional) , Certificate Signature Algorithm , Certificate Signature </a:t>
            </a:r>
          </a:p>
          <a:p>
            <a:pPr eaLnBrk="1" hangingPunct="1">
              <a:lnSpc>
                <a:spcPct val="80000"/>
              </a:lnSpc>
            </a:pPr>
            <a:r>
              <a:rPr lang="en-GB" sz="800" b="1" smtClean="0"/>
              <a:t>PKI Message Exchange</a:t>
            </a:r>
            <a:r>
              <a:rPr lang="en-GB" sz="800" smtClean="0"/>
              <a:t/>
            </a:r>
            <a:br>
              <a:rPr lang="en-GB" sz="800" smtClean="0"/>
            </a:br>
            <a:r>
              <a:rPr lang="en-GB" sz="800" smtClean="0"/>
              <a:t>Certificate enrollment is the process of obtaining a certificate from a CA. Each end host that wants to participate in the PKI must obtain a certificate.</a:t>
            </a:r>
          </a:p>
          <a:p>
            <a:pPr eaLnBrk="1" hangingPunct="1">
              <a:lnSpc>
                <a:spcPct val="80000"/>
              </a:lnSpc>
            </a:pPr>
            <a:r>
              <a:rPr lang="en-GB" sz="800" smtClean="0"/>
              <a:t>Certificate enrollment occurs with these steps between the end host requesting the certificate and the CA and as shown in  :</a:t>
            </a:r>
            <a:endParaRPr lang="en-GB" sz="800" b="1" smtClean="0"/>
          </a:p>
          <a:p>
            <a:pPr eaLnBrk="1" hangingPunct="1">
              <a:lnSpc>
                <a:spcPct val="80000"/>
              </a:lnSpc>
            </a:pPr>
            <a:r>
              <a:rPr lang="en-GB" sz="800" b="1" smtClean="0"/>
              <a:t>Step 1</a:t>
            </a:r>
            <a:r>
              <a:rPr lang="en-GB" sz="800" smtClean="0"/>
              <a:t>The end host generates an RSA key pair and requests the public key of the CA.</a:t>
            </a:r>
            <a:r>
              <a:rPr lang="en-GB" sz="800" b="1" smtClean="0"/>
              <a:t>Step 2</a:t>
            </a:r>
            <a:r>
              <a:rPr lang="en-GB" sz="800" smtClean="0"/>
              <a:t>The CA sends the CA public key to the end host.</a:t>
            </a:r>
            <a:r>
              <a:rPr lang="en-GB" sz="800" b="1" smtClean="0"/>
              <a:t>Step 3</a:t>
            </a:r>
            <a:r>
              <a:rPr lang="en-GB" sz="800" smtClean="0"/>
              <a:t>The end host generates a certificate request and forwards the request to the CA (or the RA, if applicable). The CA receives the certificate enrollment request, and, depending on your network configuration, one of the following options occurs:</a:t>
            </a:r>
          </a:p>
          <a:p>
            <a:pPr eaLnBrk="1" hangingPunct="1">
              <a:lnSpc>
                <a:spcPct val="80000"/>
              </a:lnSpc>
            </a:pPr>
            <a:r>
              <a:rPr lang="en-GB" sz="800" smtClean="0"/>
              <a:t>Manual intervention is required to approve the request. </a:t>
            </a:r>
          </a:p>
          <a:p>
            <a:pPr eaLnBrk="1" hangingPunct="1">
              <a:lnSpc>
                <a:spcPct val="80000"/>
              </a:lnSpc>
            </a:pPr>
            <a:r>
              <a:rPr lang="en-GB" sz="800" smtClean="0"/>
              <a:t>The end host is configured to automatically request a certificate from the CA. Thus, operator intervention is no longer required at the time the enrollment request is sent to the CA server. </a:t>
            </a:r>
          </a:p>
          <a:p>
            <a:pPr eaLnBrk="1" hangingPunct="1">
              <a:lnSpc>
                <a:spcPct val="80000"/>
              </a:lnSpc>
            </a:pPr>
            <a:r>
              <a:rPr lang="en-GB" sz="800" b="1" smtClean="0"/>
              <a:t>Step 4</a:t>
            </a:r>
            <a:r>
              <a:rPr lang="en-GB" sz="800" smtClean="0"/>
              <a:t>After the request is approved, the CA signs the request with the CA’s private key.</a:t>
            </a:r>
            <a:r>
              <a:rPr lang="en-GB" sz="800" b="1" smtClean="0"/>
              <a:t>Step 5</a:t>
            </a:r>
            <a:r>
              <a:rPr lang="en-GB" sz="800" smtClean="0"/>
              <a:t>The CA returns the completed certificate to the end host. The end host writes the certificate to a storage area such as NVRAM.</a:t>
            </a:r>
            <a:r>
              <a:rPr lang="en-GB" sz="800" b="1" smtClean="0"/>
              <a:t>Step 6</a:t>
            </a:r>
            <a:r>
              <a:rPr lang="en-GB" sz="800" smtClean="0"/>
              <a:t>The end host uses the certificate for communication with other communication partners.</a:t>
            </a:r>
          </a:p>
          <a:p>
            <a:pPr eaLnBrk="1" hangingPunct="1">
              <a:lnSpc>
                <a:spcPct val="80000"/>
              </a:lnSpc>
            </a:pPr>
            <a:r>
              <a:rPr lang="en-GB" sz="800" b="1" smtClean="0"/>
              <a:t>PKI Credentials</a:t>
            </a:r>
            <a:r>
              <a:rPr lang="en-GB" sz="800" smtClean="0"/>
              <a:t/>
            </a:r>
            <a:br>
              <a:rPr lang="en-GB" sz="800" smtClean="0"/>
            </a:br>
            <a:r>
              <a:rPr lang="en-GB" sz="800" smtClean="0"/>
              <a:t>Figure   shows how PKI credentials, such as RSA keys and certificates, can be stored in a location other than NVRAM, the default location on the router.</a:t>
            </a:r>
          </a:p>
          <a:p>
            <a:pPr eaLnBrk="1" hangingPunct="1">
              <a:lnSpc>
                <a:spcPct val="80000"/>
              </a:lnSpc>
            </a:pPr>
            <a:r>
              <a:rPr lang="en-GB" sz="800" smtClean="0"/>
              <a:t>Selected Cisco platforms now support Smartcard technology in a Universal Serial Bus (USB) key form (also known as an Aladdin USB eToken key). An eToken provides secure configuration distribution and allows users to store VPN credentials to use for deployment.</a:t>
            </a:r>
          </a:p>
          <a:p>
            <a:pPr eaLnBrk="1" hangingPunct="1">
              <a:lnSpc>
                <a:spcPct val="80000"/>
              </a:lnSpc>
            </a:pPr>
            <a:r>
              <a:rPr lang="en-GB" sz="800" smtClean="0"/>
              <a:t>Before you can use an eToken, you must ensure that you meet the following system requirements:</a:t>
            </a:r>
          </a:p>
          <a:p>
            <a:pPr eaLnBrk="1" hangingPunct="1">
              <a:lnSpc>
                <a:spcPct val="80000"/>
              </a:lnSpc>
            </a:pPr>
            <a:r>
              <a:rPr lang="en-GB" sz="800" smtClean="0"/>
              <a:t>A Cisco 871 router, Cisco 1800 Series, Cisco 2800 Series, or a Cisco 3800 Series router </a:t>
            </a:r>
          </a:p>
          <a:p>
            <a:pPr eaLnBrk="1" hangingPunct="1">
              <a:lnSpc>
                <a:spcPct val="80000"/>
              </a:lnSpc>
            </a:pPr>
            <a:r>
              <a:rPr lang="en-GB" sz="800" smtClean="0"/>
              <a:t>Cisco IOS Release 12.3(14)T or later image running on any of the supported platforms </a:t>
            </a:r>
          </a:p>
          <a:p>
            <a:pPr eaLnBrk="1" hangingPunct="1">
              <a:lnSpc>
                <a:spcPct val="80000"/>
              </a:lnSpc>
            </a:pPr>
            <a:r>
              <a:rPr lang="en-GB" sz="800" smtClean="0"/>
              <a:t>A Cisco-supported USB eToken </a:t>
            </a:r>
          </a:p>
          <a:p>
            <a:pPr eaLnBrk="1" hangingPunct="1">
              <a:lnSpc>
                <a:spcPct val="80000"/>
              </a:lnSpc>
            </a:pPr>
            <a:r>
              <a:rPr lang="en-GB" sz="800" smtClean="0"/>
              <a:t>A Cisco IOS image with k9 code </a:t>
            </a:r>
          </a:p>
          <a:p>
            <a:pPr eaLnBrk="1" hangingPunct="1">
              <a:lnSpc>
                <a:spcPct val="80000"/>
              </a:lnSpc>
            </a:pPr>
            <a:r>
              <a:rPr lang="en-GB" sz="800" smtClean="0"/>
              <a:t>An eToken is a Smartcard with a USB interface. The eToken can securely store any type of file within the available 32-KB storage space. Configuration files that are stored on the eToken can be encrypted and accessed only via a user personal identification number (PIN). The router will not load the configuration file unless the proper PIN has been configured for secure deployment of router configuration files.</a:t>
            </a:r>
          </a:p>
          <a:p>
            <a:pPr eaLnBrk="1" hangingPunct="1">
              <a:lnSpc>
                <a:spcPct val="80000"/>
              </a:lnSpc>
            </a:pPr>
            <a:r>
              <a:rPr lang="en-GB" sz="800" smtClean="0"/>
              <a:t>After you plug the eToken into the router, you must log in to the eToken. Once you are logged in, you can change default settings, such as the user PIN (the default is 1234567890) and the allowed number of failed login attempts before future logins are refused (the default is 15 attempts).</a:t>
            </a:r>
          </a:p>
          <a:p>
            <a:pPr eaLnBrk="1" hangingPunct="1">
              <a:lnSpc>
                <a:spcPct val="80000"/>
              </a:lnSpc>
            </a:pPr>
            <a:r>
              <a:rPr lang="en-GB" sz="800" smtClean="0"/>
              <a:t>After you have successfully logged in to the eToken, you can copy files from the router onto the eToken via the </a:t>
            </a:r>
            <a:r>
              <a:rPr lang="en-GB" sz="800" b="1" smtClean="0"/>
              <a:t>copy</a:t>
            </a:r>
            <a:r>
              <a:rPr lang="en-GB" sz="800" smtClean="0"/>
              <a:t> command. By default, after the eToken is removed from the router, all associated RSA keys are removed; IPsec tunnels are not torn down until the next IKE negotiation period is initiated.</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9F1EE2F-1E0A-420A-8DD7-F536393F462D}" type="slidenum">
              <a:rPr lang="en-US" smtClean="0"/>
              <a:pPr>
                <a:defRPr/>
              </a:pPr>
              <a:t>28</a:t>
            </a:fld>
            <a:endParaRPr lang="en-US" smtClean="0"/>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144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z="1000" smtClean="0"/>
              <a:t>The goal of IPsec is to protect data between peers by using the necessary security and encryption algorithms. Figure   shows only one of two bidirectional IPsec security associations (SAs) that are available. IPsec operation can be broken down into five steps:</a:t>
            </a:r>
            <a:endParaRPr lang="en-GB" sz="1000" b="1" smtClean="0"/>
          </a:p>
          <a:p>
            <a:pPr eaLnBrk="1" hangingPunct="1"/>
            <a:r>
              <a:rPr lang="en-GB" sz="1000" b="1" smtClean="0"/>
              <a:t>Step 1Interesting traffic initiates the IPsec process:</a:t>
            </a:r>
            <a:r>
              <a:rPr lang="en-GB" sz="1000" smtClean="0"/>
              <a:t> Traffic is deemed interesting when the VPN device recognizes that the traffic you want to send needs protection.</a:t>
            </a:r>
            <a:r>
              <a:rPr lang="en-GB" sz="1000" b="1" smtClean="0"/>
              <a:t>Step 2IKE Phase 1:</a:t>
            </a:r>
            <a:r>
              <a:rPr lang="en-GB" sz="1000" smtClean="0"/>
              <a:t> IKE authenticates IPsec peers and negotiates IKE SAs during this phase, setting up a secure communications channel for negotiating IPsec SAs in Phase 2.</a:t>
            </a:r>
            <a:r>
              <a:rPr lang="en-GB" sz="1000" b="1" smtClean="0"/>
              <a:t>Step 3IKE Phase 2:</a:t>
            </a:r>
            <a:r>
              <a:rPr lang="en-GB" sz="1000" smtClean="0"/>
              <a:t> IKE negotiates IPsec SA parameters and sets up matching IPsec SAs in the peers. These security parameters are used to protect data and messages that are exchanged between endpoints.</a:t>
            </a:r>
            <a:r>
              <a:rPr lang="en-GB" sz="1000" b="1" smtClean="0"/>
              <a:t>Step 4Data transfer:</a:t>
            </a:r>
            <a:r>
              <a:rPr lang="en-GB" sz="1000" smtClean="0"/>
              <a:t> Data is transferred between IPsec peers based on the IPsec parameters and keys that are stored in the SA database.</a:t>
            </a:r>
            <a:r>
              <a:rPr lang="en-GB" sz="1000" b="1" smtClean="0"/>
              <a:t>Step 5IPsec tunnel termination:</a:t>
            </a:r>
            <a:r>
              <a:rPr lang="en-GB" sz="1000" smtClean="0"/>
              <a:t> IPsec SAs terminate through deletion or by timing out.</a:t>
            </a:r>
          </a:p>
          <a:p>
            <a:pPr eaLnBrk="1" hangingPunct="1"/>
            <a:r>
              <a:rPr lang="en-GB" sz="1000" smtClean="0"/>
              <a:t>Figure   shows how IPsec policy determines what traffic to protect and what traffic to send without protection. For every inbound and outbound datagram there are two choices: apply IPsec or bypass IPsec and send the datagram in clear text. For every datagram that is protected by IPsec, the system administrator must specify the security services that are applied to the datagram. The security policy database specifies the IPsec protocols, modes, and algorithms that are applied to the traffic. IPsec then applies the services to traffic that is destined to each particular IPsec peer. With the VPN Client, you use menu windows to select connections that you want IPsec to secure. When interesting traffic transits the IPsec client, the client initiates the next step in the process, negotiating an IKE Phase 1 exchange.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BEAC78F-EA7D-4D43-B161-56E42D2453CA}" type="slidenum">
              <a:rPr lang="en-US" smtClean="0"/>
              <a:pPr>
                <a:defRPr/>
              </a:pPr>
              <a:t>29</a:t>
            </a:fld>
            <a:endParaRPr lang="en-US" smtClean="0"/>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mtClean="0"/>
              <a:t>The last two steps in IPsec involve transferring the data and then closing the connection:</a:t>
            </a:r>
          </a:p>
          <a:p>
            <a:pPr eaLnBrk="1" hangingPunct="1"/>
            <a:r>
              <a:rPr lang="en-GB" b="1" smtClean="0"/>
              <a:t>Data Transfer:</a:t>
            </a:r>
            <a:r>
              <a:rPr lang="en-GB" smtClean="0"/>
              <a:t> </a:t>
            </a:r>
            <a:br>
              <a:rPr lang="en-GB" smtClean="0"/>
            </a:br>
            <a:r>
              <a:rPr lang="en-GB" smtClean="0"/>
              <a:t>After IKE Phase 2 is complete and quick mode has established IPsec SAs, traffic is exchanged between Host A and Host B via a secure tunnel as shown in Figure  . Interesting traffic is encrypted and decrypted according to the security services that are specified in the IPsec SA.</a:t>
            </a:r>
          </a:p>
          <a:p>
            <a:pPr eaLnBrk="1" hangingPunct="1"/>
            <a:r>
              <a:rPr lang="en-GB" b="1" smtClean="0"/>
              <a:t>IPsec Tunnel Termination:</a:t>
            </a:r>
            <a:r>
              <a:rPr lang="en-GB" smtClean="0"/>
              <a:t> </a:t>
            </a:r>
            <a:br>
              <a:rPr lang="en-GB" smtClean="0"/>
            </a:br>
            <a:r>
              <a:rPr lang="en-GB" smtClean="0"/>
              <a:t>IPsec SAs terminate through deletion or by timing out. An SA can time out when a specified number of seconds has elapsed or when a specified number of bytes have passed through the tunnel. When the SAs terminate, the keys are also discarded. When subsequent IPsec SAs are needed for a flow, IKE performs a new Phase 2, and, if necessary, a new Phase 1 negotiation. A successful negotiation results in creating new SAs and new keys. New SAs are usually established before the existing SAs expire so that a given flow can continue uninterrupted. Figure   shows the tunnel termination process.</a:t>
            </a:r>
          </a:p>
          <a:p>
            <a:pPr eaLnBrk="1" hangingPunct="1"/>
            <a:endParaRPr lang="en-GB"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571B892-EC0F-456F-B76E-AE6E18BAC75C}" type="slidenum">
              <a:rPr lang="en-US" smtClean="0"/>
              <a:pPr>
                <a:defRPr/>
              </a:pPr>
              <a:t>30</a:t>
            </a:fld>
            <a:endParaRPr lang="en-US" smtClean="0"/>
          </a:p>
        </p:txBody>
      </p:sp>
      <p:sp>
        <p:nvSpPr>
          <p:cNvPr id="63491" name="Rectangle 2"/>
          <p:cNvSpPr>
            <a:spLocks noGrp="1" noRot="1" noChangeAspect="1" noChangeArrowheads="1" noTextEdit="1"/>
          </p:cNvSpPr>
          <p:nvPr>
            <p:ph type="sldImg"/>
          </p:nvPr>
        </p:nvSpPr>
        <p:spPr bwMode="auto">
          <a:xfrm>
            <a:off x="2519363" y="685800"/>
            <a:ext cx="1819275" cy="1365250"/>
          </a:xfrm>
          <a:noFill/>
          <a:ln>
            <a:solidFill>
              <a:srgbClr val="000000"/>
            </a:solidFill>
            <a:miter lim="800000"/>
            <a:headEnd/>
            <a:tailEnd/>
          </a:ln>
        </p:spPr>
      </p:sp>
      <p:sp>
        <p:nvSpPr>
          <p:cNvPr id="63492" name="Rectangle 3"/>
          <p:cNvSpPr>
            <a:spLocks noGrp="1" noChangeArrowheads="1"/>
          </p:cNvSpPr>
          <p:nvPr>
            <p:ph type="body" idx="1"/>
          </p:nvPr>
        </p:nvSpPr>
        <p:spPr bwMode="auto">
          <a:xfrm>
            <a:off x="685800" y="2124075"/>
            <a:ext cx="5838825" cy="6334125"/>
          </a:xfrm>
          <a:noFill/>
        </p:spPr>
        <p:txBody>
          <a:bodyPr wrap="square" numCol="1" anchor="t" anchorCtr="0" compatLnSpc="1">
            <a:prstTxWarp prst="textNoShape">
              <a:avLst/>
            </a:prstTxWarp>
          </a:bodyPr>
          <a:lstStyle/>
          <a:p>
            <a:pPr eaLnBrk="1" hangingPunct="1">
              <a:lnSpc>
                <a:spcPct val="80000"/>
              </a:lnSpc>
            </a:pPr>
            <a:r>
              <a:rPr lang="en-GB" sz="800" smtClean="0"/>
              <a:t>Figure   lists the required steps to configure a site-to-site IPsec VPN:</a:t>
            </a:r>
            <a:r>
              <a:rPr lang="en-GB" sz="800" b="1" smtClean="0"/>
              <a:t>Step 1</a:t>
            </a:r>
            <a:r>
              <a:rPr lang="en-GB" sz="800" smtClean="0"/>
              <a:t>Configure the ISAKMP policy that is required to establish an IKE tunnel.</a:t>
            </a:r>
            <a:r>
              <a:rPr lang="en-GB" sz="800" b="1" smtClean="0"/>
              <a:t>Step 2</a:t>
            </a:r>
            <a:r>
              <a:rPr lang="en-GB" sz="800" smtClean="0"/>
              <a:t>Define the IPsec transform set. The definition of the transform set defines the parameters for the IPsec tunnel, such as encryption and integrity algorithms.</a:t>
            </a:r>
            <a:r>
              <a:rPr lang="en-GB" sz="800" b="1" smtClean="0"/>
              <a:t>Step 3</a:t>
            </a:r>
            <a:r>
              <a:rPr lang="en-GB" sz="800" smtClean="0"/>
              <a:t>Create a crypto access control list (ACL). The crypto ACL identifies the traffic to be forwarded through the IPsec tunnel.</a:t>
            </a:r>
            <a:r>
              <a:rPr lang="en-GB" sz="800" b="1" smtClean="0"/>
              <a:t>Step 4</a:t>
            </a:r>
            <a:r>
              <a:rPr lang="en-GB" sz="800" smtClean="0"/>
              <a:t>Create a crypto map. The crypto map combines the previously configured parameters together and defines the IPsec peer device.</a:t>
            </a:r>
            <a:r>
              <a:rPr lang="en-GB" sz="800" b="1" smtClean="0"/>
              <a:t>Step 5</a:t>
            </a:r>
            <a:r>
              <a:rPr lang="en-GB" sz="800" smtClean="0"/>
              <a:t>Apply the crypto map to the outgoing interface of the VPN device.</a:t>
            </a:r>
            <a:r>
              <a:rPr lang="en-GB" sz="800" b="1" smtClean="0"/>
              <a:t>Step 6</a:t>
            </a:r>
            <a:r>
              <a:rPr lang="en-GB" sz="800" smtClean="0"/>
              <a:t>Configure an ACL and apply the list to the interface. Typically, edge routers are configured with restrictive ACLs that could inadvertently block the IKE or IPsec protocols.</a:t>
            </a:r>
          </a:p>
          <a:p>
            <a:pPr eaLnBrk="1" hangingPunct="1">
              <a:lnSpc>
                <a:spcPct val="80000"/>
              </a:lnSpc>
            </a:pPr>
            <a:r>
              <a:rPr lang="en-GB" sz="800" b="1" smtClean="0"/>
              <a:t>Step 1: Establish an IKE Policy</a:t>
            </a:r>
            <a:r>
              <a:rPr lang="en-GB" sz="800" smtClean="0"/>
              <a:t/>
            </a:r>
            <a:br>
              <a:rPr lang="en-GB" sz="800" smtClean="0"/>
            </a:br>
            <a:r>
              <a:rPr lang="en-GB" sz="800" smtClean="0"/>
              <a:t>The first step to configuring a site-to-site IPsec VPN is establishing an ISAKMP policy. Various IKE policies can be configured including key distribution method, encryption algorithm, hash algorithm, authentication method, key exchange, and IKE security association lifetime value. Figure   displays a sample configuration of the ISAKMP parameters. In the example, key parameters that are configured include pre-shared authentication, SHA hashing, AES encryption and DH group 2. Also, the ISAKMP key “SeCrEt” has been configured and associated with the IPsec peer.</a:t>
            </a:r>
          </a:p>
          <a:p>
            <a:pPr eaLnBrk="1" hangingPunct="1">
              <a:lnSpc>
                <a:spcPct val="80000"/>
              </a:lnSpc>
            </a:pPr>
            <a:r>
              <a:rPr lang="en-GB" sz="800" b="1" smtClean="0"/>
              <a:t>Note</a:t>
            </a:r>
            <a:r>
              <a:rPr lang="en-GB" sz="800" smtClean="0"/>
              <a:t/>
            </a:r>
            <a:br>
              <a:rPr lang="en-GB" sz="800" smtClean="0"/>
            </a:br>
            <a:r>
              <a:rPr lang="en-GB" sz="800" smtClean="0"/>
              <a:t>Only values other than the default must be configured. Default and configured values can be verified using the </a:t>
            </a:r>
            <a:r>
              <a:rPr lang="en-GB" sz="800" b="1" smtClean="0"/>
              <a:t>show crypto isakmp policy</a:t>
            </a:r>
            <a:r>
              <a:rPr lang="en-GB" sz="800" smtClean="0"/>
              <a:t> command.</a:t>
            </a:r>
          </a:p>
          <a:p>
            <a:pPr eaLnBrk="1" hangingPunct="1">
              <a:lnSpc>
                <a:spcPct val="80000"/>
              </a:lnSpc>
            </a:pPr>
            <a:r>
              <a:rPr lang="en-GB" sz="800" b="1" smtClean="0"/>
              <a:t>Steps 2, 3, and 4: Define a Crypto Map</a:t>
            </a:r>
            <a:r>
              <a:rPr lang="en-GB" sz="800" smtClean="0"/>
              <a:t/>
            </a:r>
            <a:br>
              <a:rPr lang="en-GB" sz="800" smtClean="0"/>
            </a:br>
            <a:r>
              <a:rPr lang="en-GB" sz="800" smtClean="0"/>
              <a:t>Figure   displays the next steps three steps. These steps include configuring an IPsec transform set, a crypto access list, and a crypto map. The configuration defines the crypto ACL. This ACL states a “permit” entry for the traffic that should be sent into the IPsec tunnel. If packets are not matching, the packets are not encrypted but are not dropped.</a:t>
            </a:r>
          </a:p>
          <a:p>
            <a:pPr eaLnBrk="1" hangingPunct="1">
              <a:lnSpc>
                <a:spcPct val="80000"/>
              </a:lnSpc>
            </a:pPr>
            <a:r>
              <a:rPr lang="en-GB" sz="800" b="1" smtClean="0"/>
              <a:t>Note</a:t>
            </a:r>
            <a:r>
              <a:rPr lang="en-GB" sz="800" smtClean="0"/>
              <a:t/>
            </a:r>
            <a:br>
              <a:rPr lang="en-GB" sz="800" smtClean="0"/>
            </a:br>
            <a:r>
              <a:rPr lang="en-GB" sz="800" smtClean="0"/>
              <a:t>Traffic that does not match or is not interesting and should not be sent through the IPsec tunnel is not simply dropped. This traffic will be forwarded as per normal routing policy.</a:t>
            </a:r>
          </a:p>
          <a:p>
            <a:pPr eaLnBrk="1" hangingPunct="1">
              <a:lnSpc>
                <a:spcPct val="80000"/>
              </a:lnSpc>
            </a:pPr>
            <a:r>
              <a:rPr lang="en-GB" sz="800" smtClean="0"/>
              <a:t>The transform set AES-SHA configures the IPsec parameters.</a:t>
            </a:r>
          </a:p>
          <a:p>
            <a:pPr eaLnBrk="1" hangingPunct="1">
              <a:lnSpc>
                <a:spcPct val="80000"/>
              </a:lnSpc>
            </a:pPr>
            <a:r>
              <a:rPr lang="en-GB" sz="800" smtClean="0"/>
              <a:t>Crypto map entries that are created for IPsec amalgamate the various parts that are used to set up IPsec SAs, including the following:</a:t>
            </a:r>
          </a:p>
          <a:p>
            <a:pPr eaLnBrk="1" hangingPunct="1">
              <a:lnSpc>
                <a:spcPct val="80000"/>
              </a:lnSpc>
            </a:pPr>
            <a:r>
              <a:rPr lang="en-GB" sz="800" smtClean="0"/>
              <a:t>Which traffic should be protected by IPsec (per a crypto ACL) </a:t>
            </a:r>
          </a:p>
          <a:p>
            <a:pPr eaLnBrk="1" hangingPunct="1">
              <a:lnSpc>
                <a:spcPct val="80000"/>
              </a:lnSpc>
            </a:pPr>
            <a:r>
              <a:rPr lang="en-GB" sz="800" smtClean="0"/>
              <a:t>The granularity of the flow to be protected by a set of SAs </a:t>
            </a:r>
          </a:p>
          <a:p>
            <a:pPr eaLnBrk="1" hangingPunct="1">
              <a:lnSpc>
                <a:spcPct val="80000"/>
              </a:lnSpc>
            </a:pPr>
            <a:r>
              <a:rPr lang="en-GB" sz="800" smtClean="0"/>
              <a:t>Where IPsec-protected traffic should be sent (who the remote IPsec peer is) </a:t>
            </a:r>
          </a:p>
          <a:p>
            <a:pPr eaLnBrk="1" hangingPunct="1">
              <a:lnSpc>
                <a:spcPct val="80000"/>
              </a:lnSpc>
            </a:pPr>
            <a:r>
              <a:rPr lang="en-GB" sz="800" smtClean="0"/>
              <a:t>The local address to use for the IPsec traffic (optional) </a:t>
            </a:r>
          </a:p>
          <a:p>
            <a:pPr eaLnBrk="1" hangingPunct="1">
              <a:lnSpc>
                <a:spcPct val="80000"/>
              </a:lnSpc>
            </a:pPr>
            <a:r>
              <a:rPr lang="en-GB" sz="800" smtClean="0"/>
              <a:t>What IPsec security should be applied to this traffic (selecting from a list of one or more transform sets) </a:t>
            </a:r>
          </a:p>
          <a:p>
            <a:pPr eaLnBrk="1" hangingPunct="1">
              <a:lnSpc>
                <a:spcPct val="80000"/>
              </a:lnSpc>
            </a:pPr>
            <a:r>
              <a:rPr lang="en-GB" sz="800" smtClean="0"/>
              <a:t>After the parameters are defined, they are combined together with the crypto map configuration. The crypto map (for example, VPN_To_R2) maps the configured ACL 101 with the transform set (AES-SHA). Additionally, the map defines the IP address of the IPsec peer.</a:t>
            </a:r>
          </a:p>
          <a:p>
            <a:pPr eaLnBrk="1" hangingPunct="1">
              <a:lnSpc>
                <a:spcPct val="80000"/>
              </a:lnSpc>
            </a:pPr>
            <a:r>
              <a:rPr lang="en-GB" sz="800" smtClean="0"/>
              <a:t>Crypto map entries with the same crypto map name (but different map sequence numbers) are grouped into a crypto map set.</a:t>
            </a:r>
          </a:p>
          <a:p>
            <a:pPr eaLnBrk="1" hangingPunct="1">
              <a:lnSpc>
                <a:spcPct val="80000"/>
              </a:lnSpc>
            </a:pPr>
            <a:r>
              <a:rPr lang="en-GB" sz="800" b="1" smtClean="0"/>
              <a:t>Step 5: Apply the Crypto Map to the Interface</a:t>
            </a:r>
            <a:r>
              <a:rPr lang="en-GB" sz="800" smtClean="0"/>
              <a:t/>
            </a:r>
            <a:br>
              <a:rPr lang="en-GB" sz="800" smtClean="0"/>
            </a:br>
            <a:r>
              <a:rPr lang="en-GB" sz="800" smtClean="0"/>
              <a:t>Apply the crypto map on the outgoing interface of the VPN tunnel.   All IP traffic that passes through the interface where the crypto map is applied is evaluated against the applied crypto map set. If a crypto map entry identifies outbound IP traffic that should be protected and the crypto map specifies the use of IKE, an SA is negotiated with the remote peer according to the parameters that are listed in the crypto map entry.</a:t>
            </a:r>
          </a:p>
          <a:p>
            <a:pPr eaLnBrk="1" hangingPunct="1">
              <a:lnSpc>
                <a:spcPct val="80000"/>
              </a:lnSpc>
            </a:pPr>
            <a:r>
              <a:rPr lang="en-GB" sz="800" smtClean="0"/>
              <a:t>The example also includes a static route configuration for packets that are to be sent into the tunnel.</a:t>
            </a:r>
          </a:p>
          <a:p>
            <a:pPr eaLnBrk="1" hangingPunct="1">
              <a:lnSpc>
                <a:spcPct val="80000"/>
              </a:lnSpc>
            </a:pPr>
            <a:r>
              <a:rPr lang="en-GB" sz="800" b="1" smtClean="0"/>
              <a:t>Step 6: Apply an ACL to the Interface</a:t>
            </a:r>
            <a:r>
              <a:rPr lang="en-GB" sz="800" smtClean="0"/>
              <a:t/>
            </a:r>
            <a:br>
              <a:rPr lang="en-GB" sz="800" smtClean="0"/>
            </a:br>
            <a:r>
              <a:rPr lang="en-GB" sz="800" smtClean="0"/>
              <a:t>As previously mentioned, edge routers are configured with restrictive ACLs and usually permit only VPN traffic into the internal network. Therefore, all other traffic is usually denied.</a:t>
            </a:r>
          </a:p>
          <a:p>
            <a:pPr eaLnBrk="1" hangingPunct="1">
              <a:lnSpc>
                <a:spcPct val="80000"/>
              </a:lnSpc>
            </a:pPr>
            <a:r>
              <a:rPr lang="en-GB" sz="800" smtClean="0"/>
              <a:t>Figure   lists VPN-related ports to consider when building an ACL for the outgoing interface. To block traffic, you can define an ACL and apply the ACL to all incoming packets on your IPsec interface.</a:t>
            </a:r>
          </a:p>
          <a:p>
            <a:pPr eaLnBrk="1" hangingPunct="1">
              <a:lnSpc>
                <a:spcPct val="80000"/>
              </a:lnSpc>
            </a:pPr>
            <a:r>
              <a:rPr lang="en-GB" sz="800" smtClean="0"/>
              <a:t>In this case you only have to enable the IPsec protocols (protocol 50 for ESP and / or protocol 51 for Authentication Header [AH]) and IKE (User Datagram Protocol [UDP] port 500). The example in Figure   displays part of ACL 102 that only permits the AH, ESP, and ISAKMP protocols. The protocol keyword of </a:t>
            </a:r>
            <a:r>
              <a:rPr lang="en-GB" sz="800" b="1" smtClean="0"/>
              <a:t>esp</a:t>
            </a:r>
            <a:r>
              <a:rPr lang="en-GB" sz="800" smtClean="0"/>
              <a:t> equals the ESP protocol (number 50), the keyword of </a:t>
            </a:r>
            <a:r>
              <a:rPr lang="en-GB" sz="800" b="1" smtClean="0"/>
              <a:t>ahp</a:t>
            </a:r>
            <a:r>
              <a:rPr lang="en-GB" sz="800" smtClean="0"/>
              <a:t> equals the AH protocol (number 51), and the </a:t>
            </a:r>
            <a:r>
              <a:rPr lang="en-GB" sz="800" b="1" smtClean="0"/>
              <a:t>isakmp</a:t>
            </a:r>
            <a:r>
              <a:rPr lang="en-GB" sz="800" smtClean="0"/>
              <a:t> keyword equals UDP port 500.</a:t>
            </a:r>
          </a:p>
          <a:p>
            <a:pPr eaLnBrk="1" hangingPunct="1">
              <a:lnSpc>
                <a:spcPct val="80000"/>
              </a:lnSpc>
            </a:pPr>
            <a:r>
              <a:rPr lang="en-GB" sz="800" smtClean="0"/>
              <a:t>If there is any dynamic routing done on the interface, ensure that you permit the routing traffic. Also if other types of traffic are allowed incoming on the interface, then the ACL will require the appropriate statements.</a:t>
            </a:r>
          </a:p>
          <a:p>
            <a:pPr eaLnBrk="1" hangingPunct="1">
              <a:lnSpc>
                <a:spcPct val="80000"/>
              </a:lnSpc>
            </a:pPr>
            <a:r>
              <a:rPr lang="en-GB" sz="800" smtClean="0"/>
              <a:t>The IPsec Network Address Translation Traversal (NAT-T) feature is required for passing the IPsec traffic through devices using NAT or Port Address Translation (PAT). Including the NAT-T feature is accomplished by wrapping (encapsulating) the IPsec packet with a UDP header. Additional ACL entries are required when using NAT-T.</a:t>
            </a:r>
          </a:p>
          <a:p>
            <a:pPr eaLnBrk="1" hangingPunct="1">
              <a:lnSpc>
                <a:spcPct val="80000"/>
              </a:lnSpc>
            </a:pPr>
            <a:r>
              <a:rPr lang="en-GB" sz="800" smtClean="0"/>
              <a:t>Use the following steps to add additional entries to support NAT-T:</a:t>
            </a:r>
            <a:r>
              <a:rPr lang="en-GB" sz="800" b="1" smtClean="0"/>
              <a:t>Step 1</a:t>
            </a:r>
            <a:r>
              <a:rPr lang="en-GB" sz="800" smtClean="0"/>
              <a:t>Examine the current ACL configuration at the perimeter router to determine that the ACL will block IPsec traffic.</a:t>
            </a:r>
            <a:r>
              <a:rPr lang="en-GB" sz="800" b="1" smtClean="0"/>
              <a:t>Step 2</a:t>
            </a:r>
            <a:r>
              <a:rPr lang="en-GB" sz="800" smtClean="0"/>
              <a:t>Add ACL entries to permit IPsec traffic. To do this, copy the existing ACL configuration and paste the entry into a text editor, complete the revisions, and put the ACL back into the configuration.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pPr>
              <a:defRPr/>
            </a:pPr>
            <a:fld id="{21744577-BF97-4AC8-8DC7-5DEBE693FC31}" type="datetime1">
              <a:rPr lang="en-US" smtClean="0"/>
              <a:t>11/12/2012</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pPr>
              <a:defRPr/>
            </a:pPr>
            <a:r>
              <a:rPr lang="en-GB" smtClean="0"/>
              <a:t>VPN and Remote Access</a:t>
            </a:r>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DB87312B-8B71-4C05-BA46-904656433F36}" type="slidenum">
              <a:rPr lang="en-GB" smtClean="0"/>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fld id="{FCC2DD04-DF18-47B5-924E-3E6894E9D23C}" type="datetime1">
              <a:rPr lang="en-US" smtClean="0"/>
              <a:t>11/12/2012</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a:defRPr/>
            </a:pPr>
            <a:fld id="{5355B0AD-8C16-4AD7-819F-A48E2A0B123B}" type="slidenum">
              <a:rPr lang="en-GB" smtClean="0"/>
              <a:pPr>
                <a:defRPr/>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pPr>
              <a:defRPr/>
            </a:pPr>
            <a:fld id="{5F295C73-41B6-45CF-9793-3E5CD221A9DD}" type="datetime1">
              <a:rPr lang="en-US" smtClean="0"/>
              <a:t>11/12/2012</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a:defRPr/>
            </a:pPr>
            <a:fld id="{780F5567-D009-4C8C-B85E-8985B9FD83CC}" type="slidenum">
              <a:rPr lang="en-GB" smtClean="0"/>
              <a:pPr>
                <a:defRPr/>
              </a:pPr>
              <a:t>‹#›</a:t>
            </a:fld>
            <a:endParaRPr lang="en-GB"/>
          </a:p>
        </p:txBody>
      </p:sp>
      <p:sp>
        <p:nvSpPr>
          <p:cNvPr id="14" name="Footer Placeholder 13"/>
          <p:cNvSpPr>
            <a:spLocks noGrp="1"/>
          </p:cNvSpPr>
          <p:nvPr>
            <p:ph type="ftr" sz="quarter" idx="12"/>
          </p:nvPr>
        </p:nvSpPr>
        <p:spPr/>
        <p:txBody>
          <a:bodyPr/>
          <a:lstStyle/>
          <a:p>
            <a:pPr>
              <a:defRPr/>
            </a:pPr>
            <a:r>
              <a:rPr lang="en-GB" smtClean="0"/>
              <a:t>VPN and Remote Access</a:t>
            </a:r>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pPr>
              <a:defRPr/>
            </a:pPr>
            <a:fld id="{3CFA865C-7527-4E4C-9C7F-31511D87F36D}" type="datetime1">
              <a:rPr lang="en-US" smtClean="0"/>
              <a:t>11/12/2012</a:t>
            </a:fld>
            <a:endParaRPr lang="en-GB"/>
          </a:p>
        </p:txBody>
      </p:sp>
      <p:sp>
        <p:nvSpPr>
          <p:cNvPr id="10" name="Slide Number Placeholder 9"/>
          <p:cNvSpPr>
            <a:spLocks noGrp="1"/>
          </p:cNvSpPr>
          <p:nvPr>
            <p:ph type="sldNum" sz="quarter" idx="16"/>
          </p:nvPr>
        </p:nvSpPr>
        <p:spPr/>
        <p:txBody>
          <a:bodyPr rtlCol="0"/>
          <a:lstStyle/>
          <a:p>
            <a:pPr>
              <a:defRPr/>
            </a:pPr>
            <a:fld id="{24784092-4737-4D8F-B973-803B98160D58}" type="slidenum">
              <a:rPr lang="en-GB" smtClean="0"/>
              <a:pPr>
                <a:defRPr/>
              </a:pPr>
              <a:t>‹#›</a:t>
            </a:fld>
            <a:endParaRPr lang="en-GB"/>
          </a:p>
        </p:txBody>
      </p:sp>
      <p:sp>
        <p:nvSpPr>
          <p:cNvPr id="12" name="Footer Placeholder 11"/>
          <p:cNvSpPr>
            <a:spLocks noGrp="1"/>
          </p:cNvSpPr>
          <p:nvPr>
            <p:ph type="ftr" sz="quarter" idx="17"/>
          </p:nvPr>
        </p:nvSpPr>
        <p:spPr/>
        <p:txBody>
          <a:bodyPr rtlCol="0"/>
          <a:lstStyle/>
          <a:p>
            <a:pPr>
              <a:defRPr/>
            </a:pPr>
            <a:r>
              <a:rPr lang="en-GB" smtClean="0"/>
              <a:t>VPN and Remote Access</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pPr>
              <a:defRPr/>
            </a:pPr>
            <a:fld id="{F035C102-1A46-4D26-A47E-04E7EDEEDE95}" type="datetime1">
              <a:rPr lang="en-US" smtClean="0"/>
              <a:t>11/12/2012</a:t>
            </a:fld>
            <a:endParaRPr lang="en-GB"/>
          </a:p>
        </p:txBody>
      </p:sp>
      <p:sp>
        <p:nvSpPr>
          <p:cNvPr id="12" name="Slide Number Placeholder 11"/>
          <p:cNvSpPr>
            <a:spLocks noGrp="1"/>
          </p:cNvSpPr>
          <p:nvPr>
            <p:ph type="sldNum" sz="quarter" idx="16"/>
          </p:nvPr>
        </p:nvSpPr>
        <p:spPr/>
        <p:txBody>
          <a:bodyPr rtlCol="0"/>
          <a:lstStyle/>
          <a:p>
            <a:pPr>
              <a:defRPr/>
            </a:pPr>
            <a:fld id="{0862D7B1-BFCC-40F3-A168-7B1872424B7A}" type="slidenum">
              <a:rPr lang="en-GB" smtClean="0"/>
              <a:pPr>
                <a:defRPr/>
              </a:pPr>
              <a:t>‹#›</a:t>
            </a:fld>
            <a:endParaRPr lang="en-GB"/>
          </a:p>
        </p:txBody>
      </p:sp>
      <p:sp>
        <p:nvSpPr>
          <p:cNvPr id="14" name="Footer Placeholder 13"/>
          <p:cNvSpPr>
            <a:spLocks noGrp="1"/>
          </p:cNvSpPr>
          <p:nvPr>
            <p:ph type="ftr" sz="quarter" idx="17"/>
          </p:nvPr>
        </p:nvSpPr>
        <p:spPr/>
        <p:txBody>
          <a:bodyPr rtlCol="0"/>
          <a:lstStyle/>
          <a:p>
            <a:pPr>
              <a:defRPr/>
            </a:pPr>
            <a:r>
              <a:rPr lang="en-GB" smtClean="0"/>
              <a:t>VPN and Remote Access</a:t>
            </a:r>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fld id="{F7B2ADCF-3E57-43A0-9884-1001B475205B}" type="datetime1">
              <a:rPr lang="en-US" smtClean="0"/>
              <a:t>11/12/2012</a:t>
            </a:fld>
            <a:endParaRPr lang="en-GB"/>
          </a:p>
        </p:txBody>
      </p:sp>
      <p:sp>
        <p:nvSpPr>
          <p:cNvPr id="4" name="Footer Placeholder 3"/>
          <p:cNvSpPr>
            <a:spLocks noGrp="1"/>
          </p:cNvSpPr>
          <p:nvPr>
            <p:ph type="ftr" sz="quarter" idx="11"/>
          </p:nvPr>
        </p:nvSpPr>
        <p:spPr/>
        <p:txBody>
          <a:bodyPr/>
          <a:lstStyle/>
          <a:p>
            <a:pPr>
              <a:defRPr/>
            </a:pPr>
            <a:r>
              <a:rPr lang="en-GB" smtClean="0"/>
              <a:t>VPN and Remote Access</a:t>
            </a:r>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pPr>
              <a:defRPr/>
            </a:pPr>
            <a:fld id="{A9BB5833-AD6C-469D-9C7E-3D84FCDDE2AA}"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8870E2E2-E1DF-423D-9D34-A921D080F1A5}" type="datetime1">
              <a:rPr lang="en-US" smtClean="0"/>
              <a:t>11/12/2012</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2880BE25-7053-4EF6-9650-1890DAC0A2A9}"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fld id="{4E6CABFD-EE66-4B5B-B52D-50EFE5969125}" type="datetime1">
              <a:rPr lang="en-US" smtClean="0"/>
              <a:t>11/12/2012</a:t>
            </a:fld>
            <a:endParaRPr lang="en-GB"/>
          </a:p>
        </p:txBody>
      </p:sp>
      <p:sp>
        <p:nvSpPr>
          <p:cNvPr id="6" name="Footer Placeholder 5"/>
          <p:cNvSpPr>
            <a:spLocks noGrp="1"/>
          </p:cNvSpPr>
          <p:nvPr>
            <p:ph type="ftr" sz="quarter" idx="11"/>
          </p:nvPr>
        </p:nvSpPr>
        <p:spPr/>
        <p:txBody>
          <a:bodyPr/>
          <a:lstStyle/>
          <a:p>
            <a:pPr>
              <a:defRPr/>
            </a:pPr>
            <a:r>
              <a:rPr lang="en-GB" smtClean="0"/>
              <a:t>VPN and Remote Access</a:t>
            </a:r>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defRPr/>
            </a:pPr>
            <a:fld id="{AEF3154A-03BE-424E-8FAD-64708513F326}" type="slidenum">
              <a:rPr lang="en-GB" smtClean="0"/>
              <a:pPr>
                <a:defRPr/>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pPr>
              <a:defRPr/>
            </a:pPr>
            <a:fld id="{3B226A99-2EB4-427E-BAD6-BFE85546FB8A}" type="datetime1">
              <a:rPr lang="en-US" smtClean="0"/>
              <a:t>11/12/2012</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pPr>
              <a:defRPr/>
            </a:pPr>
            <a:fld id="{EDE304C8-198E-4398-B42D-DB458F8D3AF1}" type="slidenum">
              <a:rPr lang="en-GB" smtClean="0"/>
              <a:pPr>
                <a:defRPr/>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pPr>
              <a:defRPr/>
            </a:pPr>
            <a:r>
              <a:rPr lang="en-GB" smtClean="0"/>
              <a:t>VPN and Remote Access</a:t>
            </a:r>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3E147E20-408A-45F6-897D-00F5E135AE73}" type="datetime1">
              <a:rPr lang="en-US" smtClean="0"/>
              <a:t>11/12/2012</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
        <p:nvSpPr>
          <p:cNvPr id="6" name="Slide Number Placeholder 5"/>
          <p:cNvSpPr>
            <a:spLocks noGrp="1"/>
          </p:cNvSpPr>
          <p:nvPr>
            <p:ph type="sldNum" sz="quarter" idx="12"/>
          </p:nvPr>
        </p:nvSpPr>
        <p:spPr/>
        <p:txBody>
          <a:bodyPr/>
          <a:lstStyle/>
          <a:p>
            <a:pPr>
              <a:defRPr/>
            </a:pPr>
            <a:fld id="{34091F92-A866-4567-ADE9-6608A9118C68}"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pPr>
              <a:defRPr/>
            </a:pPr>
            <a:fld id="{02DB8B27-6D5E-4188-A75C-1DD3B173D4A8}" type="datetime1">
              <a:rPr lang="en-US" smtClean="0"/>
              <a:t>11/12/2012</a:t>
            </a:fld>
            <a:endParaRPr lang="en-GB"/>
          </a:p>
        </p:txBody>
      </p:sp>
      <p:sp>
        <p:nvSpPr>
          <p:cNvPr id="5" name="Footer Placeholder 4"/>
          <p:cNvSpPr>
            <a:spLocks noGrp="1"/>
          </p:cNvSpPr>
          <p:nvPr>
            <p:ph type="ftr" sz="quarter" idx="11"/>
          </p:nvPr>
        </p:nvSpPr>
        <p:spPr>
          <a:xfrm>
            <a:off x="457201" y="6248207"/>
            <a:ext cx="5573483" cy="365125"/>
          </a:xfrm>
        </p:spPr>
        <p:txBody>
          <a:bodyPr/>
          <a:lstStyle/>
          <a:p>
            <a:pPr>
              <a:defRPr/>
            </a:pPr>
            <a:r>
              <a:rPr lang="en-GB" smtClean="0"/>
              <a:t>VPN and Remote Access</a:t>
            </a:r>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pPr>
              <a:defRPr/>
            </a:pPr>
            <a:fld id="{0EE18D32-A125-4AE8-B1AF-9234CEC4E199}" type="slidenum">
              <a:rPr lang="en-GB" smtClean="0"/>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a:defRPr/>
            </a:pPr>
            <a:fld id="{2E9D96D8-3A50-40DB-A1AA-9B34AE5E9E39}" type="datetime1">
              <a:rPr lang="en-US" smtClean="0"/>
              <a:t>11/12/2012</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pPr>
              <a:defRPr/>
            </a:pPr>
            <a:r>
              <a:rPr lang="en-GB" smtClean="0"/>
              <a:t>VPN and Remote Access</a:t>
            </a:r>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defRPr/>
            </a:pPr>
            <a:fld id="{997ACA4E-5A98-4343-8549-515DDE963B11}" type="slidenum">
              <a:rPr lang="en-GB" smtClean="0"/>
              <a:pPr>
                <a:defRPr/>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xml"/><Relationship Id="rId1" Type="http://schemas.openxmlformats.org/officeDocument/2006/relationships/vmlDrawing" Target="../drawings/vmlDrawing2.vml"/><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3.xml"/><Relationship Id="rId1" Type="http://schemas.openxmlformats.org/officeDocument/2006/relationships/vmlDrawing" Target="../drawings/vmlDrawing3.vml"/><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4.xml"/><Relationship Id="rId1" Type="http://schemas.openxmlformats.org/officeDocument/2006/relationships/vmlDrawing" Target="../drawings/vmlDrawing4.vml"/><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5.xml"/><Relationship Id="rId1" Type="http://schemas.openxmlformats.org/officeDocument/2006/relationships/vmlDrawing" Target="../drawings/vmlDrawing5.vml"/><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6.xml"/><Relationship Id="rId1" Type="http://schemas.openxmlformats.org/officeDocument/2006/relationships/vmlDrawing" Target="../drawings/vmlDrawing6.vml"/><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7.xml"/><Relationship Id="rId1" Type="http://schemas.openxmlformats.org/officeDocument/2006/relationships/vmlDrawing" Target="../drawings/vmlDrawing7.vml"/><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8.xml"/><Relationship Id="rId1" Type="http://schemas.openxmlformats.org/officeDocument/2006/relationships/vmlDrawing" Target="../drawings/vmlDrawing8.vml"/><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9.xml"/><Relationship Id="rId1" Type="http://schemas.openxmlformats.org/officeDocument/2006/relationships/vmlDrawing" Target="../drawings/vmlDrawing9.vml"/><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0.xml"/><Relationship Id="rId1" Type="http://schemas.openxmlformats.org/officeDocument/2006/relationships/vmlDrawing" Target="../drawings/vmlDrawing10.vml"/><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1.xml"/><Relationship Id="rId1" Type="http://schemas.openxmlformats.org/officeDocument/2006/relationships/vmlDrawing" Target="../drawings/vmlDrawing11.vml"/><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2.xml"/><Relationship Id="rId1" Type="http://schemas.openxmlformats.org/officeDocument/2006/relationships/vmlDrawing" Target="../drawings/vmlDrawing12.vml"/><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3.xml"/><Relationship Id="rId1" Type="http://schemas.openxmlformats.org/officeDocument/2006/relationships/vmlDrawing" Target="../drawings/vmlDrawing13.vml"/><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4.xml"/><Relationship Id="rId1" Type="http://schemas.openxmlformats.org/officeDocument/2006/relationships/vmlDrawing" Target="../drawings/vmlDrawing14.vml"/><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15.xml"/><Relationship Id="rId1" Type="http://schemas.openxmlformats.org/officeDocument/2006/relationships/vmlDrawing" Target="../drawings/vmlDrawing15.vml"/><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16.xml"/><Relationship Id="rId1" Type="http://schemas.openxmlformats.org/officeDocument/2006/relationships/vmlDrawing" Target="../drawings/vmlDrawing16.vml"/><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17.xml"/><Relationship Id="rId1" Type="http://schemas.openxmlformats.org/officeDocument/2006/relationships/vmlDrawing" Target="../drawings/vmlDrawing17.vml"/><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18.xml"/><Relationship Id="rId1" Type="http://schemas.openxmlformats.org/officeDocument/2006/relationships/vmlDrawing" Target="../drawings/vmlDrawing18.vml"/><Relationship Id="rId4"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19.xml"/><Relationship Id="rId1" Type="http://schemas.openxmlformats.org/officeDocument/2006/relationships/vmlDrawing" Target="../drawings/vmlDrawing19.vml"/><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20.xml"/><Relationship Id="rId1" Type="http://schemas.openxmlformats.org/officeDocument/2006/relationships/vmlDrawing" Target="../drawings/vmlDrawing20.vml"/><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1.xml"/><Relationship Id="rId1" Type="http://schemas.openxmlformats.org/officeDocument/2006/relationships/vmlDrawing" Target="../drawings/vmlDrawing21.vml"/><Relationship Id="rId4"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2.xml"/><Relationship Id="rId1" Type="http://schemas.openxmlformats.org/officeDocument/2006/relationships/vmlDrawing" Target="../drawings/vmlDrawing22.vml"/><Relationship Id="rId4"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23.xml"/><Relationship Id="rId1" Type="http://schemas.openxmlformats.org/officeDocument/2006/relationships/vmlDrawing" Target="../drawings/vmlDrawing23.vml"/><Relationship Id="rId4"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4.xml"/><Relationship Id="rId1" Type="http://schemas.openxmlformats.org/officeDocument/2006/relationships/vmlDrawing" Target="../drawings/vmlDrawing24.vml"/><Relationship Id="rId4"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5.xml"/><Relationship Id="rId1" Type="http://schemas.openxmlformats.org/officeDocument/2006/relationships/vmlDrawing" Target="../drawings/vmlDrawing25.vml"/><Relationship Id="rId4"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6.xml"/><Relationship Id="rId1" Type="http://schemas.openxmlformats.org/officeDocument/2006/relationships/vmlDrawing" Target="../drawings/vmlDrawing26.vml"/><Relationship Id="rId4"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7.xml"/><Relationship Id="rId1" Type="http://schemas.openxmlformats.org/officeDocument/2006/relationships/vmlDrawing" Target="../drawings/vmlDrawing27.vml"/><Relationship Id="rId4"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control" Target="../activeX/activeX28.xml"/><Relationship Id="rId1" Type="http://schemas.openxmlformats.org/officeDocument/2006/relationships/vmlDrawing" Target="../drawings/vmlDrawing28.vml"/><Relationship Id="rId4" Type="http://schemas.openxmlformats.org/officeDocument/2006/relationships/notesSlide" Target="../notesSlides/notesSlide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ctrTitle"/>
          </p:nvPr>
        </p:nvSpPr>
        <p:spPr/>
        <p:txBody>
          <a:bodyPr/>
          <a:lstStyle/>
          <a:p>
            <a:pPr eaLnBrk="1" hangingPunct="1"/>
            <a:r>
              <a:rPr lang="en-GB" dirty="0" smtClean="0"/>
              <a:t>VPN and </a:t>
            </a:r>
            <a:r>
              <a:rPr lang="en-GB" dirty="0" smtClean="0"/>
              <a:t>Remote Access</a:t>
            </a:r>
            <a:endParaRPr lang="en-GB" dirty="0" smtClean="0"/>
          </a:p>
        </p:txBody>
      </p:sp>
      <p:sp>
        <p:nvSpPr>
          <p:cNvPr id="3" name="Subtitle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r>
              <a:rPr lang="en-GB" dirty="0" smtClean="0"/>
              <a:t>Mohammad S. </a:t>
            </a:r>
            <a:r>
              <a:rPr lang="en-GB" dirty="0" err="1" smtClean="0"/>
              <a:t>Hasan</a:t>
            </a:r>
            <a:endParaRPr lang="en-GB" dirty="0" smtClean="0"/>
          </a:p>
        </p:txBody>
      </p:sp>
      <p:sp>
        <p:nvSpPr>
          <p:cNvPr id="4" name="Slide Number Placeholder 3"/>
          <p:cNvSpPr>
            <a:spLocks noGrp="1"/>
          </p:cNvSpPr>
          <p:nvPr>
            <p:ph type="sldNum" sz="quarter" idx="12"/>
          </p:nvPr>
        </p:nvSpPr>
        <p:spPr/>
        <p:txBody>
          <a:bodyPr/>
          <a:lstStyle/>
          <a:p>
            <a:pPr>
              <a:defRPr/>
            </a:pPr>
            <a:fld id="{DB87312B-8B71-4C05-BA46-904656433F36}" type="slidenum">
              <a:rPr lang="en-GB" smtClean="0"/>
              <a:pPr>
                <a:defRPr/>
              </a:pPr>
              <a:t>1</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2</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1026" name="ShockwaveFlash1" r:id="rId2" imgW="6984648" imgH="6265009"/>
    </p:controls>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normAutofit fontScale="90000"/>
          </a:bodyPr>
          <a:lstStyle/>
          <a:p>
            <a:r>
              <a:rPr lang="en-US" smtClean="0"/>
              <a:t>Remote Connection Requirements in a Converged Network </a:t>
            </a:r>
            <a:endParaRPr lang="en-US" dirty="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3</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050" name="ShockwaveFlash1" r:id="rId2" imgW="7201905" imgH="4679905"/>
    </p:controls>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GB" smtClean="0"/>
              <a:t>VPN and Remote Access</a:t>
            </a:r>
            <a:endParaRPr lang="en-GB"/>
          </a:p>
        </p:txBody>
      </p:sp>
      <p:sp>
        <p:nvSpPr>
          <p:cNvPr id="2" name="Slide Number Placeholder 1"/>
          <p:cNvSpPr>
            <a:spLocks noGrp="1"/>
          </p:cNvSpPr>
          <p:nvPr>
            <p:ph type="sldNum" sz="quarter" idx="12"/>
          </p:nvPr>
        </p:nvSpPr>
        <p:spPr/>
        <p:txBody>
          <a:bodyPr/>
          <a:lstStyle/>
          <a:p>
            <a:fld id="{2880BE25-7053-4EF6-9650-1890DAC0A2A9}" type="slidenum">
              <a:rPr lang="en-GB" smtClean="0"/>
              <a:pPr/>
              <a:t>4</a:t>
            </a:fld>
            <a:endParaRPr lang="en-GB" dirty="0"/>
          </a:p>
        </p:txBody>
      </p:sp>
    </p:spTree>
    <p:controls>
      <p:control spid="3074" name="ShockwaveFlash1" r:id="rId2" imgW="7489677" imgH="6265009"/>
    </p:controls>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5</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4098" name="ShockwaveFlash1" r:id="rId2" imgW="7489677" imgH="6265009"/>
    </p:controls>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normAutofit fontScale="90000"/>
          </a:bodyPr>
          <a:lstStyle/>
          <a:p>
            <a:r>
              <a:rPr lang="en-US" smtClean="0"/>
              <a:t>Remote Connection Topologies for the Teleworker </a:t>
            </a:r>
            <a:endParaRPr lang="en-US"/>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6</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5122" name="ShockwaveFlash1" r:id="rId2" imgW="5904762" imgH="4708499"/>
    </p:controls>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7</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6146" name="ShockwaveFlash1" r:id="rId2" imgW="7129468" imgH="5760381"/>
    </p:controls>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8</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7170" name="ShockwaveFlash1" r:id="rId2" imgW="6625066" imgH="5616076"/>
    </p:controls>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9</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8194" name="ShockwaveFlash1" r:id="rId2" imgW="6697010" imgH="5904762"/>
    </p:controls>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10</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9218" name="ShockwaveFlash1" r:id="rId2" imgW="6409524" imgH="5831657"/>
    </p:controls>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ctrTitle"/>
          </p:nvPr>
        </p:nvSpPr>
        <p:spPr/>
        <p:txBody>
          <a:bodyPr/>
          <a:lstStyle/>
          <a:p>
            <a:pPr eaLnBrk="1" hangingPunct="1"/>
            <a:r>
              <a:rPr lang="en-GB" smtClean="0"/>
              <a:t>IPsec VPNs</a:t>
            </a:r>
          </a:p>
        </p:txBody>
      </p:sp>
      <p:sp>
        <p:nvSpPr>
          <p:cNvPr id="218117" name="Rectangle 5"/>
          <p:cNvSpPr>
            <a:spLocks noGrp="1" noChangeArrowheads="1"/>
          </p:cNvSpPr>
          <p:nvPr>
            <p:ph type="subTitle" idx="1"/>
          </p:nvPr>
        </p:nvSpPr>
        <p:spPr/>
        <p:txBody>
          <a:bodyPr/>
          <a:lstStyle/>
          <a:p>
            <a:pPr eaLnBrk="1" hangingPunct="1">
              <a:defRPr/>
            </a:pPr>
            <a:r>
              <a:rPr lang="en-GB" dirty="0" smtClean="0"/>
              <a:t>Mohammad S. </a:t>
            </a:r>
            <a:r>
              <a:rPr lang="en-GB" dirty="0" err="1" smtClean="0"/>
              <a:t>Hasan</a:t>
            </a:r>
            <a:endParaRPr lang="en-GB" dirty="0"/>
          </a:p>
        </p:txBody>
      </p:sp>
      <p:sp>
        <p:nvSpPr>
          <p:cNvPr id="4" name="Slide Number Placeholder 3"/>
          <p:cNvSpPr>
            <a:spLocks noGrp="1"/>
          </p:cNvSpPr>
          <p:nvPr>
            <p:ph type="sldNum" sz="quarter" idx="12"/>
          </p:nvPr>
        </p:nvSpPr>
        <p:spPr/>
        <p:txBody>
          <a:bodyPr/>
          <a:lstStyle/>
          <a:p>
            <a:pPr>
              <a:defRPr/>
            </a:pPr>
            <a:fld id="{DB87312B-8B71-4C05-BA46-904656433F36}" type="slidenum">
              <a:rPr lang="en-GB" smtClean="0"/>
              <a:pPr>
                <a:defRPr/>
              </a:pPr>
              <a:t>11</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12</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10242" name="ShockwaveFlash1" r:id="rId2" imgW="6119142" imgH="5831657"/>
    </p:controls>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13</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11266" name="ShockwaveFlash1" r:id="rId2" imgW="6265009" imgH="5760381"/>
    </p:controls>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14</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12290" name="ShockwaveFlash1" r:id="rId2" imgW="6482285" imgH="5616076"/>
    </p:controls>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15</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13314" name="ShockwaveFlash1" r:id="rId2" imgW="6409524" imgH="5760381"/>
    </p:controls>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16</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14338" name="ShockwaveFlash1" r:id="rId2" imgW="6192114" imgH="5760381"/>
    </p:controls>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r>
              <a:rPr lang="en-GB" smtClean="0"/>
              <a:t>VPN Security: IPsec and GRE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17</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15362" name="ShockwaveFlash1" r:id="rId2" imgW="6336686" imgH="4679905"/>
    </p:controls>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4"/>
          <p:cNvSpPr>
            <a:spLocks noGrp="1" noChangeArrowheads="1"/>
          </p:cNvSpPr>
          <p:nvPr>
            <p:ph type="title"/>
          </p:nvPr>
        </p:nvSpPr>
        <p:spPr/>
        <p:txBody>
          <a:bodyPr/>
          <a:lstStyle/>
          <a:p>
            <a:r>
              <a:rPr lang="en-GB" smtClean="0"/>
              <a:t>IPsec Security Features</a:t>
            </a:r>
            <a:endParaRPr lang="en-US"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18</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16386" name="ShockwaveFlash3" r:id="rId2" imgW="6047619" imgH="4824153"/>
    </p:controls>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4"/>
          <p:cNvSpPr>
            <a:spLocks noGrp="1" noChangeArrowheads="1"/>
          </p:cNvSpPr>
          <p:nvPr>
            <p:ph type="title"/>
          </p:nvPr>
        </p:nvSpPr>
        <p:spPr/>
        <p:txBody>
          <a:bodyPr/>
          <a:lstStyle/>
          <a:p>
            <a:r>
              <a:rPr lang="en-GB" smtClean="0"/>
              <a:t>IPsec Protocols and Headers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19</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17410" name="ShockwaveFlash1" r:id="rId2" imgW="5616076" imgH="4679905"/>
    </p:controls>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4"/>
          <p:cNvSpPr>
            <a:spLocks noGrp="1" noChangeArrowheads="1"/>
          </p:cNvSpPr>
          <p:nvPr>
            <p:ph type="title"/>
          </p:nvPr>
        </p:nvSpPr>
        <p:spPr/>
        <p:txBody>
          <a:bodyPr/>
          <a:lstStyle/>
          <a:p>
            <a:r>
              <a:rPr lang="en-GB" smtClean="0"/>
              <a:t> Internet Key Exchange</a:t>
            </a:r>
            <a:endParaRPr lang="en-GB" smtClean="0"/>
          </a:p>
        </p:txBody>
      </p:sp>
      <p:sp>
        <p:nvSpPr>
          <p:cNvPr id="5" name="Footer Placeholder 4"/>
          <p:cNvSpPr>
            <a:spLocks noGrp="1"/>
          </p:cNvSpPr>
          <p:nvPr>
            <p:ph type="ftr" sz="quarter" idx="11"/>
          </p:nvPr>
        </p:nvSpPr>
        <p:spPr/>
        <p:txBody>
          <a:bodyPr/>
          <a:lstStyle/>
          <a:p>
            <a:r>
              <a:rPr lang="en-GB" smtClean="0"/>
              <a:t>VPN and Remote Access</a:t>
            </a:r>
            <a:endParaRPr lang="en-GB"/>
          </a:p>
        </p:txBody>
      </p:sp>
      <p:sp>
        <p:nvSpPr>
          <p:cNvPr id="4" name="Slide Number Placeholder 3"/>
          <p:cNvSpPr>
            <a:spLocks noGrp="1"/>
          </p:cNvSpPr>
          <p:nvPr>
            <p:ph type="sldNum" sz="quarter" idx="12"/>
          </p:nvPr>
        </p:nvSpPr>
        <p:spPr/>
        <p:txBody>
          <a:bodyPr>
            <a:normAutofit fontScale="85000" lnSpcReduction="20000"/>
          </a:bodyPr>
          <a:lstStyle/>
          <a:p>
            <a:fld id="{A9BB5833-AD6C-469D-9C7E-3D84FCDDE2AA}" type="slidenum">
              <a:rPr lang="en-GB" smtClean="0"/>
              <a:pPr/>
              <a:t>20</a:t>
            </a:fld>
            <a:endParaRPr lang="en-GB"/>
          </a:p>
        </p:txBody>
      </p:sp>
    </p:spTree>
    <p:controls>
      <p:control spid="18434" name="ShockwaveFlash1" r:id="rId2" imgW="6122190" imgH="4679905"/>
    </p:controls>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4"/>
          <p:cNvSpPr>
            <a:spLocks noGrp="1" noChangeArrowheads="1"/>
          </p:cNvSpPr>
          <p:nvPr>
            <p:ph type="title"/>
          </p:nvPr>
        </p:nvSpPr>
        <p:spPr/>
        <p:txBody>
          <a:bodyPr/>
          <a:lstStyle/>
          <a:p>
            <a:r>
              <a:rPr lang="en-GB" smtClean="0"/>
              <a:t>IKE Phases and Modes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21</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19458" name="ShockwaveFlash1" r:id="rId2" imgW="5688724" imgH="4751124"/>
    </p:controls>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22</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20482" name="ShockwaveFlash1" r:id="rId2" imgW="6914286" imgH="6335009"/>
    </p:controls>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4"/>
          <p:cNvSpPr>
            <a:spLocks noGrp="1" noChangeArrowheads="1"/>
          </p:cNvSpPr>
          <p:nvPr>
            <p:ph type="title"/>
          </p:nvPr>
        </p:nvSpPr>
        <p:spPr/>
        <p:txBody>
          <a:bodyPr>
            <a:normAutofit fontScale="90000"/>
          </a:bodyPr>
          <a:lstStyle/>
          <a:p>
            <a:r>
              <a:rPr lang="en-GB" smtClean="0"/>
              <a:t>ESP and AH Protocols, Transport, and Tunnel Modes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23</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1506" name="ShockwaveFlash1" r:id="rId2" imgW="6119142" imgH="4536934"/>
    </p:controls>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p:txBody>
          <a:bodyPr/>
          <a:lstStyle/>
          <a:p>
            <a:r>
              <a:rPr lang="en-GB" smtClean="0"/>
              <a:t> AH Authentication and Integrity</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24</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2530" name="ShockwaveFlash1" r:id="rId2" imgW="5758858" imgH="4824153"/>
    </p:controls>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880BE25-7053-4EF6-9650-1890DAC0A2A9}" type="slidenum">
              <a:rPr lang="en-GB" smtClean="0"/>
              <a:pPr>
                <a:defRPr/>
              </a:pPr>
              <a:t>25</a:t>
            </a:fld>
            <a:endParaRPr lang="en-GB"/>
          </a:p>
        </p:txBody>
      </p:sp>
      <p:sp>
        <p:nvSpPr>
          <p:cNvPr id="3" name="Footer Placeholder 2"/>
          <p:cNvSpPr>
            <a:spLocks noGrp="1"/>
          </p:cNvSpPr>
          <p:nvPr>
            <p:ph type="ftr" sz="quarter" idx="11"/>
          </p:nvPr>
        </p:nvSpPr>
        <p:spPr/>
        <p:txBody>
          <a:bodyPr/>
          <a:lstStyle/>
          <a:p>
            <a:pPr>
              <a:defRPr/>
            </a:pPr>
            <a:r>
              <a:rPr lang="en-GB" smtClean="0"/>
              <a:t>VPN and Remote Access</a:t>
            </a:r>
            <a:endParaRPr lang="en-GB"/>
          </a:p>
        </p:txBody>
      </p:sp>
    </p:spTree>
    <p:controls>
      <p:control spid="23554" name="ShockwaveFlash1" r:id="rId2" imgW="6409524" imgH="5616076"/>
    </p:controls>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p:txBody>
          <a:bodyPr>
            <a:normAutofit fontScale="90000"/>
          </a:bodyPr>
          <a:lstStyle/>
          <a:p>
            <a:r>
              <a:rPr lang="en-GB" smtClean="0"/>
              <a:t>Message Authentication and Integrity Check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26</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4578" name="ShockwaveFlash1" r:id="rId2" imgW="6049219" imgH="4824153"/>
    </p:controls>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4"/>
          <p:cNvSpPr>
            <a:spLocks noGrp="1" noChangeArrowheads="1"/>
          </p:cNvSpPr>
          <p:nvPr>
            <p:ph type="title"/>
          </p:nvPr>
        </p:nvSpPr>
        <p:spPr/>
        <p:txBody>
          <a:bodyPr/>
          <a:lstStyle/>
          <a:p>
            <a:r>
              <a:rPr lang="en-GB" smtClean="0"/>
              <a:t>PKI Environment</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27</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5602" name="ShockwaveFlash1" r:id="rId2" imgW="6409524" imgH="4536934"/>
    </p:controls>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p:txBody>
          <a:bodyPr/>
          <a:lstStyle/>
          <a:p>
            <a:r>
              <a:rPr lang="en-GB" smtClean="0"/>
              <a:t>Site-to-Site IPsec VPN Operations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28</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6626" name="ShockwaveFlash1" r:id="rId2" imgW="6047619" imgH="4608305"/>
    </p:controls>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lstStyle/>
          <a:p>
            <a:r>
              <a:rPr lang="en-GB" smtClean="0"/>
              <a:t> IPsec Tunnel Operation</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29</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7650" name="ShockwaveFlash1" r:id="rId2" imgW="5904762" imgH="4751124"/>
    </p:controls>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p:txBody>
          <a:bodyPr>
            <a:normAutofit fontScale="90000"/>
          </a:bodyPr>
          <a:lstStyle/>
          <a:p>
            <a:r>
              <a:rPr lang="en-GB" smtClean="0"/>
              <a:t>Configuring a Site-to-Site IPsec VPN </a:t>
            </a:r>
            <a:endParaRPr lang="en-GB" smtClean="0"/>
          </a:p>
        </p:txBody>
      </p:sp>
      <p:sp>
        <p:nvSpPr>
          <p:cNvPr id="4" name="Slide Number Placeholder 3"/>
          <p:cNvSpPr>
            <a:spLocks noGrp="1"/>
          </p:cNvSpPr>
          <p:nvPr>
            <p:ph type="sldNum" sz="quarter" idx="12"/>
          </p:nvPr>
        </p:nvSpPr>
        <p:spPr/>
        <p:txBody>
          <a:bodyPr>
            <a:normAutofit fontScale="85000" lnSpcReduction="20000"/>
          </a:bodyPr>
          <a:lstStyle/>
          <a:p>
            <a:pPr>
              <a:defRPr/>
            </a:pPr>
            <a:fld id="{A9BB5833-AD6C-469D-9C7E-3D84FCDDE2AA}" type="slidenum">
              <a:rPr lang="en-GB" smtClean="0"/>
              <a:pPr>
                <a:defRPr/>
              </a:pPr>
              <a:t>30</a:t>
            </a:fld>
            <a:endParaRPr lang="en-GB"/>
          </a:p>
        </p:txBody>
      </p:sp>
      <p:sp>
        <p:nvSpPr>
          <p:cNvPr id="5" name="Footer Placeholder 4"/>
          <p:cNvSpPr>
            <a:spLocks noGrp="1"/>
          </p:cNvSpPr>
          <p:nvPr>
            <p:ph type="ftr" sz="quarter" idx="11"/>
          </p:nvPr>
        </p:nvSpPr>
        <p:spPr/>
        <p:txBody>
          <a:bodyPr/>
          <a:lstStyle/>
          <a:p>
            <a:pPr>
              <a:defRPr/>
            </a:pPr>
            <a:r>
              <a:rPr lang="en-GB" smtClean="0"/>
              <a:t>VPN and Remote Access</a:t>
            </a:r>
            <a:endParaRPr lang="en-GB"/>
          </a:p>
        </p:txBody>
      </p:sp>
    </p:spTree>
    <p:controls>
      <p:control spid="28674" name="ShockwaveFlash1" r:id="rId2" imgW="6047619" imgH="4679905"/>
    </p:controls>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434</TotalTime>
  <Words>9410</Words>
  <Application>Microsoft Office PowerPoint</Application>
  <PresentationFormat>On-screen Show (4:3)</PresentationFormat>
  <Paragraphs>404</Paragraphs>
  <Slides>30</Slides>
  <Notes>29</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Median</vt:lpstr>
      <vt:lpstr>VPN and Remote Access</vt:lpstr>
      <vt:lpstr>Slide 2</vt:lpstr>
      <vt:lpstr>Remote Connection Requirements in a Converged Network </vt:lpstr>
      <vt:lpstr>Slide 4</vt:lpstr>
      <vt:lpstr>Slide 5</vt:lpstr>
      <vt:lpstr>Remote Connection Topologies for the Teleworker </vt:lpstr>
      <vt:lpstr>Slide 7</vt:lpstr>
      <vt:lpstr>Slide 8</vt:lpstr>
      <vt:lpstr>Slide 9</vt:lpstr>
      <vt:lpstr>Slide 10</vt:lpstr>
      <vt:lpstr>IPsec VPNs</vt:lpstr>
      <vt:lpstr>Slide 12</vt:lpstr>
      <vt:lpstr>Slide 13</vt:lpstr>
      <vt:lpstr>Slide 14</vt:lpstr>
      <vt:lpstr>Slide 15</vt:lpstr>
      <vt:lpstr>Slide 16</vt:lpstr>
      <vt:lpstr>VPN Security: IPsec and GRE </vt:lpstr>
      <vt:lpstr>IPsec Security Features</vt:lpstr>
      <vt:lpstr>IPsec Protocols and Headers </vt:lpstr>
      <vt:lpstr> Internet Key Exchange</vt:lpstr>
      <vt:lpstr>IKE Phases and Modes </vt:lpstr>
      <vt:lpstr>Slide 22</vt:lpstr>
      <vt:lpstr>ESP and AH Protocols, Transport, and Tunnel Modes </vt:lpstr>
      <vt:lpstr> AH Authentication and Integrity</vt:lpstr>
      <vt:lpstr>Slide 25</vt:lpstr>
      <vt:lpstr>Message Authentication and Integrity Check </vt:lpstr>
      <vt:lpstr>PKI Environment</vt:lpstr>
      <vt:lpstr>Site-to-Site IPsec VPN Operations </vt:lpstr>
      <vt:lpstr> IPsec Tunnel Operation</vt:lpstr>
      <vt:lpstr>Configuring a Site-to-Site IPsec VPN </vt:lpstr>
    </vt:vector>
  </TitlesOfParts>
  <Company>Staffordshire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ch14</dc:creator>
  <cp:lastModifiedBy>Mohammad S. Hasan</cp:lastModifiedBy>
  <cp:revision>22</cp:revision>
  <dcterms:created xsi:type="dcterms:W3CDTF">2009-07-30T10:16:11Z</dcterms:created>
  <dcterms:modified xsi:type="dcterms:W3CDTF">2012-11-12T17:00:04Z</dcterms:modified>
</cp:coreProperties>
</file>