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7"/>
  </p:notesMasterIdLst>
  <p:sldIdLst>
    <p:sldId id="257" r:id="rId2"/>
    <p:sldId id="258" r:id="rId3"/>
    <p:sldId id="259" r:id="rId4"/>
    <p:sldId id="260" r:id="rId5"/>
    <p:sldId id="294" r:id="rId6"/>
    <p:sldId id="262" r:id="rId7"/>
    <p:sldId id="263" r:id="rId8"/>
    <p:sldId id="264" r:id="rId9"/>
    <p:sldId id="265" r:id="rId10"/>
    <p:sldId id="266" r:id="rId11"/>
    <p:sldId id="267" r:id="rId12"/>
    <p:sldId id="268" r:id="rId13"/>
    <p:sldId id="269" r:id="rId14"/>
    <p:sldId id="270" r:id="rId15"/>
    <p:sldId id="291" r:id="rId16"/>
    <p:sldId id="272" r:id="rId17"/>
    <p:sldId id="292" r:id="rId18"/>
    <p:sldId id="274" r:id="rId19"/>
    <p:sldId id="275" r:id="rId20"/>
    <p:sldId id="276" r:id="rId21"/>
    <p:sldId id="277" r:id="rId22"/>
    <p:sldId id="278" r:id="rId23"/>
    <p:sldId id="279" r:id="rId24"/>
    <p:sldId id="280" r:id="rId25"/>
    <p:sldId id="282" r:id="rId26"/>
    <p:sldId id="281" r:id="rId27"/>
    <p:sldId id="283" r:id="rId28"/>
    <p:sldId id="284" r:id="rId29"/>
    <p:sldId id="293" r:id="rId30"/>
    <p:sldId id="285" r:id="rId31"/>
    <p:sldId id="286" r:id="rId32"/>
    <p:sldId id="287" r:id="rId33"/>
    <p:sldId id="288" r:id="rId34"/>
    <p:sldId id="289" r:id="rId35"/>
    <p:sldId id="290" r:id="rId36"/>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FFFF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718" autoAdjust="0"/>
  </p:normalViewPr>
  <p:slideViewPr>
    <p:cSldViewPr>
      <p:cViewPr varScale="1">
        <p:scale>
          <a:sx n="102" d="100"/>
          <a:sy n="102" d="100"/>
        </p:scale>
        <p:origin x="-24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48423E0-91AB-492A-A769-B85922142434}" type="datetimeFigureOut">
              <a:rPr lang="fr-FR"/>
              <a:pPr>
                <a:defRPr/>
              </a:pPr>
              <a:t>27/09/2011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3DBACBB-016C-49CF-AC8D-7BC482D530E9}"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89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38916"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F076E9-B201-4576-9D3C-8C66F21D21D7}" type="slidenum">
              <a:rPr lang="fr-FR" smtClean="0"/>
              <a:pPr fontAlgn="base">
                <a:spcBef>
                  <a:spcPct val="0"/>
                </a:spcBef>
                <a:spcAft>
                  <a:spcPct val="0"/>
                </a:spcAft>
                <a:defRPr/>
              </a:pPr>
              <a:t>24</a:t>
            </a:fld>
            <a:endParaRPr lang="fr-F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399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3994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04F71C-231F-4358-B9EA-7CAA50342400}" type="slidenum">
              <a:rPr lang="fr-FR" smtClean="0"/>
              <a:pPr fontAlgn="base">
                <a:spcBef>
                  <a:spcPct val="0"/>
                </a:spcBef>
                <a:spcAft>
                  <a:spcPct val="0"/>
                </a:spcAft>
                <a:defRPr/>
              </a:pPr>
              <a:t>25</a:t>
            </a:fld>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C3DBACBB-016C-49CF-AC8D-7BC482D530E9}" type="slidenum">
              <a:rPr lang="fr-FR" smtClean="0"/>
              <a:pPr>
                <a:defRPr/>
              </a:pPr>
              <a:t>32</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09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FE6A63-8CC1-45E2-A0B7-8B2CA1EF6A1C}" type="slidenum">
              <a:rPr lang="fr-FR" smtClean="0"/>
              <a:pPr fontAlgn="base">
                <a:spcBef>
                  <a:spcPct val="0"/>
                </a:spcBef>
                <a:spcAft>
                  <a:spcPct val="0"/>
                </a:spcAft>
                <a:defRPr/>
              </a:pPr>
              <a:t>35</a:t>
            </a:fld>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pPr>
              <a:defRPr/>
            </a:pPr>
            <a:fld id="{1FE773CA-4E4E-4990-8761-5B5D901DFB93}" type="datetime1">
              <a:rPr lang="fr-FR" smtClean="0"/>
              <a:pPr>
                <a:defRPr/>
              </a:pPr>
              <a:t>27/09/2011</a:t>
            </a:fld>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9CE07BB1-520D-4280-8F3E-278F14871093}" type="slidenum">
              <a:rPr lang="fr-FR" smtClean="0"/>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a:defRPr/>
            </a:pPr>
            <a:fld id="{2E21FEE0-60E1-43BF-8781-6A5C9F02A07E}" type="datetime1">
              <a:rPr lang="fr-FR" smtClean="0"/>
              <a:pPr>
                <a:defRPr/>
              </a:pPr>
              <a:t>27/09/2011</a:t>
            </a:fld>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00BD8538-A118-462F-B35B-A87138E41443}" type="slidenum">
              <a:rPr lang="fr-FR" smtClean="0"/>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pPr>
              <a:defRPr/>
            </a:pPr>
            <a:fld id="{ECF97FAB-1B40-42D9-B0E3-23EEE0BB15A3}" type="datetime1">
              <a:rPr lang="fr-FR" smtClean="0"/>
              <a:pPr>
                <a:defRPr/>
              </a:pPr>
              <a:t>27/09/2011</a:t>
            </a:fld>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FD365E6F-021D-4BA7-8F2F-CE37444BF66C}" type="slidenum">
              <a:rPr lang="fr-FR" smtClean="0"/>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pPr>
              <a:defRPr/>
            </a:pPr>
            <a:fld id="{6F5C81B5-9AC4-40B0-BD9F-788868C3A3BB}" type="datetime1">
              <a:rPr lang="fr-FR" smtClean="0"/>
              <a:pPr>
                <a:defRPr/>
              </a:pPr>
              <a:t>27/09/2011</a:t>
            </a:fld>
            <a:endParaRPr lang="fr-FR"/>
          </a:p>
        </p:txBody>
      </p:sp>
      <p:sp>
        <p:nvSpPr>
          <p:cNvPr id="6" name="Espace réservé du pied de page 5"/>
          <p:cNvSpPr>
            <a:spLocks noGrp="1"/>
          </p:cNvSpPr>
          <p:nvPr>
            <p:ph type="ftr" sz="quarter" idx="11"/>
          </p:nvPr>
        </p:nvSpPr>
        <p:spPr/>
        <p:txBody>
          <a:bodyPr/>
          <a:lstStyle/>
          <a:p>
            <a:pPr>
              <a:defRPr/>
            </a:pPr>
            <a:endParaRPr lang="fr-FR"/>
          </a:p>
        </p:txBody>
      </p:sp>
      <p:sp>
        <p:nvSpPr>
          <p:cNvPr id="7" name="Espace réservé du numéro de diapositive 6"/>
          <p:cNvSpPr>
            <a:spLocks noGrp="1"/>
          </p:cNvSpPr>
          <p:nvPr>
            <p:ph type="sldNum" sz="quarter" idx="12"/>
          </p:nvPr>
        </p:nvSpPr>
        <p:spPr/>
        <p:txBody>
          <a:bodyPr/>
          <a:lstStyle/>
          <a:p>
            <a:pPr>
              <a:defRPr/>
            </a:pPr>
            <a:fld id="{A30E427A-DFB4-4915-9F8C-6506022ACCBE}" type="slidenum">
              <a:rPr lang="fr-FR" smtClean="0"/>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pPr>
              <a:defRPr/>
            </a:pPr>
            <a:fld id="{B893F45A-005D-4C9D-8F69-13DB5DB8AD9C}" type="datetime1">
              <a:rPr lang="fr-FR" smtClean="0"/>
              <a:pPr>
                <a:defRPr/>
              </a:pPr>
              <a:t>27/09/2011</a:t>
            </a:fld>
            <a:endParaRPr lang="fr-FR"/>
          </a:p>
        </p:txBody>
      </p:sp>
      <p:sp>
        <p:nvSpPr>
          <p:cNvPr id="8" name="Espace réservé du pied de page 7"/>
          <p:cNvSpPr>
            <a:spLocks noGrp="1"/>
          </p:cNvSpPr>
          <p:nvPr>
            <p:ph type="ftr" sz="quarter" idx="11"/>
          </p:nvPr>
        </p:nvSpPr>
        <p:spPr/>
        <p:txBody>
          <a:bodyPr/>
          <a:lstStyle/>
          <a:p>
            <a:pPr>
              <a:defRPr/>
            </a:pPr>
            <a:endParaRPr lang="fr-FR"/>
          </a:p>
        </p:txBody>
      </p:sp>
      <p:sp>
        <p:nvSpPr>
          <p:cNvPr id="9" name="Espace réservé du numéro de diapositive 8"/>
          <p:cNvSpPr>
            <a:spLocks noGrp="1"/>
          </p:cNvSpPr>
          <p:nvPr>
            <p:ph type="sldNum" sz="quarter" idx="12"/>
          </p:nvPr>
        </p:nvSpPr>
        <p:spPr/>
        <p:txBody>
          <a:bodyPr/>
          <a:lstStyle/>
          <a:p>
            <a:pPr>
              <a:defRPr/>
            </a:pPr>
            <a:fld id="{80CA7293-C2BD-4B6B-A095-54CF5CC5C38F}" type="slidenum">
              <a:rPr lang="fr-FR" smtClean="0"/>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pPr>
              <a:defRPr/>
            </a:pPr>
            <a:fld id="{63B6DB78-DA7E-4585-AE41-4BF0F3FD217F}" type="datetime1">
              <a:rPr lang="fr-FR" smtClean="0"/>
              <a:pPr>
                <a:defRPr/>
              </a:pPr>
              <a:t>27/09/2011</a:t>
            </a:fld>
            <a:endParaRPr lang="fr-FR"/>
          </a:p>
        </p:txBody>
      </p:sp>
      <p:sp>
        <p:nvSpPr>
          <p:cNvPr id="4" name="Espace réservé du pied de page 3"/>
          <p:cNvSpPr>
            <a:spLocks noGrp="1"/>
          </p:cNvSpPr>
          <p:nvPr>
            <p:ph type="ftr" sz="quarter" idx="11"/>
          </p:nvPr>
        </p:nvSpPr>
        <p:spPr/>
        <p:txBody>
          <a:bodyPr/>
          <a:lstStyle/>
          <a:p>
            <a:pPr>
              <a:defRPr/>
            </a:pPr>
            <a:endParaRPr lang="fr-FR"/>
          </a:p>
        </p:txBody>
      </p:sp>
      <p:sp>
        <p:nvSpPr>
          <p:cNvPr id="5" name="Espace réservé du numéro de diapositive 4"/>
          <p:cNvSpPr>
            <a:spLocks noGrp="1"/>
          </p:cNvSpPr>
          <p:nvPr>
            <p:ph type="sldNum" sz="quarter" idx="12"/>
          </p:nvPr>
        </p:nvSpPr>
        <p:spPr/>
        <p:txBody>
          <a:bodyPr/>
          <a:lstStyle/>
          <a:p>
            <a:pPr>
              <a:defRPr/>
            </a:pPr>
            <a:fld id="{C7D3484B-6309-4774-A074-F038AB3BB58F}" type="slidenum">
              <a:rPr lang="fr-FR" smtClean="0"/>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defRPr/>
            </a:pPr>
            <a:fld id="{7AAD7761-FD38-4EF6-9DA9-67D33B32D879}" type="datetime1">
              <a:rPr lang="fr-FR" smtClean="0"/>
              <a:pPr>
                <a:defRPr/>
              </a:pPr>
              <a:t>27/09/2011</a:t>
            </a:fld>
            <a:endParaRPr lang="fr-FR"/>
          </a:p>
        </p:txBody>
      </p:sp>
      <p:sp>
        <p:nvSpPr>
          <p:cNvPr id="3" name="Espace réservé du pied de page 2"/>
          <p:cNvSpPr>
            <a:spLocks noGrp="1"/>
          </p:cNvSpPr>
          <p:nvPr>
            <p:ph type="ftr" sz="quarter" idx="11"/>
          </p:nvPr>
        </p:nvSpPr>
        <p:spPr/>
        <p:txBody>
          <a:bodyPr/>
          <a:lstStyle/>
          <a:p>
            <a:pPr>
              <a:defRPr/>
            </a:pPr>
            <a:endParaRPr lang="fr-FR"/>
          </a:p>
        </p:txBody>
      </p:sp>
      <p:sp>
        <p:nvSpPr>
          <p:cNvPr id="4" name="Espace réservé du numéro de diapositive 3"/>
          <p:cNvSpPr>
            <a:spLocks noGrp="1"/>
          </p:cNvSpPr>
          <p:nvPr>
            <p:ph type="sldNum" sz="quarter" idx="12"/>
          </p:nvPr>
        </p:nvSpPr>
        <p:spPr/>
        <p:txBody>
          <a:bodyPr/>
          <a:lstStyle/>
          <a:p>
            <a:pPr>
              <a:defRPr/>
            </a:pPr>
            <a:fld id="{3234C25B-E2E4-49BF-94F9-E0354C09BE5B}" type="slidenum">
              <a:rPr lang="fr-FR" smtClean="0"/>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pPr>
              <a:defRPr/>
            </a:pPr>
            <a:fld id="{39F1068B-315B-49C5-8BA6-9D41D3A5DA1B}" type="datetime1">
              <a:rPr lang="fr-FR" smtClean="0"/>
              <a:pPr>
                <a:defRPr/>
              </a:pPr>
              <a:t>27/09/2011</a:t>
            </a:fld>
            <a:endParaRPr lang="fr-FR"/>
          </a:p>
        </p:txBody>
      </p:sp>
      <p:sp>
        <p:nvSpPr>
          <p:cNvPr id="6" name="Espace réservé du pied de page 5"/>
          <p:cNvSpPr>
            <a:spLocks noGrp="1"/>
          </p:cNvSpPr>
          <p:nvPr>
            <p:ph type="ftr" sz="quarter" idx="11"/>
          </p:nvPr>
        </p:nvSpPr>
        <p:spPr/>
        <p:txBody>
          <a:bodyPr/>
          <a:lstStyle/>
          <a:p>
            <a:pPr>
              <a:defRPr/>
            </a:pPr>
            <a:endParaRPr lang="fr-FR"/>
          </a:p>
        </p:txBody>
      </p:sp>
      <p:sp>
        <p:nvSpPr>
          <p:cNvPr id="7" name="Espace réservé du numéro de diapositive 6"/>
          <p:cNvSpPr>
            <a:spLocks noGrp="1"/>
          </p:cNvSpPr>
          <p:nvPr>
            <p:ph type="sldNum" sz="quarter" idx="12"/>
          </p:nvPr>
        </p:nvSpPr>
        <p:spPr/>
        <p:txBody>
          <a:bodyPr/>
          <a:lstStyle/>
          <a:p>
            <a:pPr>
              <a:defRPr/>
            </a:pPr>
            <a:fld id="{9B415A55-6C7F-4A6F-9879-300ABDF890A4}" type="slidenum">
              <a:rPr lang="fr-FR" smtClean="0"/>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pPr>
              <a:defRPr/>
            </a:pPr>
            <a:fld id="{E2F545B3-40A3-4413-92D1-BB00CD53B7E1}" type="datetime1">
              <a:rPr lang="fr-FR" smtClean="0"/>
              <a:pPr>
                <a:defRPr/>
              </a:pPr>
              <a:t>27/09/2011</a:t>
            </a:fld>
            <a:endParaRPr lang="fr-FR"/>
          </a:p>
        </p:txBody>
      </p:sp>
      <p:sp>
        <p:nvSpPr>
          <p:cNvPr id="6" name="Espace réservé du pied de page 5"/>
          <p:cNvSpPr>
            <a:spLocks noGrp="1"/>
          </p:cNvSpPr>
          <p:nvPr>
            <p:ph type="ftr" sz="quarter" idx="11"/>
          </p:nvPr>
        </p:nvSpPr>
        <p:spPr/>
        <p:txBody>
          <a:bodyPr/>
          <a:lstStyle/>
          <a:p>
            <a:pPr>
              <a:defRPr/>
            </a:pPr>
            <a:endParaRPr lang="fr-FR"/>
          </a:p>
        </p:txBody>
      </p:sp>
      <p:sp>
        <p:nvSpPr>
          <p:cNvPr id="7" name="Espace réservé du numéro de diapositive 6"/>
          <p:cNvSpPr>
            <a:spLocks noGrp="1"/>
          </p:cNvSpPr>
          <p:nvPr>
            <p:ph type="sldNum" sz="quarter" idx="12"/>
          </p:nvPr>
        </p:nvSpPr>
        <p:spPr/>
        <p:txBody>
          <a:bodyPr/>
          <a:lstStyle/>
          <a:p>
            <a:pPr>
              <a:defRPr/>
            </a:pPr>
            <a:fld id="{1BE453A5-5B7E-4641-8617-1107DC74428B}" type="slidenum">
              <a:rPr lang="fr-FR" smtClean="0"/>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a:defRPr/>
            </a:pPr>
            <a:fld id="{EC595FAA-846A-44B1-B3C2-49B67FEA6278}" type="datetime1">
              <a:rPr lang="fr-FR" smtClean="0"/>
              <a:pPr>
                <a:defRPr/>
              </a:pPr>
              <a:t>27/09/2011</a:t>
            </a:fld>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2FA13560-C585-438A-A02F-5BAA3BCB4CA1}" type="slidenum">
              <a:rPr lang="fr-FR" smtClean="0"/>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a:defRPr/>
            </a:pPr>
            <a:fld id="{15EEA263-A24D-4E8B-907C-90EA0525BEB3}" type="datetime1">
              <a:rPr lang="fr-FR" smtClean="0"/>
              <a:pPr>
                <a:defRPr/>
              </a:pPr>
              <a:t>27/09/2011</a:t>
            </a:fld>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825A57F3-9E70-49C9-8F2D-12BC606D00BA}" type="slidenum">
              <a:rPr lang="fr-FR" smtClean="0"/>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E860632-EDB3-47D2-ADD7-C0A1913BA2EA}" type="datetime1">
              <a:rPr lang="fr-FR" smtClean="0"/>
              <a:pPr>
                <a:defRPr/>
              </a:pPr>
              <a:t>27/09/2011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8CE593B-DD2B-4B41-90D4-4BF828A2E20B}" type="slidenum">
              <a:rPr lang="fr-FR" smtClean="0"/>
              <a:pPr>
                <a:defRPr/>
              </a:pPr>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re 1"/>
          <p:cNvSpPr>
            <a:spLocks noGrp="1"/>
          </p:cNvSpPr>
          <p:nvPr>
            <p:ph type="title"/>
          </p:nvPr>
        </p:nvSpPr>
        <p:spPr/>
        <p:txBody>
          <a:bodyPr/>
          <a:lstStyle/>
          <a:p>
            <a:pPr eaLnBrk="1" hangingPunct="1"/>
            <a:r>
              <a:rPr lang="fr-FR" b="1" u="sng" smtClean="0"/>
              <a:t>Chap. 1 INTRODUCTION</a:t>
            </a:r>
            <a:endParaRPr lang="fr-FR" smtClean="0"/>
          </a:p>
        </p:txBody>
      </p:sp>
      <p:sp>
        <p:nvSpPr>
          <p:cNvPr id="3" name="Espace réservé du contenu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fr-FR" dirty="0" smtClean="0"/>
              <a:t>Beaucoup de problèmes de la vie courante, tels la gestion de réseaux de communication ou l'ordonnancement de tâches, correspondent à des structures relationnelles que l'on peut modéliser par des graphes. </a:t>
            </a:r>
          </a:p>
          <a:p>
            <a:pPr eaLnBrk="1" fontAlgn="auto" hangingPunct="1">
              <a:spcAft>
                <a:spcPts val="0"/>
              </a:spcAft>
              <a:buFont typeface="Arial" pitchFamily="34" charset="0"/>
              <a:buChar char="•"/>
              <a:defRPr/>
            </a:pPr>
            <a:endParaRPr lang="fr-FR" dirty="0" smtClean="0"/>
          </a:p>
          <a:p>
            <a:pPr eaLnBrk="1" fontAlgn="auto" hangingPunct="1">
              <a:spcAft>
                <a:spcPts val="0"/>
              </a:spcAft>
              <a:buFont typeface="Arial" pitchFamily="34" charset="0"/>
              <a:buChar char="•"/>
              <a:defRPr/>
            </a:pPr>
            <a:r>
              <a:rPr lang="fr-FR" dirty="0" smtClean="0"/>
              <a:t>Informellement un graphe est un ensemble d'objets, appelés </a:t>
            </a:r>
            <a:r>
              <a:rPr lang="fr-FR" i="1" dirty="0" smtClean="0"/>
              <a:t>sommets</a:t>
            </a:r>
            <a:r>
              <a:rPr lang="fr-FR" dirty="0" smtClean="0"/>
              <a:t> et de </a:t>
            </a:r>
            <a:r>
              <a:rPr lang="fr-FR" i="1" dirty="0" smtClean="0"/>
              <a:t>relations</a:t>
            </a:r>
            <a:r>
              <a:rPr lang="fr-FR" dirty="0" smtClean="0"/>
              <a:t> entre ces sommets.</a:t>
            </a:r>
            <a:endParaRPr lang="fr-FR" b="1" u="sng" dirty="0" smtClean="0"/>
          </a:p>
          <a:p>
            <a:pPr eaLnBrk="1" fontAlgn="auto" hangingPunct="1">
              <a:spcAft>
                <a:spcPts val="0"/>
              </a:spcAft>
              <a:buFont typeface="Arial" pitchFamily="34" charset="0"/>
              <a:buChar char="•"/>
              <a:defRPr/>
            </a:pPr>
            <a:endParaRPr lang="fr-FR" dirty="0"/>
          </a:p>
        </p:txBody>
      </p:sp>
      <p:sp>
        <p:nvSpPr>
          <p:cNvPr id="4" name="Espace réservé du numéro de diapositive 3"/>
          <p:cNvSpPr>
            <a:spLocks noGrp="1"/>
          </p:cNvSpPr>
          <p:nvPr>
            <p:ph type="sldNum" sz="quarter" idx="12"/>
          </p:nvPr>
        </p:nvSpPr>
        <p:spPr/>
        <p:txBody>
          <a:bodyPr/>
          <a:lstStyle/>
          <a:p>
            <a:pPr>
              <a:defRPr/>
            </a:pPr>
            <a:fld id="{097640E4-B350-4D44-8E58-7CF650F9E8D8}" type="slidenum">
              <a:rPr lang="fr-FR"/>
              <a:pPr>
                <a:defRPr/>
              </a:pPr>
              <a:t>1</a:t>
            </a:fld>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FR" b="1" u="sng" dirty="0"/>
              <a:t>Exemples</a:t>
            </a:r>
            <a:br>
              <a:rPr lang="fr-FR" b="1" u="sng" dirty="0"/>
            </a:br>
            <a:endParaRPr lang="fr-FR" dirty="0"/>
          </a:p>
        </p:txBody>
      </p:sp>
      <p:sp>
        <p:nvSpPr>
          <p:cNvPr id="3" name="Espace réservé du contenu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None/>
              <a:defRPr/>
            </a:pPr>
            <a:r>
              <a:rPr lang="fr-FR" dirty="0"/>
              <a:t>Brest					Lille						Berlin		</a:t>
            </a:r>
          </a:p>
          <a:p>
            <a:pPr eaLnBrk="1" fontAlgn="auto" hangingPunct="1">
              <a:spcAft>
                <a:spcPts val="0"/>
              </a:spcAft>
              <a:buFont typeface="Arial" pitchFamily="34" charset="0"/>
              <a:buNone/>
              <a:defRPr/>
            </a:pPr>
            <a:r>
              <a:rPr lang="fr-FR" dirty="0"/>
              <a:t>									</a:t>
            </a:r>
            <a:r>
              <a:rPr lang="fr-FR" dirty="0" err="1"/>
              <a:t>Sarrebrück</a:t>
            </a:r>
            <a:endParaRPr lang="fr-FR" dirty="0"/>
          </a:p>
          <a:p>
            <a:pPr eaLnBrk="1" fontAlgn="auto" hangingPunct="1">
              <a:spcAft>
                <a:spcPts val="0"/>
              </a:spcAft>
              <a:buFont typeface="Arial" pitchFamily="34" charset="0"/>
              <a:buNone/>
              <a:defRPr/>
            </a:pPr>
            <a:r>
              <a:rPr lang="fr-FR" dirty="0"/>
              <a:t> </a:t>
            </a:r>
          </a:p>
          <a:p>
            <a:pPr eaLnBrk="1" fontAlgn="auto" hangingPunct="1">
              <a:spcAft>
                <a:spcPts val="0"/>
              </a:spcAft>
              <a:buFont typeface="Arial" pitchFamily="34" charset="0"/>
              <a:buNone/>
              <a:defRPr/>
            </a:pPr>
            <a:r>
              <a:rPr lang="fr-FR" dirty="0"/>
              <a:t>	Nantes			Paris</a:t>
            </a:r>
          </a:p>
          <a:p>
            <a:pPr eaLnBrk="1" fontAlgn="auto" hangingPunct="1">
              <a:spcAft>
                <a:spcPts val="0"/>
              </a:spcAft>
              <a:buFont typeface="Arial" pitchFamily="34" charset="0"/>
              <a:buNone/>
              <a:defRPr/>
            </a:pPr>
            <a:r>
              <a:rPr lang="fr-FR" dirty="0"/>
              <a:t> </a:t>
            </a:r>
          </a:p>
          <a:p>
            <a:pPr eaLnBrk="1" fontAlgn="auto" hangingPunct="1">
              <a:spcAft>
                <a:spcPts val="0"/>
              </a:spcAft>
              <a:buFont typeface="Arial" pitchFamily="34" charset="0"/>
              <a:buNone/>
              <a:defRPr/>
            </a:pPr>
            <a:r>
              <a:rPr lang="fr-FR" dirty="0"/>
              <a:t> </a:t>
            </a:r>
          </a:p>
          <a:p>
            <a:pPr eaLnBrk="1" fontAlgn="auto" hangingPunct="1">
              <a:spcAft>
                <a:spcPts val="0"/>
              </a:spcAft>
              <a:buFont typeface="Arial" pitchFamily="34" charset="0"/>
              <a:buNone/>
              <a:defRPr/>
            </a:pPr>
            <a:r>
              <a:rPr lang="fr-FR" dirty="0"/>
              <a:t>						Lyon</a:t>
            </a:r>
          </a:p>
          <a:p>
            <a:pPr eaLnBrk="1" fontAlgn="auto" hangingPunct="1">
              <a:spcAft>
                <a:spcPts val="0"/>
              </a:spcAft>
              <a:buFont typeface="Arial" pitchFamily="34" charset="0"/>
              <a:buNone/>
              <a:defRPr/>
            </a:pPr>
            <a:r>
              <a:rPr lang="fr-FR" dirty="0"/>
              <a:t> </a:t>
            </a:r>
          </a:p>
          <a:p>
            <a:pPr eaLnBrk="1" fontAlgn="auto" hangingPunct="1">
              <a:spcAft>
                <a:spcPts val="0"/>
              </a:spcAft>
              <a:buFont typeface="Arial" pitchFamily="34" charset="0"/>
              <a:buNone/>
              <a:defRPr/>
            </a:pPr>
            <a:r>
              <a:rPr lang="fr-FR" dirty="0"/>
              <a:t>		Toulouse		Nice</a:t>
            </a:r>
          </a:p>
          <a:p>
            <a:pPr eaLnBrk="1" fontAlgn="auto" hangingPunct="1">
              <a:spcAft>
                <a:spcPts val="0"/>
              </a:spcAft>
              <a:buFont typeface="Arial" pitchFamily="34" charset="0"/>
              <a:buChar char="•"/>
              <a:defRPr/>
            </a:pPr>
            <a:endParaRPr lang="fr-FR" dirty="0"/>
          </a:p>
        </p:txBody>
      </p:sp>
      <p:sp>
        <p:nvSpPr>
          <p:cNvPr id="14" name="Espace réservé du numéro de diapositive 13"/>
          <p:cNvSpPr>
            <a:spLocks noGrp="1"/>
          </p:cNvSpPr>
          <p:nvPr>
            <p:ph type="sldNum" sz="quarter" idx="12"/>
          </p:nvPr>
        </p:nvSpPr>
        <p:spPr/>
        <p:txBody>
          <a:bodyPr/>
          <a:lstStyle/>
          <a:p>
            <a:pPr>
              <a:defRPr/>
            </a:pPr>
            <a:fld id="{47336A48-4D81-4A1B-B875-5AE5EF3579F3}" type="slidenum">
              <a:rPr lang="fr-FR"/>
              <a:pPr>
                <a:defRPr/>
              </a:pPr>
              <a:t>2</a:t>
            </a:fld>
            <a:endParaRPr lang="fr-FR"/>
          </a:p>
        </p:txBody>
      </p:sp>
      <p:cxnSp>
        <p:nvCxnSpPr>
          <p:cNvPr id="5" name="Connecteur droit 4"/>
          <p:cNvCxnSpPr/>
          <p:nvPr/>
        </p:nvCxnSpPr>
        <p:spPr>
          <a:xfrm>
            <a:off x="642938" y="1928813"/>
            <a:ext cx="3571875" cy="1785937"/>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rot="16200000" flipH="1">
            <a:off x="3607593" y="2678907"/>
            <a:ext cx="1357313"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flipV="1">
            <a:off x="1714500" y="2214563"/>
            <a:ext cx="2143125" cy="571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rot="5400000">
            <a:off x="4179094" y="2321719"/>
            <a:ext cx="1785938" cy="8572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rot="16200000" flipH="1">
            <a:off x="4572001" y="3929062"/>
            <a:ext cx="1071562" cy="785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1643063" y="3857625"/>
            <a:ext cx="27146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rot="10800000" flipV="1">
            <a:off x="2286000" y="3857625"/>
            <a:ext cx="2214563" cy="17859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rot="5400000">
            <a:off x="3607594" y="4750594"/>
            <a:ext cx="1785937"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flipV="1">
            <a:off x="4929188" y="5143500"/>
            <a:ext cx="785812" cy="428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2857500" y="5786438"/>
            <a:ext cx="1285875" cy="1587"/>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p:txBody>
          <a:bodyPr/>
          <a:lstStyle/>
          <a:p>
            <a:pPr eaLnBrk="1" hangingPunct="1"/>
            <a:r>
              <a:rPr lang="fr-FR" dirty="0" smtClean="0"/>
              <a:t>Graphe non-orienté</a:t>
            </a:r>
          </a:p>
        </p:txBody>
      </p:sp>
      <p:sp>
        <p:nvSpPr>
          <p:cNvPr id="3" name="Espace réservé du contenu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fr-FR" dirty="0"/>
              <a:t>Dans une carte des liaisons aériennes, les villes sont des sommets du graphe et l'existence d'une liaison aérienne entre deux villes est la relation du graphe.</a:t>
            </a:r>
          </a:p>
          <a:p>
            <a:pPr eaLnBrk="1" fontAlgn="auto" hangingPunct="1">
              <a:spcAft>
                <a:spcPts val="0"/>
              </a:spcAft>
              <a:buFont typeface="Arial" pitchFamily="34" charset="0"/>
              <a:buChar char="•"/>
              <a:defRPr/>
            </a:pPr>
            <a:r>
              <a:rPr lang="fr-FR" dirty="0"/>
              <a:t>Dans cet exemple, la relation est symétrique : on peut supposer que la compagnie aérienne assure des vols aller-retour. Dans ce cas on dit que le graphe est </a:t>
            </a:r>
            <a:r>
              <a:rPr lang="fr-FR" i="1" dirty="0"/>
              <a:t>non-orienté</a:t>
            </a:r>
            <a:r>
              <a:rPr lang="fr-FR" dirty="0"/>
              <a:t>. Si deux sommets s1 et s2 sont en relation, on dit qu'il existe une arête entre s1 et s2. </a:t>
            </a:r>
          </a:p>
        </p:txBody>
      </p:sp>
      <p:sp>
        <p:nvSpPr>
          <p:cNvPr id="4" name="Espace réservé du numéro de diapositive 3"/>
          <p:cNvSpPr>
            <a:spLocks noGrp="1"/>
          </p:cNvSpPr>
          <p:nvPr>
            <p:ph type="sldNum" sz="quarter" idx="12"/>
          </p:nvPr>
        </p:nvSpPr>
        <p:spPr/>
        <p:txBody>
          <a:bodyPr/>
          <a:lstStyle/>
          <a:p>
            <a:pPr>
              <a:defRPr/>
            </a:pPr>
            <a:fld id="{A077BBFE-A735-46E3-996B-0EFF219A4086}" type="slidenum">
              <a:rPr lang="fr-FR"/>
              <a:pPr>
                <a:defRPr/>
              </a:pPr>
              <a:t>3</a:t>
            </a:fld>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re 1"/>
          <p:cNvSpPr>
            <a:spLocks noGrp="1"/>
          </p:cNvSpPr>
          <p:nvPr>
            <p:ph type="title"/>
          </p:nvPr>
        </p:nvSpPr>
        <p:spPr/>
        <p:txBody>
          <a:bodyPr/>
          <a:lstStyle/>
          <a:p>
            <a:pPr eaLnBrk="1" hangingPunct="1"/>
            <a:r>
              <a:rPr lang="fr-FR" dirty="0" smtClean="0"/>
              <a:t>Graphe orienté</a:t>
            </a:r>
          </a:p>
        </p:txBody>
      </p:sp>
      <p:sp>
        <p:nvSpPr>
          <p:cNvPr id="16" name="Espace réservé du numéro de diapositive 15"/>
          <p:cNvSpPr>
            <a:spLocks noGrp="1"/>
          </p:cNvSpPr>
          <p:nvPr>
            <p:ph type="sldNum" sz="quarter" idx="12"/>
          </p:nvPr>
        </p:nvSpPr>
        <p:spPr/>
        <p:txBody>
          <a:bodyPr/>
          <a:lstStyle/>
          <a:p>
            <a:pPr>
              <a:defRPr/>
            </a:pPr>
            <a:fld id="{4978039C-F7B5-4977-831F-46BCE8BCD427}" type="slidenum">
              <a:rPr lang="fr-FR"/>
              <a:pPr>
                <a:defRPr/>
              </a:pPr>
              <a:t>4</a:t>
            </a:fld>
            <a:endParaRPr lang="fr-FR"/>
          </a:p>
        </p:txBody>
      </p:sp>
      <p:sp>
        <p:nvSpPr>
          <p:cNvPr id="5" name="Rectangle 4"/>
          <p:cNvSpPr/>
          <p:nvPr/>
        </p:nvSpPr>
        <p:spPr>
          <a:xfrm>
            <a:off x="3000375" y="1714500"/>
            <a:ext cx="785813" cy="428625"/>
          </a:xfrm>
          <a:prstGeom prst="rect">
            <a:avLst/>
          </a:prstGeom>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r>
              <a:rPr lang="fr-FR" dirty="0"/>
              <a:t>i </a:t>
            </a:r>
            <a:r>
              <a:rPr lang="fr-FR" dirty="0">
                <a:sym typeface="Wingdings"/>
              </a:rPr>
              <a:t></a:t>
            </a:r>
            <a:r>
              <a:rPr lang="fr-FR" dirty="0"/>
              <a:t> 4</a:t>
            </a:r>
          </a:p>
        </p:txBody>
      </p:sp>
      <p:sp>
        <p:nvSpPr>
          <p:cNvPr id="6" name="Rectangle 5"/>
          <p:cNvSpPr/>
          <p:nvPr/>
        </p:nvSpPr>
        <p:spPr>
          <a:xfrm>
            <a:off x="2571750" y="2500313"/>
            <a:ext cx="1857375" cy="642937"/>
          </a:xfrm>
          <a:prstGeom prst="rect">
            <a:avLst/>
          </a:prstGeom>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r>
              <a:rPr lang="fr-FR" dirty="0"/>
              <a:t>Tant que i&gt;0 Faire</a:t>
            </a:r>
          </a:p>
        </p:txBody>
      </p:sp>
      <p:sp>
        <p:nvSpPr>
          <p:cNvPr id="7" name="Rectangle 6"/>
          <p:cNvSpPr/>
          <p:nvPr/>
        </p:nvSpPr>
        <p:spPr>
          <a:xfrm>
            <a:off x="3000375" y="3786188"/>
            <a:ext cx="914400" cy="5715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i </a:t>
            </a:r>
            <a:r>
              <a:rPr lang="fr-FR" dirty="0">
                <a:sym typeface="Wingdings"/>
              </a:rPr>
              <a:t></a:t>
            </a:r>
            <a:r>
              <a:rPr lang="fr-FR" dirty="0"/>
              <a:t> i -1</a:t>
            </a:r>
          </a:p>
          <a:p>
            <a:pPr algn="ctr" fontAlgn="auto">
              <a:spcBef>
                <a:spcPts val="0"/>
              </a:spcBef>
              <a:spcAft>
                <a:spcPts val="0"/>
              </a:spcAft>
              <a:defRPr/>
            </a:pPr>
            <a:endParaRPr lang="fr-FR" dirty="0"/>
          </a:p>
        </p:txBody>
      </p:sp>
      <p:sp>
        <p:nvSpPr>
          <p:cNvPr id="9" name="Rectangle 8"/>
          <p:cNvSpPr/>
          <p:nvPr/>
        </p:nvSpPr>
        <p:spPr>
          <a:xfrm>
            <a:off x="3214688" y="5072063"/>
            <a:ext cx="785812" cy="642937"/>
          </a:xfrm>
          <a:prstGeom prst="rect">
            <a:avLst/>
          </a:prstGeom>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r>
              <a:rPr lang="fr-FR" dirty="0" err="1"/>
              <a:t>print</a:t>
            </a:r>
            <a:r>
              <a:rPr lang="fr-FR" dirty="0"/>
              <a:t> i</a:t>
            </a:r>
          </a:p>
        </p:txBody>
      </p:sp>
      <p:cxnSp>
        <p:nvCxnSpPr>
          <p:cNvPr id="15" name="Connecteur droit avec flèche 14"/>
          <p:cNvCxnSpPr>
            <a:stCxn id="5" idx="2"/>
          </p:cNvCxnSpPr>
          <p:nvPr/>
        </p:nvCxnSpPr>
        <p:spPr>
          <a:xfrm rot="5400000">
            <a:off x="3196432" y="2304256"/>
            <a:ext cx="357188" cy="34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rot="5400000">
            <a:off x="677069" y="3464719"/>
            <a:ext cx="121602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p:cNvCxnSpPr>
            <a:stCxn id="7" idx="1"/>
          </p:cNvCxnSpPr>
          <p:nvPr/>
        </p:nvCxnSpPr>
        <p:spPr>
          <a:xfrm rot="10800000">
            <a:off x="1285875" y="4071938"/>
            <a:ext cx="17145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endCxn id="6" idx="1"/>
          </p:cNvCxnSpPr>
          <p:nvPr/>
        </p:nvCxnSpPr>
        <p:spPr>
          <a:xfrm flipV="1">
            <a:off x="1285875" y="2820988"/>
            <a:ext cx="1285875" cy="36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6" idx="2"/>
            <a:endCxn id="7" idx="0"/>
          </p:cNvCxnSpPr>
          <p:nvPr/>
        </p:nvCxnSpPr>
        <p:spPr>
          <a:xfrm rot="5400000">
            <a:off x="3157538" y="3443287"/>
            <a:ext cx="642938" cy="428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31"/>
          <p:cNvCxnSpPr>
            <a:stCxn id="6" idx="3"/>
          </p:cNvCxnSpPr>
          <p:nvPr/>
        </p:nvCxnSpPr>
        <p:spPr>
          <a:xfrm>
            <a:off x="4429125" y="2820988"/>
            <a:ext cx="714375" cy="3651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rot="5400000">
            <a:off x="3857625" y="4071938"/>
            <a:ext cx="2500313" cy="71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a:endCxn id="9" idx="3"/>
          </p:cNvCxnSpPr>
          <p:nvPr/>
        </p:nvCxnSpPr>
        <p:spPr>
          <a:xfrm rot="10800000">
            <a:off x="4000500" y="5394325"/>
            <a:ext cx="1071563" cy="34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3234C25B-E2E4-49BF-94F9-E0354C09BE5B}" type="slidenum">
              <a:rPr lang="fr-FR" smtClean="0"/>
              <a:pPr>
                <a:defRPr/>
              </a:pPr>
              <a:t>5</a:t>
            </a:fld>
            <a:endParaRPr lang="fr-FR"/>
          </a:p>
        </p:txBody>
      </p:sp>
      <p:sp>
        <p:nvSpPr>
          <p:cNvPr id="3" name="Rectangle 2"/>
          <p:cNvSpPr/>
          <p:nvPr/>
        </p:nvSpPr>
        <p:spPr>
          <a:xfrm>
            <a:off x="285720" y="857232"/>
            <a:ext cx="6572280" cy="2677656"/>
          </a:xfrm>
          <a:prstGeom prst="rect">
            <a:avLst/>
          </a:prstGeom>
        </p:spPr>
        <p:txBody>
          <a:bodyPr wrap="square">
            <a:spAutoFit/>
          </a:bodyPr>
          <a:lstStyle/>
          <a:p>
            <a:pPr eaLnBrk="1" hangingPunct="1"/>
            <a:r>
              <a:rPr lang="fr-FR" sz="2400" dirty="0" smtClean="0"/>
              <a:t>Dans cet exemple, la relation n'est pas symétrique </a:t>
            </a:r>
          </a:p>
          <a:p>
            <a:pPr eaLnBrk="1" hangingPunct="1"/>
            <a:endParaRPr lang="fr-FR" sz="2400" dirty="0" smtClean="0"/>
          </a:p>
          <a:p>
            <a:pPr eaLnBrk="1" hangingPunct="1"/>
            <a:r>
              <a:rPr lang="fr-FR" sz="2400" dirty="0" smtClean="0"/>
              <a:t>Dans ce cas, on dit qu'on a un graphe </a:t>
            </a:r>
            <a:r>
              <a:rPr lang="fr-FR" sz="2400" i="1" dirty="0" smtClean="0"/>
              <a:t>orienté</a:t>
            </a:r>
            <a:r>
              <a:rPr lang="fr-FR" sz="2400" dirty="0" smtClean="0"/>
              <a:t>. </a:t>
            </a:r>
          </a:p>
          <a:p>
            <a:pPr eaLnBrk="1" hangingPunct="1"/>
            <a:endParaRPr lang="fr-FR" sz="2400" dirty="0"/>
          </a:p>
          <a:p>
            <a:pPr eaLnBrk="1" hangingPunct="1"/>
            <a:r>
              <a:rPr lang="fr-FR" sz="2400" dirty="0" smtClean="0"/>
              <a:t>Si deux sommets </a:t>
            </a:r>
            <a:r>
              <a:rPr lang="fr-FR" sz="2400" i="1" dirty="0" smtClean="0">
                <a:solidFill>
                  <a:srgbClr val="FF0000"/>
                </a:solidFill>
              </a:rPr>
              <a:t>s1</a:t>
            </a:r>
            <a:r>
              <a:rPr lang="fr-FR" sz="2400" dirty="0" smtClean="0"/>
              <a:t> et </a:t>
            </a:r>
            <a:r>
              <a:rPr lang="fr-FR" sz="2400" i="1" dirty="0" smtClean="0">
                <a:solidFill>
                  <a:srgbClr val="FF0000"/>
                </a:solidFill>
              </a:rPr>
              <a:t>s2</a:t>
            </a:r>
            <a:r>
              <a:rPr lang="fr-FR" sz="2400" dirty="0" smtClean="0"/>
              <a:t> sont en relation, on dit qu'on a un arc de </a:t>
            </a:r>
            <a:r>
              <a:rPr lang="fr-FR" sz="2400" i="1" dirty="0" smtClean="0">
                <a:solidFill>
                  <a:srgbClr val="FF0000"/>
                </a:solidFill>
              </a:rPr>
              <a:t>s1</a:t>
            </a:r>
            <a:r>
              <a:rPr lang="fr-FR" sz="2400" dirty="0" smtClean="0"/>
              <a:t> vers </a:t>
            </a:r>
            <a:r>
              <a:rPr lang="fr-FR" sz="2400" i="1" dirty="0" smtClean="0">
                <a:solidFill>
                  <a:srgbClr val="FF0000"/>
                </a:solidFill>
              </a:rPr>
              <a:t>s2</a:t>
            </a:r>
            <a:r>
              <a:rPr lang="fr-FR" sz="2400" dirty="0" smtClean="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428625" y="274638"/>
            <a:ext cx="8258175" cy="868362"/>
          </a:xfrm>
        </p:spPr>
        <p:txBody>
          <a:bodyPr/>
          <a:lstStyle/>
          <a:p>
            <a:pPr eaLnBrk="1" hangingPunct="1"/>
            <a:r>
              <a:rPr lang="fr-FR" dirty="0" smtClean="0"/>
              <a:t>Ordonnancement</a:t>
            </a:r>
          </a:p>
        </p:txBody>
      </p:sp>
      <p:sp>
        <p:nvSpPr>
          <p:cNvPr id="3" name="Espace réservé du contenu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None/>
              <a:defRPr/>
            </a:pPr>
            <a:r>
              <a:rPr lang="fr-FR" dirty="0"/>
              <a:t>Dans une organisation du travail où certaines tâches doivent être exécutées avant d'autres, on peut schématiser l'ordonnancement des tâches par un graphe où les sommets sont les tâches et où il existe un arc entre deux tâches </a:t>
            </a:r>
            <a:r>
              <a:rPr lang="fr-FR" dirty="0">
                <a:solidFill>
                  <a:srgbClr val="FF0000"/>
                </a:solidFill>
              </a:rPr>
              <a:t>t</a:t>
            </a:r>
            <a:r>
              <a:rPr lang="fr-FR" baseline="-25000" dirty="0">
                <a:solidFill>
                  <a:srgbClr val="FF0000"/>
                </a:solidFill>
              </a:rPr>
              <a:t>i</a:t>
            </a:r>
            <a:r>
              <a:rPr lang="fr-FR" dirty="0"/>
              <a:t> et </a:t>
            </a:r>
            <a:r>
              <a:rPr lang="fr-FR" dirty="0" err="1">
                <a:solidFill>
                  <a:srgbClr val="FF0000"/>
                </a:solidFill>
              </a:rPr>
              <a:t>t</a:t>
            </a:r>
            <a:r>
              <a:rPr lang="fr-FR" baseline="-25000" dirty="0" err="1">
                <a:solidFill>
                  <a:srgbClr val="FF0000"/>
                </a:solidFill>
              </a:rPr>
              <a:t>j</a:t>
            </a:r>
            <a:r>
              <a:rPr lang="fr-FR" dirty="0"/>
              <a:t> seulement si </a:t>
            </a:r>
            <a:r>
              <a:rPr lang="fr-FR" dirty="0">
                <a:solidFill>
                  <a:srgbClr val="FF0000"/>
                </a:solidFill>
              </a:rPr>
              <a:t>t</a:t>
            </a:r>
            <a:r>
              <a:rPr lang="fr-FR" baseline="-25000" dirty="0">
                <a:solidFill>
                  <a:srgbClr val="FF0000"/>
                </a:solidFill>
              </a:rPr>
              <a:t>i</a:t>
            </a:r>
            <a:r>
              <a:rPr lang="fr-FR" dirty="0"/>
              <a:t> doit être terminée juste avant d'exécuter </a:t>
            </a:r>
            <a:r>
              <a:rPr lang="fr-FR" dirty="0" err="1">
                <a:solidFill>
                  <a:srgbClr val="FF0000"/>
                </a:solidFill>
              </a:rPr>
              <a:t>t</a:t>
            </a:r>
            <a:r>
              <a:rPr lang="fr-FR" baseline="-25000" dirty="0" err="1">
                <a:solidFill>
                  <a:srgbClr val="FF0000"/>
                </a:solidFill>
              </a:rPr>
              <a:t>j</a:t>
            </a:r>
            <a:r>
              <a:rPr lang="fr-FR" dirty="0"/>
              <a:t>. </a:t>
            </a:r>
            <a:endParaRPr lang="fr-FR" dirty="0" smtClean="0"/>
          </a:p>
          <a:p>
            <a:pPr eaLnBrk="1" fontAlgn="auto" hangingPunct="1">
              <a:spcAft>
                <a:spcPts val="0"/>
              </a:spcAft>
              <a:buFont typeface="Arial" pitchFamily="34" charset="0"/>
              <a:buNone/>
              <a:defRPr/>
            </a:pPr>
            <a:endParaRPr lang="fr-FR" dirty="0" smtClean="0"/>
          </a:p>
          <a:p>
            <a:pPr eaLnBrk="1" fontAlgn="auto" hangingPunct="1">
              <a:spcAft>
                <a:spcPts val="0"/>
              </a:spcAft>
              <a:buFont typeface="Arial" pitchFamily="34" charset="0"/>
              <a:buNone/>
              <a:defRPr/>
            </a:pPr>
            <a:r>
              <a:rPr lang="fr-FR" dirty="0" smtClean="0"/>
              <a:t>Un </a:t>
            </a:r>
            <a:r>
              <a:rPr lang="fr-FR" dirty="0"/>
              <a:t>des traitements intéressants sur un tel graphe est un tri topologique qui consiste à trouver un ordre des tâches tel que toute tâche </a:t>
            </a:r>
            <a:r>
              <a:rPr lang="fr-FR" dirty="0">
                <a:solidFill>
                  <a:srgbClr val="FF0000"/>
                </a:solidFill>
              </a:rPr>
              <a:t>t</a:t>
            </a:r>
            <a:r>
              <a:rPr lang="fr-FR" baseline="-25000" dirty="0">
                <a:solidFill>
                  <a:srgbClr val="FF0000"/>
                </a:solidFill>
              </a:rPr>
              <a:t>i</a:t>
            </a:r>
            <a:r>
              <a:rPr lang="fr-FR" dirty="0"/>
              <a:t> soit exécutée avant toute tâche </a:t>
            </a:r>
            <a:r>
              <a:rPr lang="fr-FR" dirty="0" err="1">
                <a:solidFill>
                  <a:srgbClr val="FF0000"/>
                </a:solidFill>
              </a:rPr>
              <a:t>t</a:t>
            </a:r>
            <a:r>
              <a:rPr lang="fr-FR" baseline="-25000" dirty="0" err="1">
                <a:solidFill>
                  <a:srgbClr val="FF0000"/>
                </a:solidFill>
              </a:rPr>
              <a:t>j</a:t>
            </a:r>
            <a:r>
              <a:rPr lang="fr-FR" dirty="0">
                <a:solidFill>
                  <a:srgbClr val="FF0000"/>
                </a:solidFill>
              </a:rPr>
              <a:t> </a:t>
            </a:r>
            <a:r>
              <a:rPr lang="fr-FR" dirty="0"/>
              <a:t>s'il existe un arc de </a:t>
            </a:r>
            <a:r>
              <a:rPr lang="fr-FR" dirty="0">
                <a:solidFill>
                  <a:srgbClr val="FF0000"/>
                </a:solidFill>
              </a:rPr>
              <a:t>t</a:t>
            </a:r>
            <a:r>
              <a:rPr lang="fr-FR" baseline="-25000" dirty="0">
                <a:solidFill>
                  <a:srgbClr val="FF0000"/>
                </a:solidFill>
              </a:rPr>
              <a:t>i</a:t>
            </a:r>
            <a:r>
              <a:rPr lang="fr-FR" dirty="0"/>
              <a:t> à </a:t>
            </a:r>
            <a:r>
              <a:rPr lang="fr-FR" dirty="0" err="1">
                <a:solidFill>
                  <a:srgbClr val="FF0000"/>
                </a:solidFill>
              </a:rPr>
              <a:t>t</a:t>
            </a:r>
            <a:r>
              <a:rPr lang="fr-FR" baseline="-25000" dirty="0" err="1">
                <a:solidFill>
                  <a:srgbClr val="FF0000"/>
                </a:solidFill>
              </a:rPr>
              <a:t>j</a:t>
            </a:r>
            <a:r>
              <a:rPr lang="fr-FR" dirty="0"/>
              <a:t>.</a:t>
            </a:r>
          </a:p>
          <a:p>
            <a:pPr eaLnBrk="1" fontAlgn="auto" hangingPunct="1">
              <a:spcAft>
                <a:spcPts val="0"/>
              </a:spcAft>
              <a:buFont typeface="Arial" pitchFamily="34" charset="0"/>
              <a:buNone/>
              <a:defRPr/>
            </a:pPr>
            <a:endParaRPr lang="fr-FR" dirty="0"/>
          </a:p>
        </p:txBody>
      </p:sp>
      <p:sp>
        <p:nvSpPr>
          <p:cNvPr id="4" name="Espace réservé du numéro de diapositive 3"/>
          <p:cNvSpPr>
            <a:spLocks noGrp="1"/>
          </p:cNvSpPr>
          <p:nvPr>
            <p:ph type="sldNum" sz="quarter" idx="12"/>
          </p:nvPr>
        </p:nvSpPr>
        <p:spPr/>
        <p:txBody>
          <a:bodyPr/>
          <a:lstStyle/>
          <a:p>
            <a:pPr>
              <a:defRPr/>
            </a:pPr>
            <a:fld id="{AE716555-F4B5-4C0B-91C3-088A0B2F4C2B}" type="slidenum">
              <a:rPr lang="fr-FR"/>
              <a:pPr>
                <a:defRPr/>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
          <p:cNvSpPr>
            <a:spLocks noGrp="1"/>
          </p:cNvSpPr>
          <p:nvPr>
            <p:ph type="title"/>
          </p:nvPr>
        </p:nvSpPr>
        <p:spPr/>
        <p:txBody>
          <a:bodyPr>
            <a:normAutofit/>
          </a:bodyPr>
          <a:lstStyle/>
          <a:p>
            <a:pPr eaLnBrk="1" hangingPunct="1"/>
            <a:r>
              <a:rPr lang="fr-FR" dirty="0" smtClean="0"/>
              <a:t>Exemple de l’ordonnancement</a:t>
            </a:r>
          </a:p>
        </p:txBody>
      </p:sp>
      <p:sp>
        <p:nvSpPr>
          <p:cNvPr id="8195" name="Espace réservé du contenu 2"/>
          <p:cNvSpPr>
            <a:spLocks noGrp="1"/>
          </p:cNvSpPr>
          <p:nvPr>
            <p:ph idx="1"/>
          </p:nvPr>
        </p:nvSpPr>
        <p:spPr>
          <a:xfrm>
            <a:off x="214282" y="1214422"/>
            <a:ext cx="8472518" cy="4911741"/>
          </a:xfrm>
        </p:spPr>
        <p:txBody>
          <a:bodyPr/>
          <a:lstStyle/>
          <a:p>
            <a:pPr eaLnBrk="1" hangingPunct="1">
              <a:buNone/>
            </a:pPr>
            <a:r>
              <a:rPr lang="fr-FR" dirty="0" smtClean="0"/>
              <a:t>Correction des copies</a:t>
            </a:r>
          </a:p>
          <a:p>
            <a:pPr eaLnBrk="1" hangingPunct="1">
              <a:buNone/>
            </a:pPr>
            <a:endParaRPr lang="fr-FR" dirty="0" smtClean="0"/>
          </a:p>
        </p:txBody>
      </p:sp>
      <p:sp>
        <p:nvSpPr>
          <p:cNvPr id="16" name="Espace réservé du numéro de diapositive 15"/>
          <p:cNvSpPr>
            <a:spLocks noGrp="1"/>
          </p:cNvSpPr>
          <p:nvPr>
            <p:ph type="sldNum" sz="quarter" idx="12"/>
          </p:nvPr>
        </p:nvSpPr>
        <p:spPr/>
        <p:txBody>
          <a:bodyPr/>
          <a:lstStyle/>
          <a:p>
            <a:pPr>
              <a:defRPr/>
            </a:pPr>
            <a:fld id="{43E3EC45-1515-4225-8654-12D24C4C8C23}" type="slidenum">
              <a:rPr lang="fr-FR"/>
              <a:pPr>
                <a:defRPr/>
              </a:pPr>
              <a:t>7</a:t>
            </a:fld>
            <a:endParaRPr lang="fr-FR"/>
          </a:p>
        </p:txBody>
      </p:sp>
      <p:sp>
        <p:nvSpPr>
          <p:cNvPr id="4" name="Rectangle 3"/>
          <p:cNvSpPr/>
          <p:nvPr/>
        </p:nvSpPr>
        <p:spPr>
          <a:xfrm>
            <a:off x="2357422" y="1785926"/>
            <a:ext cx="2571750" cy="64293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corriger les copies</a:t>
            </a:r>
          </a:p>
          <a:p>
            <a:pPr algn="ctr" fontAlgn="auto">
              <a:spcBef>
                <a:spcPts val="0"/>
              </a:spcBef>
              <a:spcAft>
                <a:spcPts val="0"/>
              </a:spcAft>
              <a:defRPr/>
            </a:pPr>
            <a:endParaRPr lang="fr-FR" dirty="0"/>
          </a:p>
        </p:txBody>
      </p:sp>
      <p:sp>
        <p:nvSpPr>
          <p:cNvPr id="5" name="Rectangle 4"/>
          <p:cNvSpPr/>
          <p:nvPr/>
        </p:nvSpPr>
        <p:spPr>
          <a:xfrm>
            <a:off x="4643438" y="4500570"/>
            <a:ext cx="2271712" cy="71437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envoyer les notes à </a:t>
            </a:r>
            <a:r>
              <a:rPr lang="fr-FR" dirty="0" smtClean="0"/>
              <a:t>la scolarité</a:t>
            </a:r>
            <a:endParaRPr lang="fr-FR" dirty="0"/>
          </a:p>
          <a:p>
            <a:pPr algn="ctr" fontAlgn="auto">
              <a:spcBef>
                <a:spcPts val="0"/>
              </a:spcBef>
              <a:spcAft>
                <a:spcPts val="0"/>
              </a:spcAft>
              <a:defRPr/>
            </a:pPr>
            <a:endParaRPr lang="fr-FR" dirty="0"/>
          </a:p>
        </p:txBody>
      </p:sp>
      <p:sp>
        <p:nvSpPr>
          <p:cNvPr id="7" name="Rectangle 6"/>
          <p:cNvSpPr/>
          <p:nvPr/>
        </p:nvSpPr>
        <p:spPr>
          <a:xfrm>
            <a:off x="1000100" y="4429132"/>
            <a:ext cx="2271713" cy="785812"/>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smtClean="0"/>
              <a:t>Montrer les copies aux étudiants </a:t>
            </a:r>
            <a:endParaRPr lang="fr-FR" dirty="0"/>
          </a:p>
          <a:p>
            <a:pPr algn="ctr" fontAlgn="auto">
              <a:spcBef>
                <a:spcPts val="0"/>
              </a:spcBef>
              <a:spcAft>
                <a:spcPts val="0"/>
              </a:spcAft>
              <a:defRPr/>
            </a:pPr>
            <a:endParaRPr lang="fr-FR" dirty="0"/>
          </a:p>
        </p:txBody>
      </p:sp>
      <p:sp>
        <p:nvSpPr>
          <p:cNvPr id="8" name="Rectangle 7"/>
          <p:cNvSpPr/>
          <p:nvPr/>
        </p:nvSpPr>
        <p:spPr>
          <a:xfrm>
            <a:off x="2143108" y="3000372"/>
            <a:ext cx="3357563" cy="914400"/>
          </a:xfrm>
          <a:prstGeom prst="rect">
            <a:avLst/>
          </a:prstGeom>
        </p:spPr>
        <p:style>
          <a:lnRef idx="2">
            <a:schemeClr val="dk1"/>
          </a:lnRef>
          <a:fillRef idx="1">
            <a:schemeClr val="lt1"/>
          </a:fillRef>
          <a:effectRef idx="0">
            <a:schemeClr val="dk1"/>
          </a:effectRef>
          <a:fontRef idx="minor">
            <a:schemeClr val="dk1"/>
          </a:fontRef>
        </p:style>
        <p:txBody>
          <a:bodyPr anchor="ctr"/>
          <a:lstStyle/>
          <a:p>
            <a:pPr fontAlgn="auto">
              <a:spcBef>
                <a:spcPts val="0"/>
              </a:spcBef>
              <a:spcAft>
                <a:spcPts val="0"/>
              </a:spcAft>
              <a:defRPr/>
            </a:pPr>
            <a:r>
              <a:rPr lang="fr-FR" dirty="0"/>
              <a:t>rentrer les notes sur l'ordinateur</a:t>
            </a:r>
          </a:p>
        </p:txBody>
      </p:sp>
      <p:cxnSp>
        <p:nvCxnSpPr>
          <p:cNvPr id="15" name="Connecteur droit avec flèche 14"/>
          <p:cNvCxnSpPr>
            <a:stCxn id="4" idx="2"/>
          </p:cNvCxnSpPr>
          <p:nvPr/>
        </p:nvCxnSpPr>
        <p:spPr>
          <a:xfrm rot="5400000">
            <a:off x="3392472" y="2678101"/>
            <a:ext cx="50006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rot="10800000" flipV="1">
            <a:off x="1928794" y="3857628"/>
            <a:ext cx="1000125" cy="571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a:off x="5214942" y="3857628"/>
            <a:ext cx="857250" cy="6429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FR" b="1" dirty="0"/>
              <a:t>Définitions</a:t>
            </a:r>
            <a:r>
              <a:rPr lang="fr-FR" dirty="0"/>
              <a:t> </a:t>
            </a:r>
            <a:r>
              <a:rPr lang="fr-FR" dirty="0" smtClean="0"/>
              <a:t>: </a:t>
            </a:r>
            <a:r>
              <a:rPr lang="fr-FR" b="1" i="1" dirty="0" smtClean="0"/>
              <a:t>graphe orienté</a:t>
            </a:r>
            <a:r>
              <a:rPr lang="fr-FR" b="1" dirty="0" smtClean="0"/>
              <a:t> </a:t>
            </a:r>
            <a:r>
              <a:rPr lang="fr-FR" dirty="0"/>
              <a:t/>
            </a:r>
            <a:br>
              <a:rPr lang="fr-FR" dirty="0"/>
            </a:br>
            <a:endParaRPr lang="fr-FR" dirty="0"/>
          </a:p>
        </p:txBody>
      </p:sp>
      <p:sp>
        <p:nvSpPr>
          <p:cNvPr id="9219" name="Espace réservé du contenu 2"/>
          <p:cNvSpPr>
            <a:spLocks noGrp="1"/>
          </p:cNvSpPr>
          <p:nvPr>
            <p:ph idx="1"/>
          </p:nvPr>
        </p:nvSpPr>
        <p:spPr/>
        <p:txBody>
          <a:bodyPr/>
          <a:lstStyle/>
          <a:p>
            <a:pPr eaLnBrk="1" hangingPunct="1">
              <a:buFont typeface="Arial" charset="0"/>
              <a:buNone/>
            </a:pPr>
            <a:r>
              <a:rPr lang="fr-FR" dirty="0" smtClean="0"/>
              <a:t>Un </a:t>
            </a:r>
            <a:r>
              <a:rPr lang="fr-FR" b="1" i="1" dirty="0" smtClean="0"/>
              <a:t>graphe orienté</a:t>
            </a:r>
            <a:r>
              <a:rPr lang="fr-FR" b="1" dirty="0" smtClean="0"/>
              <a:t> </a:t>
            </a:r>
            <a:r>
              <a:rPr lang="fr-FR" dirty="0" smtClean="0"/>
              <a:t>G est un couple &lt;S, A&gt;, où S est un ensemble fini de sommets et où A est un ensemble fini de paires ordonnées de sommets appelées </a:t>
            </a:r>
            <a:r>
              <a:rPr lang="fr-FR" b="1" dirty="0" smtClean="0"/>
              <a:t>arcs</a:t>
            </a:r>
            <a:r>
              <a:rPr lang="fr-FR" dirty="0" smtClean="0"/>
              <a:t>.</a:t>
            </a:r>
          </a:p>
          <a:p>
            <a:pPr eaLnBrk="1" hangingPunct="1"/>
            <a:endParaRPr lang="fr-FR" dirty="0" smtClean="0"/>
          </a:p>
        </p:txBody>
      </p:sp>
      <p:sp>
        <p:nvSpPr>
          <p:cNvPr id="13" name="Espace réservé du numéro de diapositive 12"/>
          <p:cNvSpPr>
            <a:spLocks noGrp="1"/>
          </p:cNvSpPr>
          <p:nvPr>
            <p:ph type="sldNum" sz="quarter" idx="12"/>
          </p:nvPr>
        </p:nvSpPr>
        <p:spPr/>
        <p:txBody>
          <a:bodyPr/>
          <a:lstStyle/>
          <a:p>
            <a:pPr>
              <a:defRPr/>
            </a:pPr>
            <a:fld id="{D9668863-BF2C-4DA5-A33C-7CDE1673B288}" type="slidenum">
              <a:rPr lang="fr-FR"/>
              <a:pPr>
                <a:defRPr/>
              </a:pPr>
              <a:t>8</a:t>
            </a:fld>
            <a:endParaRPr lang="fr-FR"/>
          </a:p>
        </p:txBody>
      </p:sp>
      <p:sp>
        <p:nvSpPr>
          <p:cNvPr id="4" name="Ellipse 3"/>
          <p:cNvSpPr/>
          <p:nvPr/>
        </p:nvSpPr>
        <p:spPr>
          <a:xfrm>
            <a:off x="2286000" y="407193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4857750" y="4214813"/>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3643313" y="51435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Ellipse 6"/>
          <p:cNvSpPr/>
          <p:nvPr/>
        </p:nvSpPr>
        <p:spPr>
          <a:xfrm>
            <a:off x="6572250" y="4929188"/>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6" name="Connecteur droit avec flèche 15"/>
          <p:cNvCxnSpPr>
            <a:stCxn id="4" idx="7"/>
          </p:cNvCxnSpPr>
          <p:nvPr/>
        </p:nvCxnSpPr>
        <p:spPr>
          <a:xfrm rot="16200000" flipH="1">
            <a:off x="3814762" y="3457576"/>
            <a:ext cx="295275" cy="1790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a:stCxn id="5" idx="3"/>
          </p:cNvCxnSpPr>
          <p:nvPr/>
        </p:nvCxnSpPr>
        <p:spPr>
          <a:xfrm rot="5400000">
            <a:off x="4600575" y="4967288"/>
            <a:ext cx="361950" cy="419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rot="10800000">
            <a:off x="5786438" y="4786313"/>
            <a:ext cx="857250" cy="42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a:stCxn id="4" idx="5"/>
            <a:endCxn id="6" idx="1"/>
          </p:cNvCxnSpPr>
          <p:nvPr/>
        </p:nvCxnSpPr>
        <p:spPr>
          <a:xfrm rot="16200000" flipH="1">
            <a:off x="3209926" y="4710112"/>
            <a:ext cx="423862" cy="7096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Connecteur en arc 25"/>
          <p:cNvCxnSpPr/>
          <p:nvPr/>
        </p:nvCxnSpPr>
        <p:spPr>
          <a:xfrm>
            <a:off x="3000375" y="4143375"/>
            <a:ext cx="3571875" cy="1500188"/>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p:txBody>
          <a:bodyPr/>
          <a:lstStyle/>
          <a:p>
            <a:pPr eaLnBrk="1" hangingPunct="1"/>
            <a:r>
              <a:rPr lang="fr-FR" b="1" dirty="0" smtClean="0"/>
              <a:t>Définitions</a:t>
            </a:r>
            <a:r>
              <a:rPr lang="fr-FR" dirty="0" smtClean="0"/>
              <a:t> : </a:t>
            </a:r>
            <a:r>
              <a:rPr lang="fr-FR" b="1" i="1" dirty="0" smtClean="0"/>
              <a:t>graphe non-orienté</a:t>
            </a:r>
            <a:endParaRPr lang="fr-FR" dirty="0" smtClean="0"/>
          </a:p>
        </p:txBody>
      </p:sp>
      <p:sp>
        <p:nvSpPr>
          <p:cNvPr id="10243" name="Espace réservé du contenu 2"/>
          <p:cNvSpPr>
            <a:spLocks noGrp="1"/>
          </p:cNvSpPr>
          <p:nvPr>
            <p:ph idx="1"/>
          </p:nvPr>
        </p:nvSpPr>
        <p:spPr/>
        <p:txBody>
          <a:bodyPr/>
          <a:lstStyle/>
          <a:p>
            <a:pPr eaLnBrk="1" hangingPunct="1">
              <a:buFont typeface="Arial" charset="0"/>
              <a:buNone/>
            </a:pPr>
            <a:r>
              <a:rPr lang="fr-FR" smtClean="0"/>
              <a:t>Un </a:t>
            </a:r>
            <a:r>
              <a:rPr lang="fr-FR" b="1" i="1" smtClean="0"/>
              <a:t>graphe non-orienté</a:t>
            </a:r>
            <a:r>
              <a:rPr lang="fr-FR" b="1" smtClean="0"/>
              <a:t> </a:t>
            </a:r>
            <a:r>
              <a:rPr lang="fr-FR" smtClean="0"/>
              <a:t>G est un couple &lt;S, A&gt;, où S est un ensemble fini de sommets et où A est un ensemble fini de paires de sommets appelées </a:t>
            </a:r>
            <a:r>
              <a:rPr lang="fr-FR" b="1" smtClean="0"/>
              <a:t>arêtes</a:t>
            </a:r>
            <a:r>
              <a:rPr lang="fr-FR" smtClean="0"/>
              <a:t>.</a:t>
            </a:r>
          </a:p>
          <a:p>
            <a:pPr eaLnBrk="1" hangingPunct="1">
              <a:buFont typeface="Arial" charset="0"/>
              <a:buNone/>
            </a:pPr>
            <a:endParaRPr lang="fr-FR" smtClean="0"/>
          </a:p>
        </p:txBody>
      </p:sp>
      <p:sp>
        <p:nvSpPr>
          <p:cNvPr id="14" name="Espace réservé du numéro de diapositive 13"/>
          <p:cNvSpPr>
            <a:spLocks noGrp="1"/>
          </p:cNvSpPr>
          <p:nvPr>
            <p:ph type="sldNum" sz="quarter" idx="12"/>
          </p:nvPr>
        </p:nvSpPr>
        <p:spPr/>
        <p:txBody>
          <a:bodyPr/>
          <a:lstStyle/>
          <a:p>
            <a:pPr>
              <a:defRPr/>
            </a:pPr>
            <a:fld id="{62FEBB11-141F-43D8-B764-5EC43F042940}" type="slidenum">
              <a:rPr lang="fr-FR"/>
              <a:pPr>
                <a:defRPr/>
              </a:pPr>
              <a:t>9</a:t>
            </a:fld>
            <a:endParaRPr lang="fr-FR"/>
          </a:p>
        </p:txBody>
      </p:sp>
      <p:sp>
        <p:nvSpPr>
          <p:cNvPr id="4" name="Ellipse 3"/>
          <p:cNvSpPr/>
          <p:nvPr/>
        </p:nvSpPr>
        <p:spPr>
          <a:xfrm>
            <a:off x="2214563" y="40005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5643563" y="4143375"/>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4000500" y="5572125"/>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8" name="Connecteur droit 7"/>
          <p:cNvCxnSpPr/>
          <p:nvPr/>
        </p:nvCxnSpPr>
        <p:spPr>
          <a:xfrm>
            <a:off x="3143250" y="4286250"/>
            <a:ext cx="2643188"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p:cNvCxnSpPr>
            <a:stCxn id="5" idx="3"/>
            <a:endCxn id="6" idx="7"/>
          </p:cNvCxnSpPr>
          <p:nvPr/>
        </p:nvCxnSpPr>
        <p:spPr>
          <a:xfrm rot="5400000">
            <a:off x="4888707" y="4817268"/>
            <a:ext cx="781050" cy="9953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a:stCxn id="4" idx="5"/>
            <a:endCxn id="6" idx="1"/>
          </p:cNvCxnSpPr>
          <p:nvPr/>
        </p:nvCxnSpPr>
        <p:spPr>
          <a:xfrm rot="16200000" flipH="1">
            <a:off x="3102769" y="4674394"/>
            <a:ext cx="923925" cy="1138237"/>
          </a:xfrm>
          <a:prstGeom prst="line">
            <a:avLst/>
          </a:prstGeom>
        </p:spPr>
        <p:style>
          <a:lnRef idx="1">
            <a:schemeClr val="accent1"/>
          </a:lnRef>
          <a:fillRef idx="0">
            <a:schemeClr val="accent1"/>
          </a:fillRef>
          <a:effectRef idx="0">
            <a:schemeClr val="accent1"/>
          </a:effectRef>
          <a:fontRef idx="minor">
            <a:schemeClr val="tx1"/>
          </a:fontRef>
        </p:style>
      </p:cxnSp>
      <p:sp>
        <p:nvSpPr>
          <p:cNvPr id="13" name="Ellipse 12"/>
          <p:cNvSpPr/>
          <p:nvPr/>
        </p:nvSpPr>
        <p:spPr>
          <a:xfrm>
            <a:off x="6500813" y="5643563"/>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5" name="Connecteur droit 14"/>
          <p:cNvCxnSpPr>
            <a:endCxn id="13" idx="1"/>
          </p:cNvCxnSpPr>
          <p:nvPr/>
        </p:nvCxnSpPr>
        <p:spPr>
          <a:xfrm>
            <a:off x="3143250" y="4572000"/>
            <a:ext cx="3490913" cy="120491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re 1"/>
          <p:cNvSpPr>
            <a:spLocks noGrp="1"/>
          </p:cNvSpPr>
          <p:nvPr>
            <p:ph type="title"/>
          </p:nvPr>
        </p:nvSpPr>
        <p:spPr/>
        <p:txBody>
          <a:bodyPr/>
          <a:lstStyle/>
          <a:p>
            <a:pPr eaLnBrk="1" hangingPunct="1"/>
            <a:r>
              <a:rPr lang="fr-FR" dirty="0" smtClean="0"/>
              <a:t>Extrémités</a:t>
            </a:r>
          </a:p>
        </p:txBody>
      </p:sp>
      <p:sp>
        <p:nvSpPr>
          <p:cNvPr id="11267" name="Espace réservé du contenu 2"/>
          <p:cNvSpPr>
            <a:spLocks noGrp="1"/>
          </p:cNvSpPr>
          <p:nvPr>
            <p:ph idx="1"/>
          </p:nvPr>
        </p:nvSpPr>
        <p:spPr>
          <a:xfrm>
            <a:off x="500063" y="2071678"/>
            <a:ext cx="8215341" cy="4786322"/>
          </a:xfrm>
        </p:spPr>
        <p:txBody>
          <a:bodyPr/>
          <a:lstStyle/>
          <a:p>
            <a:pPr eaLnBrk="1" hangingPunct="1"/>
            <a:r>
              <a:rPr lang="fr-FR" dirty="0" smtClean="0"/>
              <a:t>On note x</a:t>
            </a:r>
            <a:r>
              <a:rPr lang="fr-FR" dirty="0" smtClean="0">
                <a:sym typeface="Wingdings" pitchFamily="2" charset="2"/>
              </a:rPr>
              <a:t></a:t>
            </a:r>
            <a:r>
              <a:rPr lang="fr-FR" dirty="0" smtClean="0"/>
              <a:t>y l'arc (x, y) ; x est </a:t>
            </a:r>
            <a:r>
              <a:rPr lang="fr-FR" b="1" i="1" dirty="0" smtClean="0"/>
              <a:t>l'extrémité initiale</a:t>
            </a:r>
            <a:r>
              <a:rPr lang="fr-FR" dirty="0" smtClean="0"/>
              <a:t> de l'arc, y est son </a:t>
            </a:r>
            <a:r>
              <a:rPr lang="fr-FR" b="1" i="1" dirty="0" smtClean="0"/>
              <a:t>extrémité terminale</a:t>
            </a:r>
            <a:r>
              <a:rPr lang="fr-FR" dirty="0" smtClean="0"/>
              <a:t>. On dit que y est un </a:t>
            </a:r>
            <a:r>
              <a:rPr lang="fr-FR" b="1" i="1" dirty="0" smtClean="0"/>
              <a:t>successeur</a:t>
            </a:r>
            <a:r>
              <a:rPr lang="fr-FR" dirty="0" smtClean="0"/>
              <a:t> de x et que x est un </a:t>
            </a:r>
            <a:r>
              <a:rPr lang="fr-FR" b="1" i="1" dirty="0" smtClean="0"/>
              <a:t>prédécesseur</a:t>
            </a:r>
            <a:r>
              <a:rPr lang="fr-FR" dirty="0" smtClean="0"/>
              <a:t> de y.</a:t>
            </a:r>
          </a:p>
          <a:p>
            <a:pPr eaLnBrk="1" hangingPunct="1"/>
            <a:r>
              <a:rPr lang="fr-FR" dirty="0" smtClean="0"/>
              <a:t>De même, on note x—y l'arête {x, y} ; x et y sont les deux </a:t>
            </a:r>
            <a:r>
              <a:rPr lang="fr-FR" b="1" i="1" dirty="0" smtClean="0"/>
              <a:t>extrémités</a:t>
            </a:r>
            <a:r>
              <a:rPr lang="fr-FR" dirty="0" smtClean="0"/>
              <a:t> de l'arête. </a:t>
            </a:r>
          </a:p>
          <a:p>
            <a:pPr eaLnBrk="1" hangingPunct="1"/>
            <a:endParaRPr lang="fr-FR" dirty="0" smtClean="0"/>
          </a:p>
        </p:txBody>
      </p:sp>
      <p:sp>
        <p:nvSpPr>
          <p:cNvPr id="10" name="Espace réservé du numéro de diapositive 9"/>
          <p:cNvSpPr>
            <a:spLocks noGrp="1"/>
          </p:cNvSpPr>
          <p:nvPr>
            <p:ph type="sldNum" sz="quarter" idx="12"/>
          </p:nvPr>
        </p:nvSpPr>
        <p:spPr/>
        <p:txBody>
          <a:bodyPr/>
          <a:lstStyle/>
          <a:p>
            <a:pPr>
              <a:defRPr/>
            </a:pPr>
            <a:fld id="{195E4773-7BC7-471A-AD8B-DAE6370E0097}" type="slidenum">
              <a:rPr lang="fr-FR"/>
              <a:pPr>
                <a:defRPr/>
              </a:pPr>
              <a:t>10</a:t>
            </a:fld>
            <a:endParaRPr lang="fr-FR"/>
          </a:p>
        </p:txBody>
      </p:sp>
      <p:sp>
        <p:nvSpPr>
          <p:cNvPr id="4" name="Ellipse 3"/>
          <p:cNvSpPr/>
          <p:nvPr/>
        </p:nvSpPr>
        <p:spPr>
          <a:xfrm>
            <a:off x="1071563" y="542925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2928938" y="5357813"/>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7" name="Connecteur droit avec flèche 6"/>
          <p:cNvCxnSpPr>
            <a:stCxn id="4" idx="6"/>
            <a:endCxn id="5" idx="2"/>
          </p:cNvCxnSpPr>
          <p:nvPr/>
        </p:nvCxnSpPr>
        <p:spPr>
          <a:xfrm flipV="1">
            <a:off x="1985963" y="5815013"/>
            <a:ext cx="942975" cy="71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Ellipse 7"/>
          <p:cNvSpPr/>
          <p:nvPr/>
        </p:nvSpPr>
        <p:spPr>
          <a:xfrm>
            <a:off x="5072063" y="57150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Ellipse 8"/>
          <p:cNvSpPr/>
          <p:nvPr/>
        </p:nvSpPr>
        <p:spPr>
          <a:xfrm>
            <a:off x="7715250" y="51435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1" name="Connecteur droit 10"/>
          <p:cNvCxnSpPr/>
          <p:nvPr/>
        </p:nvCxnSpPr>
        <p:spPr>
          <a:xfrm flipV="1">
            <a:off x="6000750" y="5715000"/>
            <a:ext cx="1785938" cy="2857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pPr eaLnBrk="1" hangingPunct="1"/>
            <a:r>
              <a:rPr lang="fr-FR" dirty="0" smtClean="0"/>
              <a:t>Application multivoque</a:t>
            </a:r>
          </a:p>
        </p:txBody>
      </p:sp>
      <p:sp>
        <p:nvSpPr>
          <p:cNvPr id="12291" name="Espace réservé du contenu 2"/>
          <p:cNvSpPr>
            <a:spLocks noGrp="1"/>
          </p:cNvSpPr>
          <p:nvPr>
            <p:ph idx="1"/>
          </p:nvPr>
        </p:nvSpPr>
        <p:spPr/>
        <p:txBody>
          <a:bodyPr/>
          <a:lstStyle/>
          <a:p>
            <a:pPr eaLnBrk="1" hangingPunct="1"/>
            <a:r>
              <a:rPr lang="fr-FR" dirty="0" smtClean="0"/>
              <a:t>L'application </a:t>
            </a:r>
            <a:r>
              <a:rPr lang="fr-FR" b="1" i="1" dirty="0" smtClean="0"/>
              <a:t>multivoque</a:t>
            </a:r>
            <a:r>
              <a:rPr lang="fr-FR" dirty="0" smtClean="0"/>
              <a:t> </a:t>
            </a:r>
            <a:r>
              <a:rPr lang="fr-FR" dirty="0" smtClean="0">
                <a:sym typeface="Symbol" pitchFamily="18" charset="2"/>
              </a:rPr>
              <a:t></a:t>
            </a:r>
            <a:r>
              <a:rPr lang="fr-FR" dirty="0" smtClean="0"/>
              <a:t>(i)={j</a:t>
            </a:r>
            <a:r>
              <a:rPr lang="fr-FR" dirty="0" smtClean="0">
                <a:sym typeface="Symbol" pitchFamily="18" charset="2"/>
              </a:rPr>
              <a:t></a:t>
            </a:r>
            <a:r>
              <a:rPr lang="fr-FR" dirty="0" smtClean="0"/>
              <a:t>S |(i, j) </a:t>
            </a:r>
            <a:r>
              <a:rPr lang="fr-FR" dirty="0" smtClean="0">
                <a:sym typeface="Symbol" pitchFamily="18" charset="2"/>
              </a:rPr>
              <a:t></a:t>
            </a:r>
            <a:r>
              <a:rPr lang="fr-FR" dirty="0" smtClean="0"/>
              <a:t>A} à tout élément i</a:t>
            </a:r>
            <a:r>
              <a:rPr lang="fr-FR" dirty="0" smtClean="0">
                <a:sym typeface="Symbol" pitchFamily="18" charset="2"/>
              </a:rPr>
              <a:t></a:t>
            </a:r>
            <a:r>
              <a:rPr lang="fr-FR" dirty="0" smtClean="0"/>
              <a:t>S fait correspondre une partie de S : l'ensemble de successeurs de i.</a:t>
            </a:r>
          </a:p>
          <a:p>
            <a:pPr eaLnBrk="1" hangingPunct="1"/>
            <a:r>
              <a:rPr lang="fr-FR" dirty="0" smtClean="0"/>
              <a:t>L'application </a:t>
            </a:r>
            <a:r>
              <a:rPr lang="fr-FR" b="1" i="1" dirty="0" smtClean="0"/>
              <a:t>multivoque</a:t>
            </a:r>
            <a:r>
              <a:rPr lang="fr-FR" dirty="0" smtClean="0"/>
              <a:t> </a:t>
            </a:r>
            <a:r>
              <a:rPr lang="fr-FR" b="1" i="1" dirty="0" smtClean="0"/>
              <a:t>réciproque</a:t>
            </a:r>
            <a:r>
              <a:rPr lang="fr-FR" dirty="0" smtClean="0"/>
              <a:t> </a:t>
            </a:r>
          </a:p>
          <a:p>
            <a:pPr eaLnBrk="1" hangingPunct="1">
              <a:buFont typeface="Arial" charset="0"/>
              <a:buNone/>
            </a:pPr>
            <a:r>
              <a:rPr lang="fr-FR" dirty="0" smtClean="0">
                <a:sym typeface="Symbol" pitchFamily="18" charset="2"/>
              </a:rPr>
              <a:t></a:t>
            </a:r>
            <a:r>
              <a:rPr lang="fr-FR" baseline="30000" dirty="0" smtClean="0"/>
              <a:t>-1</a:t>
            </a:r>
            <a:r>
              <a:rPr lang="fr-FR" dirty="0" smtClean="0"/>
              <a:t>(i)={j</a:t>
            </a:r>
            <a:r>
              <a:rPr lang="fr-FR" dirty="0" smtClean="0">
                <a:sym typeface="Symbol" pitchFamily="18" charset="2"/>
              </a:rPr>
              <a:t></a:t>
            </a:r>
            <a:r>
              <a:rPr lang="fr-FR" dirty="0" smtClean="0"/>
              <a:t>S |(j, i) </a:t>
            </a:r>
            <a:r>
              <a:rPr lang="fr-FR" dirty="0" smtClean="0">
                <a:sym typeface="Symbol" pitchFamily="18" charset="2"/>
              </a:rPr>
              <a:t></a:t>
            </a:r>
            <a:r>
              <a:rPr lang="fr-FR" dirty="0" smtClean="0"/>
              <a:t>A} à tout élément i</a:t>
            </a:r>
            <a:r>
              <a:rPr lang="fr-FR" dirty="0" smtClean="0">
                <a:sym typeface="Symbol" pitchFamily="18" charset="2"/>
              </a:rPr>
              <a:t></a:t>
            </a:r>
            <a:r>
              <a:rPr lang="fr-FR" dirty="0" smtClean="0"/>
              <a:t>S fait correspondre une partie de S : l'ensemble de prédécesseurs de i.</a:t>
            </a:r>
          </a:p>
          <a:p>
            <a:pPr eaLnBrk="1" hangingPunct="1"/>
            <a:endParaRPr lang="fr-FR" dirty="0" smtClean="0"/>
          </a:p>
        </p:txBody>
      </p:sp>
      <p:sp>
        <p:nvSpPr>
          <p:cNvPr id="4" name="Espace réservé du numéro de diapositive 3"/>
          <p:cNvSpPr>
            <a:spLocks noGrp="1"/>
          </p:cNvSpPr>
          <p:nvPr>
            <p:ph type="sldNum" sz="quarter" idx="12"/>
          </p:nvPr>
        </p:nvSpPr>
        <p:spPr/>
        <p:txBody>
          <a:bodyPr/>
          <a:lstStyle/>
          <a:p>
            <a:pPr>
              <a:defRPr/>
            </a:pPr>
            <a:fld id="{C07E607E-22B4-4D16-BD15-94972427F3E8}" type="slidenum">
              <a:rPr lang="fr-FR"/>
              <a:pPr>
                <a:defRPr/>
              </a:pPr>
              <a:t>11</a:t>
            </a:fld>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p:txBody>
          <a:bodyPr/>
          <a:lstStyle/>
          <a:p>
            <a:pPr eaLnBrk="1" hangingPunct="1"/>
            <a:r>
              <a:rPr lang="fr-FR" dirty="0" smtClean="0"/>
              <a:t>Exemple</a:t>
            </a:r>
          </a:p>
        </p:txBody>
      </p:sp>
      <p:sp>
        <p:nvSpPr>
          <p:cNvPr id="13315" name="Espace réservé du contenu 2"/>
          <p:cNvSpPr>
            <a:spLocks noGrp="1"/>
          </p:cNvSpPr>
          <p:nvPr>
            <p:ph idx="1"/>
          </p:nvPr>
        </p:nvSpPr>
        <p:spPr/>
        <p:txBody>
          <a:bodyPr/>
          <a:lstStyle/>
          <a:p>
            <a:pPr eaLnBrk="1" hangingPunct="1"/>
            <a:r>
              <a:rPr lang="fr-FR" smtClean="0">
                <a:sym typeface="Symbol" pitchFamily="18" charset="2"/>
              </a:rPr>
              <a:t></a:t>
            </a:r>
            <a:r>
              <a:rPr lang="fr-FR" smtClean="0"/>
              <a:t>(s1) = {s5} ; </a:t>
            </a:r>
            <a:r>
              <a:rPr lang="fr-FR" smtClean="0">
                <a:sym typeface="Symbol" pitchFamily="18" charset="2"/>
              </a:rPr>
              <a:t></a:t>
            </a:r>
            <a:r>
              <a:rPr lang="fr-FR" smtClean="0"/>
              <a:t>(s2) = {s3, s5} ; </a:t>
            </a:r>
            <a:r>
              <a:rPr lang="fr-FR" smtClean="0">
                <a:sym typeface="Symbol" pitchFamily="18" charset="2"/>
              </a:rPr>
              <a:t></a:t>
            </a:r>
            <a:r>
              <a:rPr lang="fr-FR" smtClean="0"/>
              <a:t>(s3) = {s4} ; </a:t>
            </a:r>
            <a:r>
              <a:rPr lang="fr-FR" smtClean="0">
                <a:sym typeface="Symbol" pitchFamily="18" charset="2"/>
              </a:rPr>
              <a:t></a:t>
            </a:r>
            <a:r>
              <a:rPr lang="fr-FR" smtClean="0"/>
              <a:t>(s4) = {s1} ; </a:t>
            </a:r>
            <a:r>
              <a:rPr lang="fr-FR" smtClean="0">
                <a:sym typeface="Symbol" pitchFamily="18" charset="2"/>
              </a:rPr>
              <a:t></a:t>
            </a:r>
            <a:r>
              <a:rPr lang="fr-FR" smtClean="0"/>
              <a:t>(s5) = {} </a:t>
            </a:r>
          </a:p>
          <a:p>
            <a:pPr eaLnBrk="1" hangingPunct="1"/>
            <a:r>
              <a:rPr lang="fr-FR" smtClean="0">
                <a:sym typeface="Symbol" pitchFamily="18" charset="2"/>
              </a:rPr>
              <a:t></a:t>
            </a:r>
            <a:r>
              <a:rPr lang="fr-FR" baseline="30000" smtClean="0"/>
              <a:t>-1</a:t>
            </a:r>
            <a:r>
              <a:rPr lang="fr-FR" smtClean="0"/>
              <a:t>(s1) = {s4} ; </a:t>
            </a:r>
            <a:r>
              <a:rPr lang="fr-FR" smtClean="0">
                <a:sym typeface="Symbol" pitchFamily="18" charset="2"/>
              </a:rPr>
              <a:t></a:t>
            </a:r>
            <a:r>
              <a:rPr lang="fr-FR" baseline="30000" smtClean="0"/>
              <a:t>-1</a:t>
            </a:r>
            <a:r>
              <a:rPr lang="fr-FR" smtClean="0"/>
              <a:t>(s2) = {}; </a:t>
            </a:r>
            <a:r>
              <a:rPr lang="fr-FR" smtClean="0">
                <a:sym typeface="Symbol" pitchFamily="18" charset="2"/>
              </a:rPr>
              <a:t></a:t>
            </a:r>
            <a:r>
              <a:rPr lang="fr-FR" baseline="30000" smtClean="0"/>
              <a:t>-1</a:t>
            </a:r>
            <a:r>
              <a:rPr lang="fr-FR" smtClean="0"/>
              <a:t>(s3) = {s2} ; </a:t>
            </a:r>
          </a:p>
          <a:p>
            <a:pPr eaLnBrk="1" hangingPunct="1">
              <a:buFont typeface="Arial" charset="0"/>
              <a:buNone/>
            </a:pPr>
            <a:r>
              <a:rPr lang="fr-FR" smtClean="0">
                <a:sym typeface="Symbol" pitchFamily="18" charset="2"/>
              </a:rPr>
              <a:t></a:t>
            </a:r>
            <a:r>
              <a:rPr lang="fr-FR" baseline="30000" smtClean="0"/>
              <a:t>-1</a:t>
            </a:r>
            <a:r>
              <a:rPr lang="fr-FR" smtClean="0"/>
              <a:t>(s4) = {s3} ; </a:t>
            </a:r>
            <a:r>
              <a:rPr lang="fr-FR" smtClean="0">
                <a:sym typeface="Symbol" pitchFamily="18" charset="2"/>
              </a:rPr>
              <a:t></a:t>
            </a:r>
            <a:r>
              <a:rPr lang="fr-FR" baseline="30000" smtClean="0"/>
              <a:t>-1</a:t>
            </a:r>
            <a:r>
              <a:rPr lang="fr-FR" smtClean="0"/>
              <a:t>(s5) = {s1, s2} </a:t>
            </a:r>
          </a:p>
          <a:p>
            <a:pPr eaLnBrk="1" hangingPunct="1"/>
            <a:endParaRPr lang="fr-FR" smtClean="0"/>
          </a:p>
        </p:txBody>
      </p:sp>
      <p:sp>
        <p:nvSpPr>
          <p:cNvPr id="15" name="Espace réservé du numéro de diapositive 14"/>
          <p:cNvSpPr>
            <a:spLocks noGrp="1"/>
          </p:cNvSpPr>
          <p:nvPr>
            <p:ph type="sldNum" sz="quarter" idx="12"/>
          </p:nvPr>
        </p:nvSpPr>
        <p:spPr/>
        <p:txBody>
          <a:bodyPr/>
          <a:lstStyle/>
          <a:p>
            <a:pPr>
              <a:defRPr/>
            </a:pPr>
            <a:fld id="{5957B560-3726-4328-9353-E64EA7BB2F42}" type="slidenum">
              <a:rPr lang="fr-FR"/>
              <a:pPr>
                <a:defRPr/>
              </a:pPr>
              <a:t>12</a:t>
            </a:fld>
            <a:endParaRPr lang="fr-FR"/>
          </a:p>
        </p:txBody>
      </p:sp>
      <p:sp>
        <p:nvSpPr>
          <p:cNvPr id="4" name="Ellipse 3"/>
          <p:cNvSpPr/>
          <p:nvPr/>
        </p:nvSpPr>
        <p:spPr>
          <a:xfrm>
            <a:off x="2214563" y="5000625"/>
            <a:ext cx="914400" cy="9144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s4</a:t>
            </a:r>
          </a:p>
        </p:txBody>
      </p:sp>
      <p:sp>
        <p:nvSpPr>
          <p:cNvPr id="5" name="Ellipse 4"/>
          <p:cNvSpPr/>
          <p:nvPr/>
        </p:nvSpPr>
        <p:spPr>
          <a:xfrm>
            <a:off x="5715000" y="3429000"/>
            <a:ext cx="914400" cy="9144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s1</a:t>
            </a:r>
          </a:p>
        </p:txBody>
      </p:sp>
      <p:sp>
        <p:nvSpPr>
          <p:cNvPr id="6" name="Ellipse 5"/>
          <p:cNvSpPr/>
          <p:nvPr/>
        </p:nvSpPr>
        <p:spPr>
          <a:xfrm>
            <a:off x="7358063" y="3286125"/>
            <a:ext cx="914400" cy="9144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s5</a:t>
            </a:r>
          </a:p>
        </p:txBody>
      </p:sp>
      <p:sp>
        <p:nvSpPr>
          <p:cNvPr id="7" name="Ellipse 6"/>
          <p:cNvSpPr/>
          <p:nvPr/>
        </p:nvSpPr>
        <p:spPr>
          <a:xfrm>
            <a:off x="4572000" y="4929188"/>
            <a:ext cx="914400" cy="9144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s3</a:t>
            </a:r>
          </a:p>
        </p:txBody>
      </p:sp>
      <p:sp>
        <p:nvSpPr>
          <p:cNvPr id="8" name="Ellipse 7"/>
          <p:cNvSpPr/>
          <p:nvPr/>
        </p:nvSpPr>
        <p:spPr>
          <a:xfrm>
            <a:off x="7215188" y="5072063"/>
            <a:ext cx="914400" cy="9144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s2</a:t>
            </a:r>
          </a:p>
        </p:txBody>
      </p:sp>
      <p:cxnSp>
        <p:nvCxnSpPr>
          <p:cNvPr id="12" name="Connecteur droit avec flèche 11"/>
          <p:cNvCxnSpPr/>
          <p:nvPr/>
        </p:nvCxnSpPr>
        <p:spPr>
          <a:xfrm rot="10800000" flipV="1">
            <a:off x="3071813" y="5214938"/>
            <a:ext cx="1571625" cy="5000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8" idx="2"/>
            <a:endCxn id="7" idx="6"/>
          </p:cNvCxnSpPr>
          <p:nvPr/>
        </p:nvCxnSpPr>
        <p:spPr>
          <a:xfrm rot="10800000">
            <a:off x="5486400" y="5386388"/>
            <a:ext cx="1728788"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rot="5400000" flipH="1" flipV="1">
            <a:off x="7287419" y="4714082"/>
            <a:ext cx="100012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V="1">
            <a:off x="3000375" y="4000500"/>
            <a:ext cx="2857500" cy="1357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endCxn id="6" idx="2"/>
          </p:cNvCxnSpPr>
          <p:nvPr/>
        </p:nvCxnSpPr>
        <p:spPr>
          <a:xfrm>
            <a:off x="6643688" y="3714750"/>
            <a:ext cx="714375" cy="28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p:txBody>
          <a:bodyPr/>
          <a:lstStyle/>
          <a:p>
            <a:pPr eaLnBrk="1" hangingPunct="1"/>
            <a:r>
              <a:rPr lang="fr-FR" dirty="0" smtClean="0"/>
              <a:t>Boucle</a:t>
            </a:r>
          </a:p>
        </p:txBody>
      </p:sp>
      <p:sp>
        <p:nvSpPr>
          <p:cNvPr id="14339" name="Espace réservé du contenu 2"/>
          <p:cNvSpPr>
            <a:spLocks noGrp="1"/>
          </p:cNvSpPr>
          <p:nvPr>
            <p:ph idx="1"/>
          </p:nvPr>
        </p:nvSpPr>
        <p:spPr/>
        <p:txBody>
          <a:bodyPr/>
          <a:lstStyle/>
          <a:p>
            <a:pPr eaLnBrk="1" hangingPunct="1"/>
            <a:r>
              <a:rPr lang="fr-FR" smtClean="0"/>
              <a:t>Une </a:t>
            </a:r>
            <a:r>
              <a:rPr lang="fr-FR" b="1" i="1" smtClean="0"/>
              <a:t>boucle</a:t>
            </a:r>
            <a:r>
              <a:rPr lang="fr-FR" smtClean="0"/>
              <a:t> est un arc dont les extrémités coïncident. L'arc a={x, x} est une boucle. </a:t>
            </a:r>
          </a:p>
          <a:p>
            <a:pPr eaLnBrk="1" hangingPunct="1"/>
            <a:endParaRPr lang="fr-FR" smtClean="0"/>
          </a:p>
        </p:txBody>
      </p:sp>
      <p:sp>
        <p:nvSpPr>
          <p:cNvPr id="7" name="Espace réservé du numéro de diapositive 6"/>
          <p:cNvSpPr>
            <a:spLocks noGrp="1"/>
          </p:cNvSpPr>
          <p:nvPr>
            <p:ph type="sldNum" sz="quarter" idx="12"/>
          </p:nvPr>
        </p:nvSpPr>
        <p:spPr/>
        <p:txBody>
          <a:bodyPr/>
          <a:lstStyle/>
          <a:p>
            <a:pPr>
              <a:defRPr/>
            </a:pPr>
            <a:fld id="{520FFF4B-FD5B-48D1-88E2-144336F39E32}" type="slidenum">
              <a:rPr lang="fr-FR"/>
              <a:pPr>
                <a:defRPr/>
              </a:pPr>
              <a:t>13</a:t>
            </a:fld>
            <a:endParaRPr lang="fr-FR"/>
          </a:p>
        </p:txBody>
      </p:sp>
      <p:sp>
        <p:nvSpPr>
          <p:cNvPr id="4" name="Ellipse 3"/>
          <p:cNvSpPr/>
          <p:nvPr/>
        </p:nvSpPr>
        <p:spPr>
          <a:xfrm>
            <a:off x="3500438" y="4429125"/>
            <a:ext cx="914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8" name="Connecteur droit 7"/>
          <p:cNvCxnSpPr/>
          <p:nvPr/>
        </p:nvCxnSpPr>
        <p:spPr>
          <a:xfrm rot="5400000" flipH="1" flipV="1">
            <a:off x="3643313" y="4000500"/>
            <a:ext cx="500062" cy="357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rot="16200000" flipH="1">
            <a:off x="3857626" y="4143375"/>
            <a:ext cx="571500"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a:xfrm>
            <a:off x="785813" y="274638"/>
            <a:ext cx="7900987" cy="582612"/>
          </a:xfrm>
        </p:spPr>
        <p:txBody>
          <a:bodyPr>
            <a:normAutofit fontScale="90000"/>
          </a:bodyPr>
          <a:lstStyle/>
          <a:p>
            <a:pPr eaLnBrk="1" hangingPunct="1"/>
            <a:r>
              <a:rPr lang="fr-FR" dirty="0" smtClean="0"/>
              <a:t>L’ordre d’un graphe</a:t>
            </a:r>
          </a:p>
        </p:txBody>
      </p:sp>
      <p:sp>
        <p:nvSpPr>
          <p:cNvPr id="15363" name="Espace réservé du contenu 2"/>
          <p:cNvSpPr>
            <a:spLocks noGrp="1"/>
          </p:cNvSpPr>
          <p:nvPr>
            <p:ph idx="1"/>
          </p:nvPr>
        </p:nvSpPr>
        <p:spPr/>
        <p:txBody>
          <a:bodyPr/>
          <a:lstStyle/>
          <a:p>
            <a:pPr eaLnBrk="1" hangingPunct="1">
              <a:buFont typeface="Arial" charset="0"/>
              <a:buNone/>
            </a:pPr>
            <a:r>
              <a:rPr lang="fr-FR" dirty="0" smtClean="0"/>
              <a:t>G1 : </a:t>
            </a:r>
          </a:p>
          <a:p>
            <a:pPr eaLnBrk="1" hangingPunct="1">
              <a:buFont typeface="Arial" charset="0"/>
              <a:buNone/>
            </a:pPr>
            <a:endParaRPr lang="fr-FR" dirty="0" smtClean="0"/>
          </a:p>
          <a:p>
            <a:pPr eaLnBrk="1" hangingPunct="1">
              <a:buNone/>
            </a:pPr>
            <a:r>
              <a:rPr lang="fr-FR" dirty="0" smtClean="0"/>
              <a:t>Soit G = &lt;S, A&gt; un graphe. Si |S|=N alors le graphe G est </a:t>
            </a:r>
            <a:r>
              <a:rPr lang="fr-FR" b="1" i="1" dirty="0" smtClean="0"/>
              <a:t>d'ordre N</a:t>
            </a:r>
            <a:r>
              <a:rPr lang="fr-FR" dirty="0" smtClean="0"/>
              <a:t>.</a:t>
            </a:r>
          </a:p>
          <a:p>
            <a:pPr eaLnBrk="1" hangingPunct="1">
              <a:buFont typeface="Arial" charset="0"/>
              <a:buNone/>
            </a:pPr>
            <a:r>
              <a:rPr lang="fr-FR" dirty="0" smtClean="0"/>
              <a:t>N(G1) = 3</a:t>
            </a:r>
          </a:p>
          <a:p>
            <a:pPr eaLnBrk="1" hangingPunct="1"/>
            <a:endParaRPr lang="fr-FR" dirty="0" smtClean="0"/>
          </a:p>
        </p:txBody>
      </p:sp>
      <p:sp>
        <p:nvSpPr>
          <p:cNvPr id="11" name="Espace réservé du numéro de diapositive 10"/>
          <p:cNvSpPr>
            <a:spLocks noGrp="1"/>
          </p:cNvSpPr>
          <p:nvPr>
            <p:ph type="sldNum" sz="quarter" idx="12"/>
          </p:nvPr>
        </p:nvSpPr>
        <p:spPr/>
        <p:txBody>
          <a:bodyPr/>
          <a:lstStyle/>
          <a:p>
            <a:pPr>
              <a:defRPr/>
            </a:pPr>
            <a:fld id="{38F32133-E765-4C3B-BA2D-C7D1115DB42C}" type="slidenum">
              <a:rPr lang="fr-FR"/>
              <a:pPr>
                <a:defRPr/>
              </a:pPr>
              <a:t>14</a:t>
            </a:fld>
            <a:endParaRPr lang="fr-FR"/>
          </a:p>
        </p:txBody>
      </p:sp>
      <p:sp>
        <p:nvSpPr>
          <p:cNvPr id="4" name="Ellipse 3"/>
          <p:cNvSpPr/>
          <p:nvPr/>
        </p:nvSpPr>
        <p:spPr>
          <a:xfrm>
            <a:off x="2714625" y="2000250"/>
            <a:ext cx="428625" cy="428625"/>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fr-FR"/>
          </a:p>
        </p:txBody>
      </p:sp>
      <p:sp>
        <p:nvSpPr>
          <p:cNvPr id="5" name="Ellipse 4"/>
          <p:cNvSpPr/>
          <p:nvPr/>
        </p:nvSpPr>
        <p:spPr>
          <a:xfrm>
            <a:off x="3929063" y="2428875"/>
            <a:ext cx="357187" cy="357188"/>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fr-FR"/>
          </a:p>
        </p:txBody>
      </p:sp>
      <p:sp>
        <p:nvSpPr>
          <p:cNvPr id="6" name="Ellipse 5"/>
          <p:cNvSpPr/>
          <p:nvPr/>
        </p:nvSpPr>
        <p:spPr>
          <a:xfrm>
            <a:off x="4214813" y="1714500"/>
            <a:ext cx="357187" cy="357188"/>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fr-FR"/>
          </a:p>
        </p:txBody>
      </p:sp>
      <p:cxnSp>
        <p:nvCxnSpPr>
          <p:cNvPr id="8" name="Connecteur droit 7"/>
          <p:cNvCxnSpPr>
            <a:endCxn id="6" idx="2"/>
          </p:cNvCxnSpPr>
          <p:nvPr/>
        </p:nvCxnSpPr>
        <p:spPr>
          <a:xfrm flipV="1">
            <a:off x="3071813" y="1892300"/>
            <a:ext cx="1143000" cy="1793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p:cNvCxnSpPr>
            <a:stCxn id="6" idx="3"/>
          </p:cNvCxnSpPr>
          <p:nvPr/>
        </p:nvCxnSpPr>
        <p:spPr>
          <a:xfrm rot="5400000">
            <a:off x="3964781" y="2126457"/>
            <a:ext cx="409575" cy="195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a:stCxn id="4" idx="5"/>
            <a:endCxn id="5" idx="2"/>
          </p:cNvCxnSpPr>
          <p:nvPr/>
        </p:nvCxnSpPr>
        <p:spPr>
          <a:xfrm rot="16200000" flipH="1">
            <a:off x="3383757" y="2061368"/>
            <a:ext cx="241300" cy="84931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56E08086-7672-4501-819C-432512E546CE}" type="slidenum">
              <a:rPr lang="fr-FR" smtClean="0"/>
              <a:pPr>
                <a:defRPr/>
              </a:pPr>
              <a:t>15</a:t>
            </a:fld>
            <a:endParaRPr lang="fr-FR"/>
          </a:p>
        </p:txBody>
      </p:sp>
      <p:sp>
        <p:nvSpPr>
          <p:cNvPr id="16387" name="Rectangle 2"/>
          <p:cNvSpPr>
            <a:spLocks noChangeArrowheads="1"/>
          </p:cNvSpPr>
          <p:nvPr/>
        </p:nvSpPr>
        <p:spPr bwMode="auto">
          <a:xfrm>
            <a:off x="0" y="0"/>
            <a:ext cx="8572500" cy="4246563"/>
          </a:xfrm>
          <a:prstGeom prst="rect">
            <a:avLst/>
          </a:prstGeom>
          <a:noFill/>
          <a:ln w="9525">
            <a:noFill/>
            <a:miter lim="800000"/>
            <a:headEnd/>
            <a:tailEnd/>
          </a:ln>
        </p:spPr>
        <p:txBody>
          <a:bodyPr>
            <a:spAutoFit/>
          </a:bodyPr>
          <a:lstStyle/>
          <a:p>
            <a:r>
              <a:rPr lang="fr-FR" dirty="0"/>
              <a:t>Soit G = &lt;S, A&gt; un graphe. </a:t>
            </a:r>
          </a:p>
          <a:p>
            <a:endParaRPr lang="fr-FR" dirty="0"/>
          </a:p>
          <a:p>
            <a:r>
              <a:rPr lang="fr-FR" dirty="0"/>
              <a:t>Le </a:t>
            </a:r>
            <a:r>
              <a:rPr lang="fr-FR" b="1" i="1" dirty="0"/>
              <a:t>sous-graphe</a:t>
            </a:r>
            <a:r>
              <a:rPr lang="fr-FR" dirty="0"/>
              <a:t> de G </a:t>
            </a:r>
            <a:r>
              <a:rPr lang="fr-FR" b="1" i="1" dirty="0"/>
              <a:t>engendré par</a:t>
            </a:r>
            <a:r>
              <a:rPr lang="fr-FR" dirty="0"/>
              <a:t> S'</a:t>
            </a:r>
            <a:r>
              <a:rPr lang="fr-FR" dirty="0">
                <a:sym typeface="Symbol" pitchFamily="18" charset="2"/>
              </a:rPr>
              <a:t></a:t>
            </a:r>
            <a:r>
              <a:rPr lang="fr-FR" dirty="0"/>
              <a:t> S est le graphe G' dont les sommets sont les éléments de S' et dont les arcs (</a:t>
            </a:r>
            <a:r>
              <a:rPr lang="fr-FR" dirty="0" err="1"/>
              <a:t>resp</a:t>
            </a:r>
            <a:r>
              <a:rPr lang="fr-FR" dirty="0"/>
              <a:t>. arêtes) sont les arcs (</a:t>
            </a:r>
            <a:r>
              <a:rPr lang="fr-FR" dirty="0" err="1"/>
              <a:t>resp</a:t>
            </a:r>
            <a:r>
              <a:rPr lang="fr-FR" dirty="0"/>
              <a:t>. arêtes) de G ayant leurs deux extrémités dans S'. </a:t>
            </a:r>
          </a:p>
          <a:p>
            <a:endParaRPr lang="fr-FR" dirty="0"/>
          </a:p>
          <a:p>
            <a:r>
              <a:rPr lang="fr-FR" dirty="0"/>
              <a:t>Autrement dit, on ignore les sommets de S – S' ainsi que les arcs ayant au moins une extrémité dans S – S'.</a:t>
            </a:r>
          </a:p>
          <a:p>
            <a:endParaRPr lang="fr-FR" dirty="0"/>
          </a:p>
          <a:p>
            <a:endParaRPr lang="fr-FR" dirty="0"/>
          </a:p>
          <a:p>
            <a:endParaRPr lang="fr-FR" dirty="0"/>
          </a:p>
          <a:p>
            <a:endParaRPr lang="fr-FR" dirty="0"/>
          </a:p>
          <a:p>
            <a:endParaRPr lang="fr-FR" dirty="0"/>
          </a:p>
          <a:p>
            <a:r>
              <a:rPr lang="fr-FR" dirty="0"/>
              <a:t>G2				 sous-graphe de G2 engendré par {s2,s3,s4} 	</a:t>
            </a:r>
          </a:p>
        </p:txBody>
      </p:sp>
      <p:sp>
        <p:nvSpPr>
          <p:cNvPr id="4" name="Ellipse 3"/>
          <p:cNvSpPr/>
          <p:nvPr/>
        </p:nvSpPr>
        <p:spPr>
          <a:xfrm>
            <a:off x="428625" y="4000500"/>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s1</a:t>
            </a:r>
          </a:p>
        </p:txBody>
      </p:sp>
      <p:sp>
        <p:nvSpPr>
          <p:cNvPr id="5" name="Ellipse 4"/>
          <p:cNvSpPr/>
          <p:nvPr/>
        </p:nvSpPr>
        <p:spPr>
          <a:xfrm>
            <a:off x="2000250" y="4000500"/>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s2</a:t>
            </a:r>
          </a:p>
        </p:txBody>
      </p:sp>
      <p:sp>
        <p:nvSpPr>
          <p:cNvPr id="6" name="Ellipse 5"/>
          <p:cNvSpPr/>
          <p:nvPr/>
        </p:nvSpPr>
        <p:spPr>
          <a:xfrm>
            <a:off x="1214438" y="4572000"/>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s3</a:t>
            </a:r>
          </a:p>
        </p:txBody>
      </p:sp>
      <p:sp>
        <p:nvSpPr>
          <p:cNvPr id="7" name="Ellipse 6"/>
          <p:cNvSpPr/>
          <p:nvPr/>
        </p:nvSpPr>
        <p:spPr>
          <a:xfrm>
            <a:off x="1214438" y="5500688"/>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s4</a:t>
            </a:r>
          </a:p>
        </p:txBody>
      </p:sp>
      <p:cxnSp>
        <p:nvCxnSpPr>
          <p:cNvPr id="9" name="Connecteur droit 8"/>
          <p:cNvCxnSpPr>
            <a:stCxn id="4" idx="5"/>
            <a:endCxn id="6" idx="1"/>
          </p:cNvCxnSpPr>
          <p:nvPr/>
        </p:nvCxnSpPr>
        <p:spPr>
          <a:xfrm rot="16200000" flipH="1">
            <a:off x="972344" y="4309269"/>
            <a:ext cx="269875" cy="382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10"/>
          <p:cNvCxnSpPr>
            <a:stCxn id="5" idx="3"/>
            <a:endCxn id="6" idx="7"/>
          </p:cNvCxnSpPr>
          <p:nvPr/>
        </p:nvCxnSpPr>
        <p:spPr>
          <a:xfrm rot="5400000">
            <a:off x="1758156" y="4309269"/>
            <a:ext cx="269875" cy="382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necteur droit 12"/>
          <p:cNvCxnSpPr>
            <a:stCxn id="6" idx="4"/>
            <a:endCxn id="7" idx="0"/>
          </p:cNvCxnSpPr>
          <p:nvPr/>
        </p:nvCxnSpPr>
        <p:spPr>
          <a:xfrm rot="5400000">
            <a:off x="1249363" y="5251450"/>
            <a:ext cx="50006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5429250" y="6000750"/>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s4</a:t>
            </a:r>
          </a:p>
        </p:txBody>
      </p:sp>
      <p:sp>
        <p:nvSpPr>
          <p:cNvPr id="15" name="Ellipse 14"/>
          <p:cNvSpPr/>
          <p:nvPr/>
        </p:nvSpPr>
        <p:spPr>
          <a:xfrm>
            <a:off x="5000625" y="4786313"/>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s3</a:t>
            </a:r>
          </a:p>
        </p:txBody>
      </p:sp>
      <p:sp>
        <p:nvSpPr>
          <p:cNvPr id="16" name="Ellipse 15"/>
          <p:cNvSpPr/>
          <p:nvPr/>
        </p:nvSpPr>
        <p:spPr>
          <a:xfrm>
            <a:off x="6500813" y="4286250"/>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s2</a:t>
            </a:r>
          </a:p>
        </p:txBody>
      </p:sp>
      <p:cxnSp>
        <p:nvCxnSpPr>
          <p:cNvPr id="18" name="Connecteur droit 17"/>
          <p:cNvCxnSpPr>
            <a:stCxn id="15" idx="7"/>
            <a:endCxn id="16" idx="2"/>
          </p:cNvCxnSpPr>
          <p:nvPr/>
        </p:nvCxnSpPr>
        <p:spPr>
          <a:xfrm rot="5400000" flipH="1" flipV="1">
            <a:off x="5819776" y="4168775"/>
            <a:ext cx="349250" cy="10128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necteur droit 19"/>
          <p:cNvCxnSpPr>
            <a:stCxn id="15" idx="5"/>
            <a:endCxn id="14" idx="0"/>
          </p:cNvCxnSpPr>
          <p:nvPr/>
        </p:nvCxnSpPr>
        <p:spPr>
          <a:xfrm rot="16200000" flipH="1">
            <a:off x="5176838" y="5462588"/>
            <a:ext cx="849312" cy="22701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ChangeArrowheads="1"/>
          </p:cNvSpPr>
          <p:nvPr/>
        </p:nvSpPr>
        <p:spPr bwMode="auto">
          <a:xfrm>
            <a:off x="357158" y="2898000"/>
            <a:ext cx="7429552" cy="3960000"/>
          </a:xfrm>
          <a:prstGeom prst="rect">
            <a:avLst/>
          </a:prstGeom>
          <a:noFill/>
          <a:ln w="9525">
            <a:noFill/>
            <a:miter lim="800000"/>
            <a:headEnd/>
            <a:tailEnd/>
          </a:ln>
        </p:spPr>
        <p:txBody>
          <a:bodyPr wrap="square" anchor="ctr">
            <a:spAutoFit/>
          </a:bodyPr>
          <a:lstStyle/>
          <a:p>
            <a:pPr>
              <a:tabLst>
                <a:tab pos="228600" algn="l"/>
              </a:tabLst>
            </a:pPr>
            <a:endParaRPr lang="fr-FR" sz="1000" dirty="0" smtClean="0">
              <a:cs typeface="Times New Roman" pitchFamily="18" charset="0"/>
            </a:endParaRPr>
          </a:p>
          <a:p>
            <a:pPr>
              <a:buFontTx/>
              <a:buChar char="•"/>
              <a:tabLst>
                <a:tab pos="228600" algn="l"/>
              </a:tabLst>
            </a:pPr>
            <a:endParaRPr lang="fr-FR" sz="1000" dirty="0" smtClean="0">
              <a:cs typeface="Times New Roman" pitchFamily="18" charset="0"/>
            </a:endParaRPr>
          </a:p>
          <a:p>
            <a:pPr>
              <a:tabLst>
                <a:tab pos="228600" algn="l"/>
              </a:tabLst>
            </a:pPr>
            <a:r>
              <a:rPr lang="fr-FR" dirty="0" smtClean="0">
                <a:cs typeface="Times New Roman" pitchFamily="18" charset="0"/>
              </a:rPr>
              <a:t>Le </a:t>
            </a:r>
            <a:r>
              <a:rPr lang="fr-FR" b="1" i="1" dirty="0" smtClean="0">
                <a:cs typeface="Times New Roman" pitchFamily="18" charset="0"/>
              </a:rPr>
              <a:t>graphe partiel</a:t>
            </a:r>
            <a:r>
              <a:rPr lang="fr-FR" dirty="0" smtClean="0">
                <a:cs typeface="Times New Roman" pitchFamily="18" charset="0"/>
              </a:rPr>
              <a:t> de G </a:t>
            </a:r>
            <a:r>
              <a:rPr lang="fr-FR" b="1" i="1" dirty="0" smtClean="0">
                <a:cs typeface="Times New Roman" pitchFamily="18" charset="0"/>
              </a:rPr>
              <a:t>engendré par</a:t>
            </a:r>
            <a:r>
              <a:rPr lang="fr-FR" dirty="0" smtClean="0">
                <a:cs typeface="Times New Roman" pitchFamily="18" charset="0"/>
              </a:rPr>
              <a:t> A'</a:t>
            </a:r>
            <a:r>
              <a:rPr lang="fr-FR" dirty="0" smtClean="0">
                <a:latin typeface="Times New Roman" pitchFamily="18" charset="0"/>
                <a:cs typeface="Times New Roman" pitchFamily="18" charset="0"/>
                <a:sym typeface="Symbol" pitchFamily="18" charset="2"/>
              </a:rPr>
              <a:t></a:t>
            </a:r>
            <a:r>
              <a:rPr lang="fr-FR" dirty="0" smtClean="0">
                <a:cs typeface="Times New Roman" pitchFamily="18" charset="0"/>
              </a:rPr>
              <a:t> A est le graphe &lt;S, A'&gt; dont les sommets sont les éléments de S et dont les arcs (</a:t>
            </a:r>
            <a:r>
              <a:rPr lang="fr-FR" dirty="0" err="1" smtClean="0">
                <a:cs typeface="Times New Roman" pitchFamily="18" charset="0"/>
              </a:rPr>
              <a:t>resp</a:t>
            </a:r>
            <a:r>
              <a:rPr lang="fr-FR" dirty="0" smtClean="0">
                <a:cs typeface="Times New Roman" pitchFamily="18" charset="0"/>
              </a:rPr>
              <a:t>. arêtes) sont ceux de A'. </a:t>
            </a:r>
          </a:p>
          <a:p>
            <a:pPr>
              <a:tabLst>
                <a:tab pos="228600" algn="l"/>
              </a:tabLst>
            </a:pPr>
            <a:endParaRPr lang="fr-FR" dirty="0">
              <a:cs typeface="Times New Roman" pitchFamily="18" charset="0"/>
            </a:endParaRPr>
          </a:p>
          <a:p>
            <a:pPr>
              <a:tabLst>
                <a:tab pos="228600" algn="l"/>
              </a:tabLst>
            </a:pPr>
            <a:endParaRPr lang="fr-FR" dirty="0">
              <a:cs typeface="Times New Roman" pitchFamily="18" charset="0"/>
            </a:endParaRPr>
          </a:p>
          <a:p>
            <a:pPr>
              <a:tabLst>
                <a:tab pos="228600" algn="l"/>
              </a:tabLst>
            </a:pPr>
            <a:r>
              <a:rPr lang="fr-FR" dirty="0">
                <a:cs typeface="Times New Roman" pitchFamily="18" charset="0"/>
              </a:rPr>
              <a:t>Autrement dit, on élimine de G les arcs (arêtes) de A – A'.</a:t>
            </a:r>
            <a:endParaRPr lang="fr-FR" dirty="0">
              <a:latin typeface="Times New Roman" pitchFamily="18" charset="0"/>
              <a:sym typeface="Symbol" pitchFamily="18" charset="2"/>
            </a:endParaRPr>
          </a:p>
          <a:p>
            <a:pPr eaLnBrk="0" hangingPunct="0">
              <a:tabLst>
                <a:tab pos="228600" algn="l"/>
              </a:tabLst>
            </a:pPr>
            <a:r>
              <a:rPr lang="fr-FR" dirty="0" smtClean="0">
                <a:latin typeface="Times New Roman" pitchFamily="18" charset="0"/>
                <a:cs typeface="Times New Roman" pitchFamily="18" charset="0"/>
                <a:sym typeface="Symbol" pitchFamily="18" charset="2"/>
              </a:rPr>
              <a:t>Graphe </a:t>
            </a:r>
            <a:r>
              <a:rPr lang="fr-FR" dirty="0">
                <a:latin typeface="Times New Roman" pitchFamily="18" charset="0"/>
                <a:cs typeface="Times New Roman" pitchFamily="18" charset="0"/>
                <a:sym typeface="Symbol" pitchFamily="18" charset="2"/>
              </a:rPr>
              <a:t>partiel de G engendré par {</a:t>
            </a:r>
            <a:r>
              <a:rPr lang="fr-FR" dirty="0" smtClean="0">
                <a:latin typeface="Times New Roman" pitchFamily="18" charset="0"/>
                <a:cs typeface="Times New Roman" pitchFamily="18" charset="0"/>
                <a:sym typeface="Symbol" pitchFamily="18" charset="2"/>
              </a:rPr>
              <a:t>s2s3,s3s4</a:t>
            </a:r>
            <a:r>
              <a:rPr lang="fr-FR" dirty="0">
                <a:latin typeface="Times New Roman" pitchFamily="18" charset="0"/>
                <a:cs typeface="Times New Roman" pitchFamily="18" charset="0"/>
                <a:sym typeface="Symbol" pitchFamily="18" charset="2"/>
              </a:rPr>
              <a:t>}</a:t>
            </a:r>
          </a:p>
          <a:p>
            <a:pPr eaLnBrk="0" hangingPunct="0">
              <a:tabLst>
                <a:tab pos="228600" algn="l"/>
              </a:tabLst>
            </a:pPr>
            <a:endParaRPr lang="fr-FR"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Times New Roman" pitchFamily="18" charset="0"/>
              <a:cs typeface="Times New Roman" pitchFamily="18" charset="0"/>
              <a:sym typeface="Symbol" pitchFamily="18" charset="2"/>
            </a:endParaRPr>
          </a:p>
        </p:txBody>
      </p:sp>
      <p:sp>
        <p:nvSpPr>
          <p:cNvPr id="3" name="Ellipse 2"/>
          <p:cNvSpPr/>
          <p:nvPr/>
        </p:nvSpPr>
        <p:spPr>
          <a:xfrm>
            <a:off x="714348" y="3143248"/>
            <a:ext cx="571500" cy="500063"/>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s1</a:t>
            </a:r>
          </a:p>
        </p:txBody>
      </p:sp>
      <p:sp>
        <p:nvSpPr>
          <p:cNvPr id="6" name="Ellipse 5"/>
          <p:cNvSpPr/>
          <p:nvPr/>
        </p:nvSpPr>
        <p:spPr>
          <a:xfrm>
            <a:off x="1928813" y="3571875"/>
            <a:ext cx="571500" cy="500063"/>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s3</a:t>
            </a:r>
          </a:p>
        </p:txBody>
      </p:sp>
      <p:sp>
        <p:nvSpPr>
          <p:cNvPr id="7" name="Ellipse 6"/>
          <p:cNvSpPr/>
          <p:nvPr/>
        </p:nvSpPr>
        <p:spPr>
          <a:xfrm>
            <a:off x="2928926" y="3071810"/>
            <a:ext cx="571500" cy="500062"/>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s2</a:t>
            </a:r>
          </a:p>
        </p:txBody>
      </p:sp>
      <p:sp>
        <p:nvSpPr>
          <p:cNvPr id="8" name="Ellipse 7"/>
          <p:cNvSpPr/>
          <p:nvPr/>
        </p:nvSpPr>
        <p:spPr>
          <a:xfrm>
            <a:off x="2000250" y="4429125"/>
            <a:ext cx="571500" cy="500063"/>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s4</a:t>
            </a:r>
          </a:p>
        </p:txBody>
      </p:sp>
      <p:cxnSp>
        <p:nvCxnSpPr>
          <p:cNvPr id="10" name="Connecteur droit 9"/>
          <p:cNvCxnSpPr>
            <a:stCxn id="3" idx="5"/>
            <a:endCxn id="6" idx="1"/>
          </p:cNvCxnSpPr>
          <p:nvPr/>
        </p:nvCxnSpPr>
        <p:spPr>
          <a:xfrm rot="16200000" flipH="1">
            <a:off x="1569816" y="3202416"/>
            <a:ext cx="75028" cy="8103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a:stCxn id="7" idx="3"/>
            <a:endCxn id="6" idx="7"/>
          </p:cNvCxnSpPr>
          <p:nvPr/>
        </p:nvCxnSpPr>
        <p:spPr>
          <a:xfrm rot="5400000">
            <a:off x="2641387" y="3273873"/>
            <a:ext cx="146467" cy="5960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p:cNvCxnSpPr>
            <a:stCxn id="6" idx="4"/>
            <a:endCxn id="8" idx="0"/>
          </p:cNvCxnSpPr>
          <p:nvPr/>
        </p:nvCxnSpPr>
        <p:spPr>
          <a:xfrm rot="16200000" flipH="1">
            <a:off x="2071688" y="4214813"/>
            <a:ext cx="357187" cy="71437"/>
          </a:xfrm>
          <a:prstGeom prst="line">
            <a:avLst/>
          </a:prstGeom>
        </p:spPr>
        <p:style>
          <a:lnRef idx="1">
            <a:schemeClr val="accent1"/>
          </a:lnRef>
          <a:fillRef idx="0">
            <a:schemeClr val="accent1"/>
          </a:fillRef>
          <a:effectRef idx="0">
            <a:schemeClr val="accent1"/>
          </a:effectRef>
          <a:fontRef idx="minor">
            <a:schemeClr val="tx1"/>
          </a:fontRef>
        </p:style>
      </p:cxnSp>
      <p:sp>
        <p:nvSpPr>
          <p:cNvPr id="15" name="Ellipse 14"/>
          <p:cNvSpPr/>
          <p:nvPr/>
        </p:nvSpPr>
        <p:spPr>
          <a:xfrm>
            <a:off x="4500562" y="3357562"/>
            <a:ext cx="571500" cy="500062"/>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s1</a:t>
            </a:r>
          </a:p>
        </p:txBody>
      </p:sp>
      <p:sp>
        <p:nvSpPr>
          <p:cNvPr id="16" name="Ellipse 15"/>
          <p:cNvSpPr/>
          <p:nvPr/>
        </p:nvSpPr>
        <p:spPr>
          <a:xfrm>
            <a:off x="5786438" y="3643313"/>
            <a:ext cx="571500" cy="500062"/>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s3</a:t>
            </a:r>
          </a:p>
        </p:txBody>
      </p:sp>
      <p:sp>
        <p:nvSpPr>
          <p:cNvPr id="17" name="Ellipse 16"/>
          <p:cNvSpPr/>
          <p:nvPr/>
        </p:nvSpPr>
        <p:spPr>
          <a:xfrm>
            <a:off x="6643702" y="3143248"/>
            <a:ext cx="571500" cy="500063"/>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s2</a:t>
            </a:r>
          </a:p>
        </p:txBody>
      </p:sp>
      <p:sp>
        <p:nvSpPr>
          <p:cNvPr id="18" name="Ellipse 17"/>
          <p:cNvSpPr/>
          <p:nvPr/>
        </p:nvSpPr>
        <p:spPr>
          <a:xfrm>
            <a:off x="5857875" y="4500563"/>
            <a:ext cx="571500" cy="500062"/>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s4</a:t>
            </a:r>
          </a:p>
        </p:txBody>
      </p:sp>
      <p:cxnSp>
        <p:nvCxnSpPr>
          <p:cNvPr id="20" name="Connecteur droit 19"/>
          <p:cNvCxnSpPr>
            <a:stCxn id="17" idx="3"/>
          </p:cNvCxnSpPr>
          <p:nvPr/>
        </p:nvCxnSpPr>
        <p:spPr>
          <a:xfrm rot="5400000">
            <a:off x="6363508" y="3564730"/>
            <a:ext cx="358775" cy="3698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p:cNvCxnSpPr>
            <a:stCxn id="16" idx="4"/>
            <a:endCxn id="18" idx="0"/>
          </p:cNvCxnSpPr>
          <p:nvPr/>
        </p:nvCxnSpPr>
        <p:spPr>
          <a:xfrm rot="16200000" flipH="1">
            <a:off x="5929313" y="4286250"/>
            <a:ext cx="357188" cy="71437"/>
          </a:xfrm>
          <a:prstGeom prst="line">
            <a:avLst/>
          </a:prstGeom>
        </p:spPr>
        <p:style>
          <a:lnRef idx="1">
            <a:schemeClr val="accent1"/>
          </a:lnRef>
          <a:fillRef idx="0">
            <a:schemeClr val="accent1"/>
          </a:fillRef>
          <a:effectRef idx="0">
            <a:schemeClr val="accent1"/>
          </a:effectRef>
          <a:fontRef idx="minor">
            <a:schemeClr val="tx1"/>
          </a:fontRef>
        </p:style>
      </p:cxnSp>
      <p:sp>
        <p:nvSpPr>
          <p:cNvPr id="19" name="Espace réservé du numéro de diapositive 18"/>
          <p:cNvSpPr>
            <a:spLocks noGrp="1"/>
          </p:cNvSpPr>
          <p:nvPr>
            <p:ph type="sldNum" sz="quarter" idx="12"/>
          </p:nvPr>
        </p:nvSpPr>
        <p:spPr/>
        <p:txBody>
          <a:bodyPr/>
          <a:lstStyle/>
          <a:p>
            <a:pPr>
              <a:defRPr/>
            </a:pPr>
            <a:fld id="{AD33FE81-7D84-41A5-BC38-336F6F73F59D}" type="slidenum">
              <a:rPr lang="fr-FR"/>
              <a:pPr>
                <a:defRPr/>
              </a:pPr>
              <a:t>16</a:t>
            </a:fld>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0A6F5B76-5CCE-469A-AFAC-3AD0EB99C803}" type="slidenum">
              <a:rPr lang="fr-FR" smtClean="0"/>
              <a:pPr>
                <a:defRPr/>
              </a:pPr>
              <a:t>17</a:t>
            </a:fld>
            <a:endParaRPr lang="fr-FR"/>
          </a:p>
        </p:txBody>
      </p:sp>
      <p:sp>
        <p:nvSpPr>
          <p:cNvPr id="18435" name="Rectangle 2"/>
          <p:cNvSpPr>
            <a:spLocks noChangeArrowheads="1"/>
          </p:cNvSpPr>
          <p:nvPr/>
        </p:nvSpPr>
        <p:spPr bwMode="auto">
          <a:xfrm>
            <a:off x="0" y="0"/>
            <a:ext cx="7715250" cy="6186488"/>
          </a:xfrm>
          <a:prstGeom prst="rect">
            <a:avLst/>
          </a:prstGeom>
          <a:noFill/>
          <a:ln w="9525">
            <a:noFill/>
            <a:miter lim="800000"/>
            <a:headEnd/>
            <a:tailEnd/>
          </a:ln>
        </p:spPr>
        <p:txBody>
          <a:bodyPr>
            <a:spAutoFit/>
          </a:bodyPr>
          <a:lstStyle/>
          <a:p>
            <a:r>
              <a:rPr lang="fr-FR" dirty="0">
                <a:cs typeface="Times New Roman" pitchFamily="18" charset="0"/>
              </a:rPr>
              <a:t>Deux </a:t>
            </a:r>
            <a:r>
              <a:rPr lang="fr-FR" b="1" i="1" dirty="0">
                <a:cs typeface="Times New Roman" pitchFamily="18" charset="0"/>
              </a:rPr>
              <a:t>arcs</a:t>
            </a:r>
            <a:r>
              <a:rPr lang="fr-FR" dirty="0">
                <a:cs typeface="Times New Roman" pitchFamily="18" charset="0"/>
              </a:rPr>
              <a:t> (</a:t>
            </a:r>
            <a:r>
              <a:rPr lang="fr-FR" dirty="0" err="1">
                <a:cs typeface="Times New Roman" pitchFamily="18" charset="0"/>
              </a:rPr>
              <a:t>resp</a:t>
            </a:r>
            <a:r>
              <a:rPr lang="fr-FR" dirty="0">
                <a:cs typeface="Times New Roman" pitchFamily="18" charset="0"/>
              </a:rPr>
              <a:t>. arêtes) d'un graphe orienté (</a:t>
            </a:r>
            <a:r>
              <a:rPr lang="fr-FR" dirty="0" err="1">
                <a:cs typeface="Times New Roman" pitchFamily="18" charset="0"/>
              </a:rPr>
              <a:t>resp</a:t>
            </a:r>
            <a:r>
              <a:rPr lang="fr-FR" dirty="0">
                <a:cs typeface="Times New Roman" pitchFamily="18" charset="0"/>
              </a:rPr>
              <a:t>. non orienté) sont dits </a:t>
            </a:r>
            <a:r>
              <a:rPr lang="fr-FR" b="1" i="1" dirty="0">
                <a:cs typeface="Times New Roman" pitchFamily="18" charset="0"/>
              </a:rPr>
              <a:t>adjacents</a:t>
            </a:r>
            <a:r>
              <a:rPr lang="fr-FR" dirty="0">
                <a:cs typeface="Times New Roman" pitchFamily="18" charset="0"/>
              </a:rPr>
              <a:t> s'ils ont au moins une extrémité commune.	</a:t>
            </a:r>
          </a:p>
          <a:p>
            <a:r>
              <a:rPr lang="fr-FR" dirty="0">
                <a:cs typeface="Times New Roman" pitchFamily="18" charset="0"/>
              </a:rPr>
              <a:t>		u1</a:t>
            </a:r>
          </a:p>
          <a:p>
            <a:endParaRPr lang="fr-FR" dirty="0">
              <a:cs typeface="Times New Roman" pitchFamily="18" charset="0"/>
            </a:endParaRPr>
          </a:p>
          <a:p>
            <a:endParaRPr lang="fr-FR" dirty="0">
              <a:cs typeface="Times New Roman" pitchFamily="18" charset="0"/>
            </a:endParaRPr>
          </a:p>
          <a:p>
            <a:r>
              <a:rPr lang="fr-FR" dirty="0">
                <a:cs typeface="Times New Roman" pitchFamily="18" charset="0"/>
              </a:rPr>
              <a:t>		    u2</a:t>
            </a:r>
          </a:p>
          <a:p>
            <a:endParaRPr lang="fr-FR" dirty="0">
              <a:cs typeface="Times New Roman" pitchFamily="18" charset="0"/>
            </a:endParaRPr>
          </a:p>
          <a:p>
            <a:endParaRPr lang="fr-FR" dirty="0">
              <a:cs typeface="Times New Roman" pitchFamily="18" charset="0"/>
            </a:endParaRPr>
          </a:p>
          <a:p>
            <a:endParaRPr lang="fr-FR" dirty="0">
              <a:cs typeface="Times New Roman" pitchFamily="18" charset="0"/>
            </a:endParaRPr>
          </a:p>
          <a:p>
            <a:endParaRPr lang="fr-FR" dirty="0">
              <a:cs typeface="Times New Roman" pitchFamily="18" charset="0"/>
            </a:endParaRPr>
          </a:p>
          <a:p>
            <a:endParaRPr lang="fr-FR" dirty="0">
              <a:cs typeface="Times New Roman" pitchFamily="18" charset="0"/>
            </a:endParaRPr>
          </a:p>
          <a:p>
            <a:r>
              <a:rPr lang="fr-FR" dirty="0">
                <a:cs typeface="Times New Roman" pitchFamily="18" charset="0"/>
              </a:rPr>
              <a:t>u1 et u2 </a:t>
            </a:r>
            <a:r>
              <a:rPr lang="nl-NL" dirty="0" err="1">
                <a:latin typeface="Calibri" pitchFamily="34" charset="0"/>
              </a:rPr>
              <a:t>sont</a:t>
            </a:r>
            <a:r>
              <a:rPr lang="nl-NL" dirty="0">
                <a:latin typeface="Calibri" pitchFamily="34" charset="0"/>
              </a:rPr>
              <a:t> </a:t>
            </a:r>
            <a:r>
              <a:rPr lang="nl-NL" dirty="0" err="1">
                <a:latin typeface="Calibri" pitchFamily="34" charset="0"/>
              </a:rPr>
              <a:t>adjacents</a:t>
            </a:r>
            <a:endParaRPr lang="nl-NL" dirty="0">
              <a:latin typeface="Calibri" pitchFamily="34" charset="0"/>
            </a:endParaRPr>
          </a:p>
          <a:p>
            <a:pPr marL="0" lvl="1"/>
            <a:r>
              <a:rPr lang="fr-FR" dirty="0">
                <a:cs typeface="Times New Roman" pitchFamily="18" charset="0"/>
              </a:rPr>
              <a:t>Deux </a:t>
            </a:r>
            <a:r>
              <a:rPr lang="fr-FR" b="1" i="1" dirty="0">
                <a:cs typeface="Times New Roman" pitchFamily="18" charset="0"/>
              </a:rPr>
              <a:t>sommets</a:t>
            </a:r>
            <a:r>
              <a:rPr lang="fr-FR" dirty="0">
                <a:cs typeface="Times New Roman" pitchFamily="18" charset="0"/>
              </a:rPr>
              <a:t> d'un graphe non orienté sont dits </a:t>
            </a:r>
            <a:r>
              <a:rPr lang="fr-FR" b="1" i="1" dirty="0">
                <a:cs typeface="Times New Roman" pitchFamily="18" charset="0"/>
              </a:rPr>
              <a:t>adjacents</a:t>
            </a:r>
            <a:r>
              <a:rPr lang="fr-FR" dirty="0">
                <a:cs typeface="Times New Roman" pitchFamily="18" charset="0"/>
              </a:rPr>
              <a:t> s'il existe une arête les joignant.</a:t>
            </a:r>
          </a:p>
          <a:p>
            <a:pPr marL="0" lvl="1"/>
            <a:endParaRPr lang="fr-FR" dirty="0">
              <a:cs typeface="Times New Roman" pitchFamily="18" charset="0"/>
            </a:endParaRPr>
          </a:p>
          <a:p>
            <a:pPr marL="0" lvl="1"/>
            <a:endParaRPr lang="fr-FR" dirty="0">
              <a:cs typeface="Times New Roman" pitchFamily="18" charset="0"/>
            </a:endParaRPr>
          </a:p>
          <a:p>
            <a:pPr marL="0" lvl="1"/>
            <a:endParaRPr lang="fr-FR" dirty="0">
              <a:cs typeface="Times New Roman" pitchFamily="18" charset="0"/>
            </a:endParaRPr>
          </a:p>
          <a:p>
            <a:pPr marL="0" lvl="1"/>
            <a:r>
              <a:rPr lang="fr-FR" dirty="0">
                <a:cs typeface="Times New Roman" pitchFamily="18" charset="0"/>
              </a:rPr>
              <a:t>Dans un graphe orienté, le </a:t>
            </a:r>
            <a:r>
              <a:rPr lang="fr-FR" b="1" i="1" dirty="0">
                <a:cs typeface="Times New Roman" pitchFamily="18" charset="0"/>
              </a:rPr>
              <a:t>sommet</a:t>
            </a:r>
            <a:r>
              <a:rPr lang="fr-FR" dirty="0">
                <a:cs typeface="Times New Roman" pitchFamily="18" charset="0"/>
              </a:rPr>
              <a:t> y est dit </a:t>
            </a:r>
            <a:r>
              <a:rPr lang="fr-FR" b="1" i="1" dirty="0">
                <a:cs typeface="Times New Roman" pitchFamily="18" charset="0"/>
              </a:rPr>
              <a:t>adjacent</a:t>
            </a:r>
            <a:r>
              <a:rPr lang="fr-FR" dirty="0">
                <a:cs typeface="Times New Roman" pitchFamily="18" charset="0"/>
              </a:rPr>
              <a:t> au sommet x s'il existe un arc x</a:t>
            </a:r>
            <a:r>
              <a:rPr lang="fr-FR" dirty="0">
                <a:latin typeface="Times New Roman" pitchFamily="18" charset="0"/>
                <a:cs typeface="Times New Roman" pitchFamily="18" charset="0"/>
                <a:sym typeface="Wingdings" pitchFamily="2" charset="2"/>
              </a:rPr>
              <a:t></a:t>
            </a:r>
            <a:r>
              <a:rPr lang="fr-FR" dirty="0">
                <a:cs typeface="Times New Roman" pitchFamily="18" charset="0"/>
              </a:rPr>
              <a:t>y.</a:t>
            </a:r>
          </a:p>
          <a:p>
            <a:pPr marL="0" lvl="1"/>
            <a:endParaRPr lang="fr-FR" dirty="0"/>
          </a:p>
          <a:p>
            <a:endParaRPr lang="fr-FR" dirty="0">
              <a:cs typeface="Times New Roman" pitchFamily="18" charset="0"/>
            </a:endParaRPr>
          </a:p>
          <a:p>
            <a:endParaRPr lang="fr-FR" dirty="0"/>
          </a:p>
        </p:txBody>
      </p:sp>
      <p:sp>
        <p:nvSpPr>
          <p:cNvPr id="4" name="Ellipse 3"/>
          <p:cNvSpPr/>
          <p:nvPr/>
        </p:nvSpPr>
        <p:spPr>
          <a:xfrm>
            <a:off x="1143000" y="785813"/>
            <a:ext cx="485775" cy="35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Ellipse 4"/>
          <p:cNvSpPr/>
          <p:nvPr/>
        </p:nvSpPr>
        <p:spPr>
          <a:xfrm>
            <a:off x="2571750" y="2286000"/>
            <a:ext cx="485775"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Ellipse 5"/>
          <p:cNvSpPr/>
          <p:nvPr/>
        </p:nvSpPr>
        <p:spPr>
          <a:xfrm>
            <a:off x="3714750" y="785813"/>
            <a:ext cx="485775" cy="35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8" name="Connecteur droit avec flèche 7"/>
          <p:cNvCxnSpPr>
            <a:stCxn id="4" idx="6"/>
            <a:endCxn id="6" idx="2"/>
          </p:cNvCxnSpPr>
          <p:nvPr/>
        </p:nvCxnSpPr>
        <p:spPr>
          <a:xfrm>
            <a:off x="1628775" y="963613"/>
            <a:ext cx="208597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a:stCxn id="4" idx="5"/>
            <a:endCxn id="5" idx="1"/>
          </p:cNvCxnSpPr>
          <p:nvPr/>
        </p:nvCxnSpPr>
        <p:spPr>
          <a:xfrm rot="16200000" flipH="1">
            <a:off x="1476375" y="1171576"/>
            <a:ext cx="1247775" cy="1085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Ellipse 10"/>
          <p:cNvSpPr/>
          <p:nvPr/>
        </p:nvSpPr>
        <p:spPr>
          <a:xfrm>
            <a:off x="1500188" y="4143375"/>
            <a:ext cx="485775"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x</a:t>
            </a:r>
          </a:p>
        </p:txBody>
      </p:sp>
      <p:sp>
        <p:nvSpPr>
          <p:cNvPr id="12" name="Ellipse 11"/>
          <p:cNvSpPr/>
          <p:nvPr/>
        </p:nvSpPr>
        <p:spPr>
          <a:xfrm>
            <a:off x="4000500" y="4143375"/>
            <a:ext cx="485775"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t>y</a:t>
            </a:r>
          </a:p>
        </p:txBody>
      </p:sp>
      <p:cxnSp>
        <p:nvCxnSpPr>
          <p:cNvPr id="14" name="Connecteur droit avec flèche 13"/>
          <p:cNvCxnSpPr>
            <a:stCxn id="11" idx="6"/>
            <a:endCxn id="12" idx="2"/>
          </p:cNvCxnSpPr>
          <p:nvPr/>
        </p:nvCxnSpPr>
        <p:spPr>
          <a:xfrm>
            <a:off x="1985963" y="4322763"/>
            <a:ext cx="20145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spect="1" noChangeArrowheads="1"/>
          </p:cNvSpPr>
          <p:nvPr/>
        </p:nvSpPr>
        <p:spPr bwMode="auto">
          <a:xfrm>
            <a:off x="214282" y="2500306"/>
            <a:ext cx="8358188" cy="3960000"/>
          </a:xfrm>
          <a:prstGeom prst="rect">
            <a:avLst/>
          </a:prstGeom>
          <a:noFill/>
          <a:ln w="9525">
            <a:noFill/>
            <a:miter lim="800000"/>
            <a:headEnd/>
            <a:tailEnd/>
          </a:ln>
        </p:spPr>
        <p:txBody>
          <a:bodyPr wrap="square" anchor="ctr">
            <a:spAutoFit/>
          </a:bodyPr>
          <a:lstStyle/>
          <a:p>
            <a:pPr>
              <a:buFontTx/>
              <a:buChar char="•"/>
              <a:tabLst>
                <a:tab pos="228600" algn="l"/>
              </a:tabLst>
            </a:pPr>
            <a:r>
              <a:rPr lang="fr-FR" dirty="0">
                <a:cs typeface="Times New Roman" pitchFamily="18" charset="0"/>
              </a:rPr>
              <a:t>Un graphe est </a:t>
            </a:r>
            <a:r>
              <a:rPr lang="fr-FR" b="1" i="1" dirty="0">
                <a:cs typeface="Times New Roman" pitchFamily="18" charset="0"/>
              </a:rPr>
              <a:t>symétrique</a:t>
            </a:r>
            <a:r>
              <a:rPr lang="fr-FR" dirty="0">
                <a:cs typeface="Times New Roman" pitchFamily="18" charset="0"/>
              </a:rPr>
              <a:t> </a:t>
            </a:r>
            <a:r>
              <a:rPr lang="fr-FR" dirty="0" err="1">
                <a:cs typeface="Times New Roman" pitchFamily="18" charset="0"/>
              </a:rPr>
              <a:t>ssi</a:t>
            </a:r>
            <a:r>
              <a:rPr lang="fr-FR" dirty="0">
                <a:cs typeface="Times New Roman" pitchFamily="18" charset="0"/>
              </a:rPr>
              <a:t> (</a:t>
            </a:r>
            <a:r>
              <a:rPr lang="fr-FR" dirty="0" err="1">
                <a:cs typeface="Times New Roman" pitchFamily="18" charset="0"/>
              </a:rPr>
              <a:t>i,j</a:t>
            </a:r>
            <a:r>
              <a:rPr lang="fr-FR" dirty="0">
                <a:cs typeface="Times New Roman" pitchFamily="18" charset="0"/>
              </a:rPr>
              <a:t>)</a:t>
            </a:r>
            <a:r>
              <a:rPr lang="fr-FR" dirty="0">
                <a:latin typeface="Times New Roman" pitchFamily="18" charset="0"/>
                <a:cs typeface="Times New Roman" pitchFamily="18" charset="0"/>
                <a:sym typeface="Symbol" pitchFamily="18" charset="2"/>
              </a:rPr>
              <a:t></a:t>
            </a:r>
            <a:r>
              <a:rPr lang="fr-FR" dirty="0">
                <a:cs typeface="Times New Roman" pitchFamily="18" charset="0"/>
              </a:rPr>
              <a:t>A </a:t>
            </a:r>
            <a:r>
              <a:rPr lang="fr-FR" dirty="0">
                <a:latin typeface="Times New Roman" pitchFamily="18" charset="0"/>
                <a:cs typeface="Times New Roman" pitchFamily="18" charset="0"/>
                <a:sym typeface="Symbol" pitchFamily="18" charset="2"/>
              </a:rPr>
              <a:t></a:t>
            </a:r>
            <a:r>
              <a:rPr lang="fr-FR" dirty="0">
                <a:cs typeface="Times New Roman" pitchFamily="18" charset="0"/>
              </a:rPr>
              <a:t> (</a:t>
            </a:r>
            <a:r>
              <a:rPr lang="fr-FR" dirty="0" err="1">
                <a:cs typeface="Times New Roman" pitchFamily="18" charset="0"/>
              </a:rPr>
              <a:t>j,i</a:t>
            </a:r>
            <a:r>
              <a:rPr lang="fr-FR" dirty="0">
                <a:cs typeface="Times New Roman" pitchFamily="18" charset="0"/>
              </a:rPr>
              <a:t>)</a:t>
            </a:r>
            <a:r>
              <a:rPr lang="fr-FR" dirty="0">
                <a:latin typeface="Times New Roman" pitchFamily="18" charset="0"/>
                <a:cs typeface="Times New Roman" pitchFamily="18" charset="0"/>
                <a:sym typeface="Symbol" pitchFamily="18" charset="2"/>
              </a:rPr>
              <a:t></a:t>
            </a:r>
            <a:r>
              <a:rPr lang="fr-FR" dirty="0">
                <a:cs typeface="Times New Roman" pitchFamily="18" charset="0"/>
              </a:rPr>
              <a:t>A (0 ou 2 arcs entre 2 sommets distincts)</a:t>
            </a:r>
          </a:p>
          <a:p>
            <a:pPr>
              <a:buFontTx/>
              <a:buChar char="•"/>
              <a:tabLst>
                <a:tab pos="228600" algn="l"/>
              </a:tabLst>
            </a:pPr>
            <a:endParaRPr lang="fr-FR" dirty="0">
              <a:cs typeface="Times New Roman" pitchFamily="18" charset="0"/>
              <a:sym typeface="Symbol" pitchFamily="18" charset="2"/>
            </a:endParaRPr>
          </a:p>
          <a:p>
            <a:pPr>
              <a:buFontTx/>
              <a:buChar char="•"/>
              <a:tabLst>
                <a:tab pos="228600" algn="l"/>
              </a:tabLst>
            </a:pPr>
            <a:endParaRPr lang="fr-FR" dirty="0">
              <a:cs typeface="Times New Roman" pitchFamily="18" charset="0"/>
              <a:sym typeface="Symbol" pitchFamily="18" charset="2"/>
            </a:endParaRPr>
          </a:p>
          <a:p>
            <a:pPr>
              <a:buFontTx/>
              <a:buChar cha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endParaRPr lang="fr-FR" dirty="0">
              <a:cs typeface="Times New Roman" pitchFamily="18" charset="0"/>
              <a:sym typeface="Symbol" pitchFamily="18" charset="2"/>
            </a:endParaRPr>
          </a:p>
          <a:p>
            <a:pPr>
              <a:tabLst>
                <a:tab pos="228600" algn="l"/>
              </a:tabLst>
            </a:pPr>
            <a:r>
              <a:rPr lang="fr-FR" dirty="0">
                <a:latin typeface="Calibri" pitchFamily="34" charset="0"/>
              </a:rPr>
              <a:t>Un graphe est </a:t>
            </a:r>
            <a:r>
              <a:rPr lang="fr-FR" b="1" i="1" dirty="0">
                <a:latin typeface="Calibri" pitchFamily="34" charset="0"/>
              </a:rPr>
              <a:t>antisymétrique</a:t>
            </a:r>
            <a:r>
              <a:rPr lang="fr-FR" dirty="0">
                <a:latin typeface="Calibri" pitchFamily="34" charset="0"/>
              </a:rPr>
              <a:t> </a:t>
            </a:r>
            <a:r>
              <a:rPr lang="fr-FR" dirty="0" err="1">
                <a:latin typeface="Calibri" pitchFamily="34" charset="0"/>
              </a:rPr>
              <a:t>ssi</a:t>
            </a:r>
            <a:r>
              <a:rPr lang="fr-FR" dirty="0">
                <a:latin typeface="Calibri" pitchFamily="34" charset="0"/>
              </a:rPr>
              <a:t> (</a:t>
            </a:r>
            <a:r>
              <a:rPr lang="fr-FR" dirty="0" err="1">
                <a:latin typeface="Calibri" pitchFamily="34" charset="0"/>
              </a:rPr>
              <a:t>i,j</a:t>
            </a:r>
            <a:r>
              <a:rPr lang="fr-FR" dirty="0">
                <a:latin typeface="Calibri" pitchFamily="34" charset="0"/>
              </a:rPr>
              <a:t>)</a:t>
            </a:r>
            <a:r>
              <a:rPr lang="fr-FR" dirty="0">
                <a:latin typeface="Calibri" pitchFamily="34" charset="0"/>
                <a:sym typeface="Symbol" pitchFamily="18" charset="2"/>
              </a:rPr>
              <a:t></a:t>
            </a:r>
            <a:r>
              <a:rPr lang="fr-FR" dirty="0">
                <a:latin typeface="Calibri" pitchFamily="34" charset="0"/>
              </a:rPr>
              <a:t>A </a:t>
            </a:r>
            <a:r>
              <a:rPr lang="fr-FR" dirty="0">
                <a:latin typeface="Calibri" pitchFamily="34" charset="0"/>
                <a:sym typeface="Symbol" pitchFamily="18" charset="2"/>
              </a:rPr>
              <a:t></a:t>
            </a:r>
            <a:r>
              <a:rPr lang="fr-FR" dirty="0">
                <a:latin typeface="Calibri" pitchFamily="34" charset="0"/>
              </a:rPr>
              <a:t> (</a:t>
            </a:r>
            <a:r>
              <a:rPr lang="fr-FR" dirty="0" err="1">
                <a:latin typeface="Calibri" pitchFamily="34" charset="0"/>
              </a:rPr>
              <a:t>j,i</a:t>
            </a:r>
            <a:r>
              <a:rPr lang="fr-FR" dirty="0">
                <a:latin typeface="Calibri" pitchFamily="34" charset="0"/>
              </a:rPr>
              <a:t>)</a:t>
            </a:r>
            <a:r>
              <a:rPr lang="fr-FR" dirty="0">
                <a:latin typeface="Calibri" pitchFamily="34" charset="0"/>
                <a:sym typeface="Symbol" pitchFamily="18" charset="2"/>
              </a:rPr>
              <a:t></a:t>
            </a:r>
            <a:r>
              <a:rPr lang="fr-FR" dirty="0">
                <a:latin typeface="Calibri" pitchFamily="34" charset="0"/>
              </a:rPr>
              <a:t>A (Au plus un arc entre 2 sommets distincts)</a:t>
            </a:r>
          </a:p>
          <a:p>
            <a:pPr>
              <a:tabLst>
                <a:tab pos="228600" algn="l"/>
              </a:tabLst>
            </a:pPr>
            <a:endParaRPr lang="fr-FR" dirty="0">
              <a:latin typeface="Calibri" pitchFamily="34" charset="0"/>
            </a:endParaRPr>
          </a:p>
          <a:p>
            <a:pPr>
              <a:tabLst>
                <a:tab pos="228600" algn="l"/>
              </a:tabLst>
            </a:pPr>
            <a:endParaRPr lang="fr-FR" dirty="0">
              <a:latin typeface="Calibri" pitchFamily="34" charset="0"/>
            </a:endParaRPr>
          </a:p>
          <a:p>
            <a:pPr>
              <a:tabLst>
                <a:tab pos="228600" algn="l"/>
              </a:tabLst>
            </a:pPr>
            <a:endParaRPr lang="fr-FR" dirty="0">
              <a:latin typeface="Calibri" pitchFamily="34" charset="0"/>
            </a:endParaRPr>
          </a:p>
          <a:p>
            <a:pPr>
              <a:tabLst>
                <a:tab pos="228600" algn="l"/>
              </a:tabLst>
            </a:pPr>
            <a:endParaRPr lang="fr-FR" dirty="0">
              <a:latin typeface="Calibri" pitchFamily="34" charset="0"/>
            </a:endParaRPr>
          </a:p>
          <a:p>
            <a:pPr>
              <a:tabLst>
                <a:tab pos="228600" algn="l"/>
              </a:tabLst>
            </a:pPr>
            <a:endParaRPr lang="fr-FR"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latin typeface="Times New Roman" pitchFamily="18" charset="0"/>
              <a:cs typeface="Times New Roman" pitchFamily="18" charset="0"/>
              <a:sym typeface="Symbol" pitchFamily="18" charset="2"/>
            </a:endParaRPr>
          </a:p>
        </p:txBody>
      </p:sp>
      <p:sp>
        <p:nvSpPr>
          <p:cNvPr id="3" name="Ellipse 2"/>
          <p:cNvSpPr/>
          <p:nvPr/>
        </p:nvSpPr>
        <p:spPr>
          <a:xfrm>
            <a:off x="928688" y="1357313"/>
            <a:ext cx="271462" cy="28575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x</a:t>
            </a:r>
          </a:p>
        </p:txBody>
      </p:sp>
      <p:sp>
        <p:nvSpPr>
          <p:cNvPr id="5" name="Ellipse 4"/>
          <p:cNvSpPr/>
          <p:nvPr/>
        </p:nvSpPr>
        <p:spPr>
          <a:xfrm>
            <a:off x="2428875" y="1071563"/>
            <a:ext cx="271463" cy="28575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y</a:t>
            </a:r>
          </a:p>
        </p:txBody>
      </p:sp>
      <p:cxnSp>
        <p:nvCxnSpPr>
          <p:cNvPr id="7" name="Connecteur droit avec flèche 6"/>
          <p:cNvCxnSpPr>
            <a:stCxn id="3" idx="7"/>
            <a:endCxn id="5" idx="2"/>
          </p:cNvCxnSpPr>
          <p:nvPr/>
        </p:nvCxnSpPr>
        <p:spPr>
          <a:xfrm rot="5400000" flipH="1" flipV="1">
            <a:off x="1702594" y="672307"/>
            <a:ext cx="184150" cy="12684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a:stCxn id="5" idx="3"/>
            <a:endCxn id="3" idx="5"/>
          </p:cNvCxnSpPr>
          <p:nvPr/>
        </p:nvCxnSpPr>
        <p:spPr>
          <a:xfrm rot="5400000">
            <a:off x="1671638" y="804863"/>
            <a:ext cx="285750" cy="130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Ellipse 12"/>
          <p:cNvSpPr/>
          <p:nvPr/>
        </p:nvSpPr>
        <p:spPr>
          <a:xfrm>
            <a:off x="714348" y="2857496"/>
            <a:ext cx="285750" cy="276225"/>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x</a:t>
            </a:r>
          </a:p>
        </p:txBody>
      </p:sp>
      <p:sp>
        <p:nvSpPr>
          <p:cNvPr id="14" name="Ellipse 13"/>
          <p:cNvSpPr/>
          <p:nvPr/>
        </p:nvSpPr>
        <p:spPr>
          <a:xfrm>
            <a:off x="2571736" y="3071810"/>
            <a:ext cx="280988" cy="276225"/>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y</a:t>
            </a:r>
          </a:p>
        </p:txBody>
      </p:sp>
      <p:cxnSp>
        <p:nvCxnSpPr>
          <p:cNvPr id="16" name="Connecteur droit avec flèche 15"/>
          <p:cNvCxnSpPr>
            <a:stCxn id="13" idx="6"/>
            <a:endCxn id="14" idx="3"/>
          </p:cNvCxnSpPr>
          <p:nvPr/>
        </p:nvCxnSpPr>
        <p:spPr>
          <a:xfrm>
            <a:off x="1000098" y="2995609"/>
            <a:ext cx="1612788" cy="3119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Espace réservé du numéro de diapositive 9"/>
          <p:cNvSpPr>
            <a:spLocks noGrp="1"/>
          </p:cNvSpPr>
          <p:nvPr>
            <p:ph type="sldNum" sz="quarter" idx="12"/>
          </p:nvPr>
        </p:nvSpPr>
        <p:spPr/>
        <p:txBody>
          <a:bodyPr/>
          <a:lstStyle/>
          <a:p>
            <a:pPr>
              <a:defRPr/>
            </a:pPr>
            <a:fld id="{61A5A461-3ACC-4C3F-B000-9D1F9626553A}" type="slidenum">
              <a:rPr lang="fr-FR"/>
              <a:pPr>
                <a:defRPr/>
              </a:pPr>
              <a:t>18</a:t>
            </a:fld>
            <a:endParaRPr lang="fr-F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0" y="0"/>
            <a:ext cx="7858125" cy="1200150"/>
          </a:xfrm>
          <a:prstGeom prst="rect">
            <a:avLst/>
          </a:prstGeom>
          <a:noFill/>
          <a:ln w="9525">
            <a:noFill/>
            <a:miter lim="800000"/>
            <a:headEnd/>
            <a:tailEnd/>
          </a:ln>
        </p:spPr>
        <p:txBody>
          <a:bodyPr>
            <a:spAutoFit/>
          </a:bodyPr>
          <a:lstStyle/>
          <a:p>
            <a:r>
              <a:rPr lang="fr-FR" dirty="0">
                <a:latin typeface="Calibri" pitchFamily="34" charset="0"/>
              </a:rPr>
              <a:t>Un graphe orienté (</a:t>
            </a:r>
            <a:r>
              <a:rPr lang="fr-FR" dirty="0" err="1">
                <a:latin typeface="Calibri" pitchFamily="34" charset="0"/>
              </a:rPr>
              <a:t>resp</a:t>
            </a:r>
            <a:r>
              <a:rPr lang="fr-FR" dirty="0">
                <a:latin typeface="Calibri" pitchFamily="34" charset="0"/>
              </a:rPr>
              <a:t> non orienté) est dit </a:t>
            </a:r>
            <a:r>
              <a:rPr lang="fr-FR" b="1" i="1" dirty="0">
                <a:latin typeface="Calibri" pitchFamily="34" charset="0"/>
              </a:rPr>
              <a:t>complet</a:t>
            </a:r>
            <a:r>
              <a:rPr lang="fr-FR" dirty="0">
                <a:latin typeface="Calibri" pitchFamily="34" charset="0"/>
              </a:rPr>
              <a:t> si pour tout couple de sommets (x, y), il existe un arc x</a:t>
            </a:r>
            <a:r>
              <a:rPr lang="fr-FR" dirty="0">
                <a:latin typeface="Calibri" pitchFamily="34" charset="0"/>
                <a:sym typeface="Wingdings" pitchFamily="2" charset="2"/>
              </a:rPr>
              <a:t></a:t>
            </a:r>
            <a:r>
              <a:rPr lang="fr-FR" dirty="0">
                <a:latin typeface="Calibri" pitchFamily="34" charset="0"/>
              </a:rPr>
              <a:t>y (</a:t>
            </a:r>
            <a:r>
              <a:rPr lang="fr-FR" dirty="0" err="1">
                <a:latin typeface="Calibri" pitchFamily="34" charset="0"/>
              </a:rPr>
              <a:t>resp</a:t>
            </a:r>
            <a:r>
              <a:rPr lang="fr-FR" dirty="0">
                <a:latin typeface="Calibri" pitchFamily="34" charset="0"/>
              </a:rPr>
              <a:t>. une arête x—y).</a:t>
            </a:r>
          </a:p>
          <a:p>
            <a:r>
              <a:rPr lang="fr-FR" dirty="0">
                <a:latin typeface="Calibri" pitchFamily="34" charset="0"/>
              </a:rPr>
              <a:t> </a:t>
            </a:r>
          </a:p>
          <a:p>
            <a:endParaRPr lang="fr-FR" dirty="0">
              <a:latin typeface="Calibri" pitchFamily="34" charset="0"/>
            </a:endParaRPr>
          </a:p>
        </p:txBody>
      </p:sp>
      <p:sp>
        <p:nvSpPr>
          <p:cNvPr id="3" name="Ellipse 2"/>
          <p:cNvSpPr/>
          <p:nvPr/>
        </p:nvSpPr>
        <p:spPr>
          <a:xfrm>
            <a:off x="1857375" y="1714500"/>
            <a:ext cx="357188"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3571875" y="3286125"/>
            <a:ext cx="357188"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Ellipse 6"/>
          <p:cNvSpPr/>
          <p:nvPr/>
        </p:nvSpPr>
        <p:spPr>
          <a:xfrm>
            <a:off x="5000625" y="1714500"/>
            <a:ext cx="357188"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9" name="Connecteur droit avec flèche 8"/>
          <p:cNvCxnSpPr>
            <a:stCxn id="3" idx="7"/>
            <a:endCxn id="7" idx="2"/>
          </p:cNvCxnSpPr>
          <p:nvPr/>
        </p:nvCxnSpPr>
        <p:spPr>
          <a:xfrm rot="16200000" flipH="1">
            <a:off x="3518694" y="410369"/>
            <a:ext cx="125412" cy="2838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7" idx="3"/>
            <a:endCxn id="3" idx="5"/>
          </p:cNvCxnSpPr>
          <p:nvPr/>
        </p:nvCxnSpPr>
        <p:spPr>
          <a:xfrm rot="5400000">
            <a:off x="3607594" y="575469"/>
            <a:ext cx="1588" cy="2889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stCxn id="3" idx="4"/>
            <a:endCxn id="6" idx="2"/>
          </p:cNvCxnSpPr>
          <p:nvPr/>
        </p:nvCxnSpPr>
        <p:spPr>
          <a:xfrm rot="16200000" flipH="1">
            <a:off x="2107406" y="1999457"/>
            <a:ext cx="1392237" cy="1536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stCxn id="6" idx="1"/>
            <a:endCxn id="3" idx="5"/>
          </p:cNvCxnSpPr>
          <p:nvPr/>
        </p:nvCxnSpPr>
        <p:spPr>
          <a:xfrm rot="16200000" flipV="1">
            <a:off x="2233612" y="1947863"/>
            <a:ext cx="1319213" cy="146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stCxn id="6" idx="0"/>
            <a:endCxn id="7" idx="3"/>
          </p:cNvCxnSpPr>
          <p:nvPr/>
        </p:nvCxnSpPr>
        <p:spPr>
          <a:xfrm rot="5400000" flipH="1" flipV="1">
            <a:off x="3767931" y="2001044"/>
            <a:ext cx="1266825" cy="1303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a:stCxn id="7" idx="4"/>
            <a:endCxn id="6" idx="7"/>
          </p:cNvCxnSpPr>
          <p:nvPr/>
        </p:nvCxnSpPr>
        <p:spPr>
          <a:xfrm rot="5400000">
            <a:off x="3894931" y="2053432"/>
            <a:ext cx="1266825" cy="1303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Espace réservé du numéro de diapositive 11"/>
          <p:cNvSpPr>
            <a:spLocks noGrp="1"/>
          </p:cNvSpPr>
          <p:nvPr>
            <p:ph type="sldNum" sz="quarter" idx="12"/>
          </p:nvPr>
        </p:nvSpPr>
        <p:spPr/>
        <p:txBody>
          <a:bodyPr/>
          <a:lstStyle/>
          <a:p>
            <a:pPr>
              <a:defRPr/>
            </a:pPr>
            <a:fld id="{350E19A5-41A4-48DA-A2B1-F5C7B3B4F931}" type="slidenum">
              <a:rPr lang="fr-FR"/>
              <a:pPr>
                <a:defRPr/>
              </a:pPr>
              <a:t>19</a:t>
            </a:fld>
            <a:endParaRPr 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0" y="0"/>
            <a:ext cx="6892925" cy="4154488"/>
          </a:xfrm>
          <a:prstGeom prst="rect">
            <a:avLst/>
          </a:prstGeom>
          <a:noFill/>
          <a:ln w="9525">
            <a:noFill/>
            <a:miter lim="800000"/>
            <a:headEnd/>
            <a:tailEnd/>
          </a:ln>
        </p:spPr>
        <p:txBody>
          <a:bodyPr wrap="none" anchor="ctr">
            <a:spAutoFit/>
          </a:bodyPr>
          <a:lstStyle/>
          <a:p>
            <a:pPr>
              <a:tabLst>
                <a:tab pos="228600" algn="l"/>
              </a:tabLst>
            </a:pPr>
            <a:r>
              <a:rPr lang="fr-FR" dirty="0">
                <a:cs typeface="Times New Roman" pitchFamily="18" charset="0"/>
              </a:rPr>
              <a:t>Le graphe est </a:t>
            </a:r>
            <a:r>
              <a:rPr lang="fr-FR" b="1" i="1" dirty="0">
                <a:cs typeface="Times New Roman" pitchFamily="18" charset="0"/>
              </a:rPr>
              <a:t>transitif</a:t>
            </a:r>
            <a:r>
              <a:rPr lang="fr-FR" dirty="0">
                <a:cs typeface="Times New Roman" pitchFamily="18" charset="0"/>
              </a:rPr>
              <a:t> </a:t>
            </a:r>
            <a:r>
              <a:rPr lang="fr-FR" dirty="0" err="1">
                <a:cs typeface="Times New Roman" pitchFamily="18" charset="0"/>
              </a:rPr>
              <a:t>ssi</a:t>
            </a:r>
            <a:r>
              <a:rPr lang="fr-FR" dirty="0">
                <a:cs typeface="Times New Roman" pitchFamily="18" charset="0"/>
              </a:rPr>
              <a:t> (</a:t>
            </a:r>
            <a:r>
              <a:rPr lang="fr-FR" dirty="0" err="1">
                <a:cs typeface="Times New Roman" pitchFamily="18" charset="0"/>
              </a:rPr>
              <a:t>i,j</a:t>
            </a:r>
            <a:r>
              <a:rPr lang="fr-FR" dirty="0">
                <a:cs typeface="Times New Roman" pitchFamily="18" charset="0"/>
              </a:rPr>
              <a:t>)</a:t>
            </a:r>
            <a:r>
              <a:rPr lang="fr-FR" dirty="0">
                <a:latin typeface="Times New Roman" pitchFamily="18" charset="0"/>
                <a:cs typeface="Times New Roman" pitchFamily="18" charset="0"/>
                <a:sym typeface="Symbol" pitchFamily="18" charset="2"/>
              </a:rPr>
              <a:t></a:t>
            </a:r>
            <a:r>
              <a:rPr lang="fr-FR" dirty="0">
                <a:cs typeface="Times New Roman" pitchFamily="18" charset="0"/>
              </a:rPr>
              <a:t>A et (</a:t>
            </a:r>
            <a:r>
              <a:rPr lang="fr-FR" dirty="0" err="1">
                <a:cs typeface="Times New Roman" pitchFamily="18" charset="0"/>
              </a:rPr>
              <a:t>j,k</a:t>
            </a:r>
            <a:r>
              <a:rPr lang="fr-FR" dirty="0">
                <a:cs typeface="Times New Roman" pitchFamily="18" charset="0"/>
              </a:rPr>
              <a:t>)</a:t>
            </a:r>
            <a:r>
              <a:rPr lang="fr-FR" dirty="0">
                <a:latin typeface="Times New Roman" pitchFamily="18" charset="0"/>
                <a:cs typeface="Times New Roman" pitchFamily="18" charset="0"/>
                <a:sym typeface="Symbol" pitchFamily="18" charset="2"/>
              </a:rPr>
              <a:t></a:t>
            </a:r>
            <a:r>
              <a:rPr lang="fr-FR" dirty="0">
                <a:cs typeface="Times New Roman" pitchFamily="18" charset="0"/>
              </a:rPr>
              <a:t>A </a:t>
            </a:r>
            <a:r>
              <a:rPr lang="fr-FR" dirty="0">
                <a:latin typeface="Times New Roman" pitchFamily="18" charset="0"/>
                <a:cs typeface="Times New Roman" pitchFamily="18" charset="0"/>
                <a:sym typeface="Symbol" pitchFamily="18" charset="2"/>
              </a:rPr>
              <a:t></a:t>
            </a:r>
            <a:r>
              <a:rPr lang="fr-FR" dirty="0">
                <a:cs typeface="Times New Roman" pitchFamily="18" charset="0"/>
              </a:rPr>
              <a:t> (</a:t>
            </a:r>
            <a:r>
              <a:rPr lang="fr-FR" dirty="0" err="1">
                <a:cs typeface="Times New Roman" pitchFamily="18" charset="0"/>
              </a:rPr>
              <a:t>i,k</a:t>
            </a:r>
            <a:r>
              <a:rPr lang="fr-FR" dirty="0">
                <a:cs typeface="Times New Roman" pitchFamily="18" charset="0"/>
              </a:rPr>
              <a:t>)</a:t>
            </a:r>
            <a:r>
              <a:rPr lang="fr-FR" dirty="0">
                <a:latin typeface="Times New Roman" pitchFamily="18" charset="0"/>
                <a:cs typeface="Times New Roman" pitchFamily="18" charset="0"/>
                <a:sym typeface="Symbol" pitchFamily="18" charset="2"/>
              </a:rPr>
              <a:t></a:t>
            </a:r>
            <a:r>
              <a:rPr lang="fr-FR" dirty="0">
                <a:cs typeface="Times New Roman" pitchFamily="18" charset="0"/>
              </a:rPr>
              <a:t>A, </a:t>
            </a:r>
            <a:r>
              <a:rPr lang="fr-FR" dirty="0">
                <a:latin typeface="Times New Roman" pitchFamily="18" charset="0"/>
                <a:cs typeface="Times New Roman" pitchFamily="18" charset="0"/>
                <a:sym typeface="Symbol" pitchFamily="18" charset="2"/>
              </a:rPr>
              <a:t></a:t>
            </a:r>
            <a:r>
              <a:rPr lang="fr-FR" dirty="0">
                <a:cs typeface="Times New Roman" pitchFamily="18" charset="0"/>
              </a:rPr>
              <a:t>i, j, k </a:t>
            </a:r>
            <a:r>
              <a:rPr lang="fr-FR" dirty="0">
                <a:latin typeface="Times New Roman" pitchFamily="18" charset="0"/>
                <a:cs typeface="Times New Roman" pitchFamily="18" charset="0"/>
                <a:sym typeface="Symbol" pitchFamily="18" charset="2"/>
              </a:rPr>
              <a:t></a:t>
            </a:r>
            <a:r>
              <a:rPr lang="fr-FR" dirty="0">
                <a:cs typeface="Times New Roman" pitchFamily="18" charset="0"/>
              </a:rPr>
              <a:t> S.</a:t>
            </a:r>
          </a:p>
          <a:p>
            <a:pPr>
              <a:tabLst>
                <a:tab pos="228600" algn="l"/>
              </a:tabLst>
            </a:pPr>
            <a:endParaRPr lang="fr-FR" sz="1000" dirty="0">
              <a:cs typeface="Times New Roman" pitchFamily="18" charset="0"/>
            </a:endParaRPr>
          </a:p>
          <a:p>
            <a:pPr>
              <a:tabLst>
                <a:tab pos="228600" algn="l"/>
              </a:tabLst>
            </a:pPr>
            <a:r>
              <a:rPr lang="fr-FR" dirty="0">
                <a:latin typeface="Calibri" pitchFamily="34" charset="0"/>
              </a:rPr>
              <a:t>non-transitif</a:t>
            </a: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sz="1000" dirty="0">
              <a:latin typeface="Calibri" pitchFamily="34" charset="0"/>
            </a:endParaRPr>
          </a:p>
          <a:p>
            <a:pPr>
              <a:tabLst>
                <a:tab pos="228600" algn="l"/>
              </a:tabLst>
            </a:pPr>
            <a:endParaRPr lang="fr-FR" dirty="0">
              <a:latin typeface="Calibri" pitchFamily="34" charset="0"/>
            </a:endParaRPr>
          </a:p>
          <a:p>
            <a:pPr>
              <a:tabLst>
                <a:tab pos="228600" algn="l"/>
              </a:tabLst>
            </a:pPr>
            <a:endParaRPr lang="fr-FR" dirty="0">
              <a:latin typeface="Calibri" pitchFamily="34" charset="0"/>
            </a:endParaRPr>
          </a:p>
          <a:p>
            <a:pPr>
              <a:tabLst>
                <a:tab pos="228600" algn="l"/>
              </a:tabLst>
            </a:pPr>
            <a:endParaRPr lang="fr-FR" dirty="0">
              <a:latin typeface="Calibri" pitchFamily="34" charset="0"/>
            </a:endParaRPr>
          </a:p>
          <a:p>
            <a:pPr>
              <a:tabLst>
                <a:tab pos="228600" algn="l"/>
              </a:tabLst>
            </a:pPr>
            <a:r>
              <a:rPr lang="fr-FR" dirty="0">
                <a:latin typeface="Calibri" pitchFamily="34" charset="0"/>
              </a:rPr>
              <a:t>transitif</a:t>
            </a:r>
          </a:p>
          <a:p>
            <a:pPr>
              <a:tabLst>
                <a:tab pos="228600" algn="l"/>
              </a:tabLst>
            </a:pPr>
            <a:endParaRPr lang="fr-FR" dirty="0">
              <a:latin typeface="Calibri" pitchFamily="34" charset="0"/>
            </a:endParaRPr>
          </a:p>
          <a:p>
            <a:pPr>
              <a:tabLst>
                <a:tab pos="228600" algn="l"/>
              </a:tabLst>
            </a:pPr>
            <a:endParaRPr lang="fr-FR" dirty="0">
              <a:latin typeface="Calibri" pitchFamily="34" charset="0"/>
            </a:endParaRPr>
          </a:p>
          <a:p>
            <a:pPr>
              <a:tabLst>
                <a:tab pos="228600" algn="l"/>
              </a:tabLst>
            </a:pPr>
            <a:endParaRPr lang="fr-FR" sz="1000" dirty="0">
              <a:cs typeface="Times New Roman" pitchFamily="18" charset="0"/>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cs typeface="Times New Roman" pitchFamily="18" charset="0"/>
              <a:sym typeface="Symbol" pitchFamily="18" charset="2"/>
            </a:endParaRPr>
          </a:p>
          <a:p>
            <a:pPr>
              <a:tabLst>
                <a:tab pos="228600" algn="l"/>
              </a:tabLst>
            </a:pPr>
            <a:endParaRPr lang="fr-FR" sz="1000" dirty="0">
              <a:latin typeface="Times New Roman" pitchFamily="18" charset="0"/>
              <a:cs typeface="Times New Roman" pitchFamily="18" charset="0"/>
              <a:sym typeface="Symbol" pitchFamily="18" charset="2"/>
            </a:endParaRPr>
          </a:p>
        </p:txBody>
      </p:sp>
      <p:sp>
        <p:nvSpPr>
          <p:cNvPr id="3" name="Ellipse 2"/>
          <p:cNvSpPr/>
          <p:nvPr/>
        </p:nvSpPr>
        <p:spPr>
          <a:xfrm>
            <a:off x="2500313" y="1857375"/>
            <a:ext cx="414337"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llipse 3"/>
          <p:cNvSpPr/>
          <p:nvPr/>
        </p:nvSpPr>
        <p:spPr>
          <a:xfrm>
            <a:off x="3429000" y="714375"/>
            <a:ext cx="414338"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4572000" y="1500188"/>
            <a:ext cx="414338" cy="35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571500" y="4000500"/>
            <a:ext cx="414338"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Ellipse 6"/>
          <p:cNvSpPr/>
          <p:nvPr/>
        </p:nvSpPr>
        <p:spPr>
          <a:xfrm>
            <a:off x="2000250" y="3000375"/>
            <a:ext cx="414338" cy="3571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Ellipse 7"/>
          <p:cNvSpPr/>
          <p:nvPr/>
        </p:nvSpPr>
        <p:spPr>
          <a:xfrm>
            <a:off x="4071938" y="3643313"/>
            <a:ext cx="414337" cy="357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0" name="Connecteur droit avec flèche 9"/>
          <p:cNvCxnSpPr/>
          <p:nvPr/>
        </p:nvCxnSpPr>
        <p:spPr>
          <a:xfrm rot="5400000" flipH="1" flipV="1">
            <a:off x="2750345" y="1107281"/>
            <a:ext cx="785812" cy="714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6" idx="0"/>
            <a:endCxn id="7" idx="3"/>
          </p:cNvCxnSpPr>
          <p:nvPr/>
        </p:nvCxnSpPr>
        <p:spPr>
          <a:xfrm rot="5400000" flipH="1" flipV="1">
            <a:off x="1071562" y="3011488"/>
            <a:ext cx="695325" cy="1282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3857625" y="1000125"/>
            <a:ext cx="714375" cy="571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a:stCxn id="7" idx="6"/>
            <a:endCxn id="8" idx="2"/>
          </p:cNvCxnSpPr>
          <p:nvPr/>
        </p:nvCxnSpPr>
        <p:spPr>
          <a:xfrm>
            <a:off x="2414588" y="3178175"/>
            <a:ext cx="1657350" cy="644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6" idx="5"/>
            <a:endCxn id="8" idx="3"/>
          </p:cNvCxnSpPr>
          <p:nvPr/>
        </p:nvCxnSpPr>
        <p:spPr>
          <a:xfrm rot="5400000" flipH="1" flipV="1">
            <a:off x="2350294" y="2523332"/>
            <a:ext cx="357187" cy="3206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Espace réservé du numéro de diapositive 14"/>
          <p:cNvSpPr>
            <a:spLocks noGrp="1"/>
          </p:cNvSpPr>
          <p:nvPr>
            <p:ph type="sldNum" sz="quarter" idx="12"/>
          </p:nvPr>
        </p:nvSpPr>
        <p:spPr/>
        <p:txBody>
          <a:bodyPr/>
          <a:lstStyle/>
          <a:p>
            <a:pPr>
              <a:defRPr/>
            </a:pPr>
            <a:fld id="{CC88A278-3815-441B-9DC3-5500CB4BEB9C}" type="slidenum">
              <a:rPr lang="fr-FR"/>
              <a:pPr>
                <a:defRPr/>
              </a:pPr>
              <a:t>20</a:t>
            </a:fld>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0" y="0"/>
            <a:ext cx="8143875" cy="4340225"/>
          </a:xfrm>
          <a:prstGeom prst="rect">
            <a:avLst/>
          </a:prstGeom>
          <a:noFill/>
          <a:ln w="9525">
            <a:noFill/>
            <a:miter lim="800000"/>
            <a:headEnd/>
            <a:tailEnd/>
          </a:ln>
        </p:spPr>
        <p:txBody>
          <a:bodyPr anchor="ctr">
            <a:spAutoFit/>
          </a:bodyPr>
          <a:lstStyle/>
          <a:p>
            <a:pPr>
              <a:tabLst>
                <a:tab pos="228600" algn="l"/>
              </a:tabLst>
            </a:pPr>
            <a:r>
              <a:rPr lang="fr-FR" dirty="0">
                <a:cs typeface="Times New Roman" pitchFamily="18" charset="0"/>
              </a:rPr>
              <a:t>Dans un graphe orienté, si un sommet x est l'extrémité initiale d'un arc u=x</a:t>
            </a:r>
            <a:r>
              <a:rPr lang="fr-FR" dirty="0">
                <a:latin typeface="Times New Roman" pitchFamily="18" charset="0"/>
                <a:cs typeface="Times New Roman" pitchFamily="18" charset="0"/>
                <a:sym typeface="Wingdings" pitchFamily="2" charset="2"/>
              </a:rPr>
              <a:t></a:t>
            </a:r>
            <a:r>
              <a:rPr lang="fr-FR" dirty="0">
                <a:cs typeface="Times New Roman" pitchFamily="18" charset="0"/>
              </a:rPr>
              <a:t>y, </a:t>
            </a:r>
          </a:p>
          <a:p>
            <a:pPr>
              <a:tabLst>
                <a:tab pos="228600" algn="l"/>
              </a:tabLst>
            </a:pPr>
            <a:r>
              <a:rPr lang="fr-FR" dirty="0">
                <a:cs typeface="Times New Roman" pitchFamily="18" charset="0"/>
              </a:rPr>
              <a:t>on dit que l'arc u est </a:t>
            </a:r>
            <a:r>
              <a:rPr lang="fr-FR" b="1" i="1" dirty="0">
                <a:latin typeface="Times New Roman" pitchFamily="18" charset="0"/>
                <a:cs typeface="Times New Roman" pitchFamily="18" charset="0"/>
                <a:sym typeface="Wingdings" pitchFamily="2" charset="2"/>
              </a:rPr>
              <a:t>incident</a:t>
            </a:r>
            <a:r>
              <a:rPr lang="fr-FR" dirty="0">
                <a:latin typeface="Times New Roman" pitchFamily="18" charset="0"/>
                <a:cs typeface="Times New Roman" pitchFamily="18" charset="0"/>
                <a:sym typeface="Wingdings" pitchFamily="2" charset="2"/>
              </a:rPr>
              <a:t> à x </a:t>
            </a:r>
            <a:r>
              <a:rPr lang="fr-FR" b="1" i="1" dirty="0">
                <a:latin typeface="Times New Roman" pitchFamily="18" charset="0"/>
                <a:cs typeface="Times New Roman" pitchFamily="18" charset="0"/>
                <a:sym typeface="Wingdings" pitchFamily="2" charset="2"/>
              </a:rPr>
              <a:t>vers l'extérieur</a:t>
            </a:r>
            <a:r>
              <a:rPr lang="fr-FR" dirty="0">
                <a:latin typeface="Times New Roman" pitchFamily="18" charset="0"/>
                <a:cs typeface="Times New Roman" pitchFamily="18" charset="0"/>
                <a:sym typeface="Wingdings" pitchFamily="2" charset="2"/>
              </a:rPr>
              <a:t>. </a:t>
            </a:r>
          </a:p>
          <a:p>
            <a:pPr>
              <a:buFontTx/>
              <a:buChar char="•"/>
              <a:tabLst>
                <a:tab pos="228600" algn="l"/>
              </a:tabLst>
            </a:pPr>
            <a:endParaRPr lang="fr-FR" dirty="0">
              <a:latin typeface="Times New Roman" pitchFamily="18" charset="0"/>
              <a:cs typeface="Times New Roman" pitchFamily="18" charset="0"/>
              <a:sym typeface="Wingdings" pitchFamily="2" charset="2"/>
            </a:endParaRPr>
          </a:p>
          <a:p>
            <a:pPr>
              <a:tabLst>
                <a:tab pos="228600" algn="l"/>
              </a:tabLst>
            </a:pPr>
            <a:r>
              <a:rPr lang="fr-FR" dirty="0">
                <a:latin typeface="Times New Roman" pitchFamily="18" charset="0"/>
                <a:cs typeface="Times New Roman" pitchFamily="18" charset="0"/>
                <a:sym typeface="Wingdings" pitchFamily="2" charset="2"/>
              </a:rPr>
              <a:t>Le nombre d'arcs ayant leur extrémité initiale en x, se note d°</a:t>
            </a:r>
            <a:r>
              <a:rPr lang="fr-FR" baseline="30000" dirty="0">
                <a:latin typeface="Times New Roman" pitchFamily="18" charset="0"/>
                <a:cs typeface="Times New Roman" pitchFamily="18" charset="0"/>
                <a:sym typeface="Wingdings" pitchFamily="2" charset="2"/>
              </a:rPr>
              <a:t>+</a:t>
            </a:r>
            <a:r>
              <a:rPr lang="fr-FR" dirty="0">
                <a:latin typeface="Times New Roman" pitchFamily="18" charset="0"/>
                <a:cs typeface="Times New Roman" pitchFamily="18" charset="0"/>
                <a:sym typeface="Wingdings" pitchFamily="2" charset="2"/>
              </a:rPr>
              <a:t>(x) et s'appelle le </a:t>
            </a:r>
            <a:r>
              <a:rPr lang="fr-FR" b="1" i="1" dirty="0">
                <a:latin typeface="Times New Roman" pitchFamily="18" charset="0"/>
                <a:cs typeface="Times New Roman" pitchFamily="18" charset="0"/>
                <a:sym typeface="Wingdings" pitchFamily="2" charset="2"/>
              </a:rPr>
              <a:t>demi-degré extérieur</a:t>
            </a:r>
            <a:r>
              <a:rPr lang="fr-FR" dirty="0">
                <a:latin typeface="Times New Roman" pitchFamily="18" charset="0"/>
                <a:cs typeface="Times New Roman" pitchFamily="18" charset="0"/>
                <a:sym typeface="Wingdings" pitchFamily="2" charset="2"/>
              </a:rPr>
              <a:t> de x.</a:t>
            </a:r>
          </a:p>
          <a:p>
            <a:pPr>
              <a:tabLst>
                <a:tab pos="228600" algn="l"/>
              </a:tabLst>
            </a:pPr>
            <a:endParaRPr lang="fr-FR" dirty="0">
              <a:latin typeface="Times New Roman" pitchFamily="18" charset="0"/>
              <a:cs typeface="Times New Roman" pitchFamily="18" charset="0"/>
              <a:sym typeface="Wingdings" pitchFamily="2" charset="2"/>
            </a:endParaRPr>
          </a:p>
          <a:p>
            <a:pPr>
              <a:tabLst>
                <a:tab pos="228600" algn="l"/>
              </a:tabLst>
            </a:pPr>
            <a:r>
              <a:rPr lang="fr-FR" dirty="0">
                <a:latin typeface="Calibri" pitchFamily="34" charset="0"/>
              </a:rPr>
              <a:t>On définit de même les notions d'arc </a:t>
            </a:r>
            <a:r>
              <a:rPr lang="fr-FR" b="1" i="1" dirty="0">
                <a:latin typeface="Calibri" pitchFamily="34" charset="0"/>
              </a:rPr>
              <a:t>incident</a:t>
            </a:r>
            <a:r>
              <a:rPr lang="fr-FR" dirty="0">
                <a:latin typeface="Calibri" pitchFamily="34" charset="0"/>
              </a:rPr>
              <a:t> </a:t>
            </a:r>
            <a:r>
              <a:rPr lang="fr-FR" b="1" i="1" dirty="0">
                <a:latin typeface="Calibri" pitchFamily="34" charset="0"/>
              </a:rPr>
              <a:t>vers l'intérieur</a:t>
            </a:r>
            <a:r>
              <a:rPr lang="fr-FR" dirty="0">
                <a:latin typeface="Calibri" pitchFamily="34" charset="0"/>
              </a:rPr>
              <a:t> et le </a:t>
            </a:r>
            <a:r>
              <a:rPr lang="fr-FR" b="1" i="1" dirty="0">
                <a:latin typeface="Calibri" pitchFamily="34" charset="0"/>
              </a:rPr>
              <a:t>demi-degré intérieur</a:t>
            </a:r>
            <a:r>
              <a:rPr lang="fr-FR" dirty="0">
                <a:latin typeface="Calibri" pitchFamily="34" charset="0"/>
              </a:rPr>
              <a:t> qui est noté d°</a:t>
            </a:r>
            <a:r>
              <a:rPr lang="fr-FR" baseline="30000" dirty="0">
                <a:latin typeface="Calibri" pitchFamily="34" charset="0"/>
              </a:rPr>
              <a:t>-</a:t>
            </a:r>
            <a:r>
              <a:rPr lang="fr-FR" dirty="0">
                <a:latin typeface="Calibri" pitchFamily="34" charset="0"/>
              </a:rPr>
              <a:t>(x).</a:t>
            </a:r>
          </a:p>
          <a:p>
            <a:pPr>
              <a:tabLst>
                <a:tab pos="228600" algn="l"/>
              </a:tabLst>
            </a:pPr>
            <a:r>
              <a:rPr lang="fr-FR" dirty="0">
                <a:latin typeface="Calibri" pitchFamily="34" charset="0"/>
              </a:rPr>
              <a:t> </a:t>
            </a:r>
          </a:p>
          <a:p>
            <a:pPr>
              <a:tabLst>
                <a:tab pos="228600" algn="l"/>
              </a:tabLst>
            </a:pPr>
            <a:r>
              <a:rPr lang="fr-FR" dirty="0">
                <a:latin typeface="Calibri" pitchFamily="34" charset="0"/>
              </a:rPr>
              <a:t>Dans un graphe orienté (</a:t>
            </a:r>
            <a:r>
              <a:rPr lang="fr-FR" dirty="0" err="1">
                <a:latin typeface="Calibri" pitchFamily="34" charset="0"/>
              </a:rPr>
              <a:t>resp</a:t>
            </a:r>
            <a:r>
              <a:rPr lang="fr-FR" dirty="0">
                <a:latin typeface="Calibri" pitchFamily="34" charset="0"/>
              </a:rPr>
              <a:t>. non orienté), on appelle </a:t>
            </a:r>
            <a:r>
              <a:rPr lang="fr-FR" b="1" i="1" dirty="0">
                <a:latin typeface="Calibri" pitchFamily="34" charset="0"/>
              </a:rPr>
              <a:t>degré</a:t>
            </a:r>
            <a:r>
              <a:rPr lang="fr-FR" dirty="0">
                <a:latin typeface="Calibri" pitchFamily="34" charset="0"/>
              </a:rPr>
              <a:t> d'un sommet x, et on note d°(x), le nombre d'arcs (</a:t>
            </a:r>
            <a:r>
              <a:rPr lang="fr-FR" dirty="0" err="1">
                <a:latin typeface="Calibri" pitchFamily="34" charset="0"/>
              </a:rPr>
              <a:t>resp</a:t>
            </a:r>
            <a:r>
              <a:rPr lang="fr-FR" dirty="0">
                <a:latin typeface="Calibri" pitchFamily="34" charset="0"/>
              </a:rPr>
              <a:t>. d'arêtes) dont x est une extrémité. Dans le cas d'un graphe orienté, on a : d°(x) = d°</a:t>
            </a:r>
            <a:r>
              <a:rPr lang="fr-FR" baseline="30000" dirty="0">
                <a:latin typeface="Calibri" pitchFamily="34" charset="0"/>
              </a:rPr>
              <a:t>+</a:t>
            </a:r>
            <a:r>
              <a:rPr lang="fr-FR" dirty="0">
                <a:latin typeface="Calibri" pitchFamily="34" charset="0"/>
              </a:rPr>
              <a:t>(x) + d°</a:t>
            </a:r>
            <a:r>
              <a:rPr lang="fr-FR" baseline="30000" dirty="0">
                <a:latin typeface="Calibri" pitchFamily="34" charset="0"/>
              </a:rPr>
              <a:t>-</a:t>
            </a:r>
            <a:r>
              <a:rPr lang="fr-FR" dirty="0">
                <a:latin typeface="Calibri" pitchFamily="34" charset="0"/>
              </a:rPr>
              <a:t>(x), pour tout sommet x. Dans l'exemple, le calcul des degrés du sommet x3 donne : d°</a:t>
            </a:r>
            <a:r>
              <a:rPr lang="fr-FR" baseline="30000" dirty="0">
                <a:latin typeface="Calibri" pitchFamily="34" charset="0"/>
              </a:rPr>
              <a:t>+</a:t>
            </a:r>
            <a:r>
              <a:rPr lang="fr-FR" dirty="0">
                <a:latin typeface="Calibri" pitchFamily="34" charset="0"/>
              </a:rPr>
              <a:t>(x3)=2 ; d°</a:t>
            </a:r>
            <a:r>
              <a:rPr lang="fr-FR" baseline="30000" dirty="0">
                <a:latin typeface="Calibri" pitchFamily="34" charset="0"/>
              </a:rPr>
              <a:t>-</a:t>
            </a:r>
            <a:r>
              <a:rPr lang="fr-FR" dirty="0">
                <a:latin typeface="Calibri" pitchFamily="34" charset="0"/>
              </a:rPr>
              <a:t>(x3)=3 ; d°(x3)=5.</a:t>
            </a:r>
          </a:p>
          <a:p>
            <a:pPr>
              <a:tabLst>
                <a:tab pos="228600" algn="l"/>
              </a:tabLst>
            </a:pPr>
            <a:endParaRPr lang="fr-FR" sz="1400" dirty="0">
              <a:latin typeface="Calibri" pitchFamily="34" charset="0"/>
            </a:endParaRPr>
          </a:p>
          <a:p>
            <a:pPr>
              <a:tabLst>
                <a:tab pos="228600" algn="l"/>
              </a:tabLst>
            </a:pPr>
            <a:endParaRPr lang="fr-FR" sz="1400" dirty="0">
              <a:latin typeface="Calibri" pitchFamily="34" charset="0"/>
            </a:endParaRPr>
          </a:p>
          <a:p>
            <a:pPr>
              <a:tabLst>
                <a:tab pos="228600" algn="l"/>
              </a:tabLst>
            </a:pPr>
            <a:endParaRPr lang="fr-FR" sz="1400" dirty="0">
              <a:latin typeface="Times New Roman" pitchFamily="18" charset="0"/>
              <a:cs typeface="Times New Roman" pitchFamily="18" charset="0"/>
              <a:sym typeface="Wingdings" pitchFamily="2" charset="2"/>
            </a:endParaRPr>
          </a:p>
        </p:txBody>
      </p:sp>
      <p:sp>
        <p:nvSpPr>
          <p:cNvPr id="3" name="Ellipse 2"/>
          <p:cNvSpPr/>
          <p:nvPr/>
        </p:nvSpPr>
        <p:spPr>
          <a:xfrm>
            <a:off x="2071688" y="3714750"/>
            <a:ext cx="571500" cy="5715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x1</a:t>
            </a:r>
          </a:p>
        </p:txBody>
      </p:sp>
      <p:sp>
        <p:nvSpPr>
          <p:cNvPr id="4" name="Ellipse 3"/>
          <p:cNvSpPr/>
          <p:nvPr/>
        </p:nvSpPr>
        <p:spPr>
          <a:xfrm>
            <a:off x="2928938" y="4286250"/>
            <a:ext cx="571500" cy="428625"/>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x3</a:t>
            </a:r>
          </a:p>
        </p:txBody>
      </p:sp>
      <p:sp>
        <p:nvSpPr>
          <p:cNvPr id="5" name="Ellipse 4"/>
          <p:cNvSpPr/>
          <p:nvPr/>
        </p:nvSpPr>
        <p:spPr>
          <a:xfrm>
            <a:off x="4143375" y="3714750"/>
            <a:ext cx="571500" cy="500063"/>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x2</a:t>
            </a:r>
          </a:p>
        </p:txBody>
      </p:sp>
      <p:sp>
        <p:nvSpPr>
          <p:cNvPr id="6" name="Ellipse 5"/>
          <p:cNvSpPr/>
          <p:nvPr/>
        </p:nvSpPr>
        <p:spPr>
          <a:xfrm>
            <a:off x="3000375" y="5357813"/>
            <a:ext cx="571500" cy="500062"/>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x4</a:t>
            </a:r>
          </a:p>
        </p:txBody>
      </p:sp>
      <p:cxnSp>
        <p:nvCxnSpPr>
          <p:cNvPr id="11" name="Connecteur droit avec flèche 10"/>
          <p:cNvCxnSpPr>
            <a:stCxn id="3" idx="6"/>
            <a:endCxn id="4" idx="1"/>
          </p:cNvCxnSpPr>
          <p:nvPr/>
        </p:nvCxnSpPr>
        <p:spPr>
          <a:xfrm>
            <a:off x="2643188" y="4000500"/>
            <a:ext cx="369887" cy="349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stCxn id="4" idx="7"/>
            <a:endCxn id="5" idx="3"/>
          </p:cNvCxnSpPr>
          <p:nvPr/>
        </p:nvCxnSpPr>
        <p:spPr>
          <a:xfrm rot="5400000" flipH="1" flipV="1">
            <a:off x="3717926" y="3840162"/>
            <a:ext cx="207962" cy="8112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stCxn id="5" idx="4"/>
            <a:endCxn id="4" idx="6"/>
          </p:cNvCxnSpPr>
          <p:nvPr/>
        </p:nvCxnSpPr>
        <p:spPr>
          <a:xfrm rot="5400000">
            <a:off x="3821907" y="3893344"/>
            <a:ext cx="285750" cy="9286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stCxn id="4" idx="4"/>
            <a:endCxn id="6" idx="0"/>
          </p:cNvCxnSpPr>
          <p:nvPr/>
        </p:nvCxnSpPr>
        <p:spPr>
          <a:xfrm rot="16200000" flipH="1">
            <a:off x="2928938" y="5000625"/>
            <a:ext cx="642938" cy="71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a:stCxn id="6" idx="7"/>
            <a:endCxn id="4" idx="5"/>
          </p:cNvCxnSpPr>
          <p:nvPr/>
        </p:nvCxnSpPr>
        <p:spPr>
          <a:xfrm rot="16200000" flipV="1">
            <a:off x="3062287" y="5005388"/>
            <a:ext cx="779463"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Espace réservé du numéro de diapositive 11"/>
          <p:cNvSpPr>
            <a:spLocks noGrp="1"/>
          </p:cNvSpPr>
          <p:nvPr>
            <p:ph type="sldNum" sz="quarter" idx="12"/>
          </p:nvPr>
        </p:nvSpPr>
        <p:spPr/>
        <p:txBody>
          <a:bodyPr/>
          <a:lstStyle/>
          <a:p>
            <a:pPr>
              <a:defRPr/>
            </a:pPr>
            <a:fld id="{73E0D74D-41B4-4CFD-963D-EE22D2179017}" type="slidenum">
              <a:rPr lang="fr-FR"/>
              <a:pPr>
                <a:defRPr/>
              </a:pPr>
              <a:t>21</a:t>
            </a:fld>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ChangeArrowheads="1"/>
          </p:cNvSpPr>
          <p:nvPr/>
        </p:nvSpPr>
        <p:spPr bwMode="auto">
          <a:xfrm>
            <a:off x="0" y="0"/>
            <a:ext cx="6113463" cy="5262563"/>
          </a:xfrm>
          <a:prstGeom prst="rect">
            <a:avLst/>
          </a:prstGeom>
          <a:noFill/>
          <a:ln w="9525">
            <a:noFill/>
            <a:miter lim="800000"/>
            <a:headEnd/>
            <a:tailEnd/>
          </a:ln>
        </p:spPr>
        <p:txBody>
          <a:bodyPr wrap="none" anchor="ctr">
            <a:spAutoFit/>
          </a:bodyPr>
          <a:lstStyle/>
          <a:p>
            <a:pPr>
              <a:tabLst>
                <a:tab pos="228600" algn="l"/>
              </a:tabLst>
            </a:pPr>
            <a:r>
              <a:rPr lang="fr-FR" sz="1400" dirty="0">
                <a:cs typeface="Times New Roman" pitchFamily="18" charset="0"/>
              </a:rPr>
              <a:t>On appelle </a:t>
            </a:r>
            <a:r>
              <a:rPr lang="fr-FR" sz="1400" b="1" i="1" dirty="0">
                <a:cs typeface="Times New Roman" pitchFamily="18" charset="0"/>
              </a:rPr>
              <a:t>clique</a:t>
            </a:r>
            <a:r>
              <a:rPr lang="fr-FR" sz="1400" dirty="0">
                <a:cs typeface="Times New Roman" pitchFamily="18" charset="0"/>
              </a:rPr>
              <a:t> d'un graphe non orienté G tout ensemble de sommets C</a:t>
            </a:r>
          </a:p>
          <a:p>
            <a:pPr>
              <a:tabLst>
                <a:tab pos="228600" algn="l"/>
              </a:tabLst>
            </a:pPr>
            <a:r>
              <a:rPr lang="fr-FR" sz="1400" dirty="0">
                <a:cs typeface="Times New Roman" pitchFamily="18" charset="0"/>
              </a:rPr>
              <a:t> tel que deux sommets quelconques de C sont reliés par une arête.</a:t>
            </a:r>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r>
              <a:rPr lang="fr-FR" sz="1400" dirty="0"/>
              <a:t>Clique 1 </a:t>
            </a:r>
          </a:p>
          <a:p>
            <a:pPr>
              <a:tabLst>
                <a:tab pos="228600" algn="l"/>
              </a:tabLst>
            </a:pPr>
            <a:endParaRPr lang="fr-FR" sz="1400" dirty="0"/>
          </a:p>
          <a:p>
            <a:pPr>
              <a:tabLst>
                <a:tab pos="228600" algn="l"/>
              </a:tabLst>
            </a:pPr>
            <a:endParaRPr lang="fr-FR" sz="1400" dirty="0"/>
          </a:p>
          <a:p>
            <a:pPr>
              <a:tabLst>
                <a:tab pos="228600" algn="l"/>
              </a:tabLst>
            </a:pPr>
            <a:endParaRPr lang="fr-FR" sz="1400" dirty="0"/>
          </a:p>
          <a:p>
            <a:pPr>
              <a:tabLst>
                <a:tab pos="228600" algn="l"/>
              </a:tabLst>
            </a:pPr>
            <a:r>
              <a:rPr lang="fr-FR" sz="1400" dirty="0"/>
              <a:t>Clique 2</a:t>
            </a:r>
          </a:p>
        </p:txBody>
      </p:sp>
      <p:sp>
        <p:nvSpPr>
          <p:cNvPr id="3" name="Ellipse 2"/>
          <p:cNvSpPr/>
          <p:nvPr/>
        </p:nvSpPr>
        <p:spPr>
          <a:xfrm>
            <a:off x="1714500" y="1071563"/>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3214688" y="1071563"/>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1857375" y="2000250"/>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Ellipse 6"/>
          <p:cNvSpPr/>
          <p:nvPr/>
        </p:nvSpPr>
        <p:spPr>
          <a:xfrm>
            <a:off x="1143000" y="2786063"/>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Ellipse 7"/>
          <p:cNvSpPr/>
          <p:nvPr/>
        </p:nvSpPr>
        <p:spPr>
          <a:xfrm>
            <a:off x="2824163" y="2752725"/>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0" name="Connecteur droit 9"/>
          <p:cNvCxnSpPr>
            <a:stCxn id="3" idx="7"/>
            <a:endCxn id="5" idx="1"/>
          </p:cNvCxnSpPr>
          <p:nvPr/>
        </p:nvCxnSpPr>
        <p:spPr>
          <a:xfrm rot="5400000" flipH="1" flipV="1">
            <a:off x="2678907" y="523081"/>
            <a:ext cx="1588" cy="11969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a:stCxn id="5" idx="3"/>
            <a:endCxn id="6" idx="6"/>
          </p:cNvCxnSpPr>
          <p:nvPr/>
        </p:nvCxnSpPr>
        <p:spPr>
          <a:xfrm rot="5400000">
            <a:off x="2378075" y="1271588"/>
            <a:ext cx="808037" cy="992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p:cNvCxnSpPr>
            <a:stCxn id="6" idx="5"/>
            <a:endCxn id="8" idx="1"/>
          </p:cNvCxnSpPr>
          <p:nvPr/>
        </p:nvCxnSpPr>
        <p:spPr>
          <a:xfrm rot="16200000" flipH="1">
            <a:off x="2299494" y="2215356"/>
            <a:ext cx="511175" cy="6651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a:stCxn id="6" idx="3"/>
            <a:endCxn id="7" idx="7"/>
          </p:cNvCxnSpPr>
          <p:nvPr/>
        </p:nvCxnSpPr>
        <p:spPr>
          <a:xfrm rot="5400000">
            <a:off x="1442243" y="2358232"/>
            <a:ext cx="544513" cy="4127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cteur droit 17"/>
          <p:cNvCxnSpPr>
            <a:stCxn id="7" idx="5"/>
            <a:endCxn id="8" idx="3"/>
          </p:cNvCxnSpPr>
          <p:nvPr/>
        </p:nvCxnSpPr>
        <p:spPr>
          <a:xfrm rot="5400000" flipH="1" flipV="1">
            <a:off x="2181225" y="2371725"/>
            <a:ext cx="33338" cy="1379538"/>
          </a:xfrm>
          <a:prstGeom prst="line">
            <a:avLst/>
          </a:prstGeom>
        </p:spPr>
        <p:style>
          <a:lnRef idx="1">
            <a:schemeClr val="accent1"/>
          </a:lnRef>
          <a:fillRef idx="0">
            <a:schemeClr val="accent1"/>
          </a:fillRef>
          <a:effectRef idx="0">
            <a:schemeClr val="accent1"/>
          </a:effectRef>
          <a:fontRef idx="minor">
            <a:schemeClr val="tx1"/>
          </a:fontRef>
        </p:style>
      </p:cxnSp>
      <p:sp>
        <p:nvSpPr>
          <p:cNvPr id="19" name="Ellipse 18"/>
          <p:cNvSpPr/>
          <p:nvPr/>
        </p:nvSpPr>
        <p:spPr>
          <a:xfrm>
            <a:off x="1785938" y="3857625"/>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2" name="Ellipse 21"/>
          <p:cNvSpPr/>
          <p:nvPr/>
        </p:nvSpPr>
        <p:spPr>
          <a:xfrm>
            <a:off x="3071813" y="3857625"/>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24" name="Connecteur droit 23"/>
          <p:cNvCxnSpPr>
            <a:endCxn id="22" idx="2"/>
          </p:cNvCxnSpPr>
          <p:nvPr/>
        </p:nvCxnSpPr>
        <p:spPr>
          <a:xfrm>
            <a:off x="2214563" y="4000500"/>
            <a:ext cx="857250" cy="28575"/>
          </a:xfrm>
          <a:prstGeom prst="line">
            <a:avLst/>
          </a:prstGeom>
        </p:spPr>
        <p:style>
          <a:lnRef idx="1">
            <a:schemeClr val="accent1"/>
          </a:lnRef>
          <a:fillRef idx="0">
            <a:schemeClr val="accent1"/>
          </a:fillRef>
          <a:effectRef idx="0">
            <a:schemeClr val="accent1"/>
          </a:effectRef>
          <a:fontRef idx="minor">
            <a:schemeClr val="tx1"/>
          </a:fontRef>
        </p:style>
      </p:cxnSp>
      <p:sp>
        <p:nvSpPr>
          <p:cNvPr id="25" name="Ellipse 24"/>
          <p:cNvSpPr/>
          <p:nvPr/>
        </p:nvSpPr>
        <p:spPr>
          <a:xfrm>
            <a:off x="1357313" y="5143500"/>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6" name="Ellipse 25"/>
          <p:cNvSpPr/>
          <p:nvPr/>
        </p:nvSpPr>
        <p:spPr>
          <a:xfrm>
            <a:off x="2143125" y="5572125"/>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7" name="Ellipse 26"/>
          <p:cNvSpPr/>
          <p:nvPr/>
        </p:nvSpPr>
        <p:spPr>
          <a:xfrm>
            <a:off x="3071813" y="4857750"/>
            <a:ext cx="428625" cy="3429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29" name="Connecteur droit 28"/>
          <p:cNvCxnSpPr>
            <a:stCxn id="25" idx="7"/>
            <a:endCxn id="27" idx="2"/>
          </p:cNvCxnSpPr>
          <p:nvPr/>
        </p:nvCxnSpPr>
        <p:spPr>
          <a:xfrm rot="5400000" flipH="1" flipV="1">
            <a:off x="2314576" y="4437062"/>
            <a:ext cx="165100" cy="1349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p:cNvCxnSpPr>
            <a:stCxn id="27" idx="4"/>
            <a:endCxn id="26" idx="7"/>
          </p:cNvCxnSpPr>
          <p:nvPr/>
        </p:nvCxnSpPr>
        <p:spPr>
          <a:xfrm rot="5400000">
            <a:off x="2686050" y="5022850"/>
            <a:ext cx="422275" cy="777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necteur droit 32"/>
          <p:cNvCxnSpPr>
            <a:stCxn id="25" idx="5"/>
            <a:endCxn id="26" idx="1"/>
          </p:cNvCxnSpPr>
          <p:nvPr/>
        </p:nvCxnSpPr>
        <p:spPr>
          <a:xfrm rot="16200000" flipH="1">
            <a:off x="1870869" y="5287169"/>
            <a:ext cx="187325" cy="484187"/>
          </a:xfrm>
          <a:prstGeom prst="line">
            <a:avLst/>
          </a:prstGeom>
        </p:spPr>
        <p:style>
          <a:lnRef idx="1">
            <a:schemeClr val="accent1"/>
          </a:lnRef>
          <a:fillRef idx="0">
            <a:schemeClr val="accent1"/>
          </a:fillRef>
          <a:effectRef idx="0">
            <a:schemeClr val="accent1"/>
          </a:effectRef>
          <a:fontRef idx="minor">
            <a:schemeClr val="tx1"/>
          </a:fontRef>
        </p:style>
      </p:cxnSp>
      <p:sp>
        <p:nvSpPr>
          <p:cNvPr id="23" name="Espace réservé du numéro de diapositive 22"/>
          <p:cNvSpPr>
            <a:spLocks noGrp="1"/>
          </p:cNvSpPr>
          <p:nvPr>
            <p:ph type="sldNum" sz="quarter" idx="12"/>
          </p:nvPr>
        </p:nvSpPr>
        <p:spPr/>
        <p:txBody>
          <a:bodyPr/>
          <a:lstStyle/>
          <a:p>
            <a:pPr>
              <a:defRPr/>
            </a:pPr>
            <a:fld id="{44224311-CC8B-4EDE-9F22-00058B70E9ED}" type="slidenum">
              <a:rPr lang="fr-FR"/>
              <a:pPr>
                <a:defRPr/>
              </a:pPr>
              <a:t>22</a:t>
            </a:fld>
            <a:endParaRPr lang="fr-F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pPr eaLnBrk="1" hangingPunct="1"/>
            <a:r>
              <a:rPr lang="fr-FR" smtClean="0"/>
              <a:t>Matrices associées à un graphe</a:t>
            </a:r>
          </a:p>
        </p:txBody>
      </p:sp>
      <p:sp>
        <p:nvSpPr>
          <p:cNvPr id="3" name="Espace réservé du contenu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fr-FR" b="1" u="sng" dirty="0" smtClean="0"/>
              <a:t>Matrice d'incidence sommets-arcs</a:t>
            </a:r>
          </a:p>
          <a:p>
            <a:pPr eaLnBrk="1" fontAlgn="auto" hangingPunct="1">
              <a:spcAft>
                <a:spcPts val="0"/>
              </a:spcAft>
              <a:buFont typeface="Arial" pitchFamily="34" charset="0"/>
              <a:buNone/>
              <a:defRPr/>
            </a:pPr>
            <a:r>
              <a:rPr lang="fr-FR" b="1" dirty="0" smtClean="0"/>
              <a:t> </a:t>
            </a:r>
            <a:endParaRPr lang="fr-FR" b="1" u="sng" dirty="0" smtClean="0"/>
          </a:p>
          <a:p>
            <a:pPr eaLnBrk="1" fontAlgn="auto" hangingPunct="1">
              <a:spcAft>
                <a:spcPts val="0"/>
              </a:spcAft>
              <a:buNone/>
              <a:defRPr/>
            </a:pPr>
            <a:r>
              <a:rPr lang="fr-FR" dirty="0" smtClean="0"/>
              <a:t>C'est une matrice A = (</a:t>
            </a:r>
            <a:r>
              <a:rPr lang="fr-FR" dirty="0" err="1" smtClean="0"/>
              <a:t>a</a:t>
            </a:r>
            <a:r>
              <a:rPr lang="fr-FR" baseline="-25000" dirty="0" err="1" smtClean="0"/>
              <a:t>iu</a:t>
            </a:r>
            <a:r>
              <a:rPr lang="fr-FR" dirty="0" smtClean="0"/>
              <a:t>), i = 1, …, n ; u = 1, …,m à coefficients 0, +1, -1. n est le nombre de sommets et m est le nombre des arcs.</a:t>
            </a:r>
          </a:p>
          <a:p>
            <a:pPr eaLnBrk="1" fontAlgn="auto" hangingPunct="1">
              <a:spcAft>
                <a:spcPts val="0"/>
              </a:spcAft>
              <a:buFont typeface="Arial" pitchFamily="34" charset="0"/>
              <a:buChar char="•"/>
              <a:defRPr/>
            </a:pPr>
            <a:r>
              <a:rPr lang="fr-FR" dirty="0" smtClean="0"/>
              <a:t>Chaque ligne correspond à un sommet et chaque colonne à un arc.</a:t>
            </a:r>
          </a:p>
          <a:p>
            <a:pPr eaLnBrk="1" fontAlgn="auto" hangingPunct="1">
              <a:spcAft>
                <a:spcPts val="0"/>
              </a:spcAft>
              <a:buFont typeface="Arial" pitchFamily="34" charset="0"/>
              <a:buChar char="•"/>
              <a:defRPr/>
            </a:pPr>
            <a:r>
              <a:rPr lang="fr-FR" dirty="0" smtClean="0"/>
              <a:t>Si u=(</a:t>
            </a:r>
            <a:r>
              <a:rPr lang="fr-FR" dirty="0" err="1" smtClean="0"/>
              <a:t>i,j</a:t>
            </a:r>
            <a:r>
              <a:rPr lang="fr-FR" dirty="0" smtClean="0"/>
              <a:t>)</a:t>
            </a:r>
            <a:r>
              <a:rPr lang="fr-FR" dirty="0" smtClean="0">
                <a:sym typeface="Symbol"/>
              </a:rPr>
              <a:t></a:t>
            </a:r>
            <a:r>
              <a:rPr lang="fr-FR" dirty="0" smtClean="0"/>
              <a:t>A alors </a:t>
            </a:r>
            <a:r>
              <a:rPr lang="fr-FR" dirty="0" err="1" smtClean="0"/>
              <a:t>a</a:t>
            </a:r>
            <a:r>
              <a:rPr lang="fr-FR" baseline="-25000" dirty="0" err="1" smtClean="0"/>
              <a:t>iu</a:t>
            </a:r>
            <a:r>
              <a:rPr lang="fr-FR" dirty="0" smtClean="0"/>
              <a:t>=+1, </a:t>
            </a:r>
            <a:r>
              <a:rPr lang="fr-FR" dirty="0" err="1" smtClean="0"/>
              <a:t>a</a:t>
            </a:r>
            <a:r>
              <a:rPr lang="fr-FR" baseline="-25000" dirty="0" err="1" smtClean="0"/>
              <a:t>ju</a:t>
            </a:r>
            <a:r>
              <a:rPr lang="fr-FR" dirty="0" smtClean="0"/>
              <a:t>=-1 et </a:t>
            </a:r>
            <a:r>
              <a:rPr lang="fr-FR" dirty="0" err="1" smtClean="0"/>
              <a:t>a</a:t>
            </a:r>
            <a:r>
              <a:rPr lang="fr-FR" baseline="-25000" dirty="0" err="1" smtClean="0"/>
              <a:t>ku</a:t>
            </a:r>
            <a:r>
              <a:rPr lang="fr-FR" dirty="0" smtClean="0"/>
              <a:t>=0 pour </a:t>
            </a:r>
            <a:r>
              <a:rPr lang="fr-FR" dirty="0" smtClean="0">
                <a:sym typeface="Symbol"/>
              </a:rPr>
              <a:t></a:t>
            </a:r>
            <a:r>
              <a:rPr lang="fr-FR" dirty="0" smtClean="0"/>
              <a:t>k</a:t>
            </a:r>
            <a:r>
              <a:rPr lang="fr-FR" dirty="0" smtClean="0">
                <a:sym typeface="Symbol"/>
              </a:rPr>
              <a:t></a:t>
            </a:r>
            <a:r>
              <a:rPr lang="fr-FR" dirty="0" smtClean="0"/>
              <a:t>i et k</a:t>
            </a:r>
            <a:r>
              <a:rPr lang="fr-FR" dirty="0" smtClean="0">
                <a:sym typeface="Symbol"/>
              </a:rPr>
              <a:t></a:t>
            </a:r>
            <a:r>
              <a:rPr lang="fr-FR" dirty="0" smtClean="0"/>
              <a:t>j, k</a:t>
            </a:r>
            <a:r>
              <a:rPr lang="fr-FR" dirty="0" smtClean="0">
                <a:sym typeface="Symbol"/>
              </a:rPr>
              <a:t></a:t>
            </a:r>
            <a:r>
              <a:rPr lang="fr-FR" dirty="0" smtClean="0"/>
              <a:t>S</a:t>
            </a:r>
          </a:p>
          <a:p>
            <a:pPr eaLnBrk="1" fontAlgn="auto" hangingPunct="1">
              <a:spcAft>
                <a:spcPts val="0"/>
              </a:spcAft>
              <a:buFont typeface="Arial" pitchFamily="34" charset="0"/>
              <a:buChar char="•"/>
              <a:defRPr/>
            </a:pPr>
            <a:endParaRPr lang="fr-FR" dirty="0"/>
          </a:p>
        </p:txBody>
      </p:sp>
      <p:sp>
        <p:nvSpPr>
          <p:cNvPr id="4" name="Espace réservé du numéro de diapositive 3"/>
          <p:cNvSpPr>
            <a:spLocks noGrp="1"/>
          </p:cNvSpPr>
          <p:nvPr>
            <p:ph type="sldNum" sz="quarter" idx="12"/>
          </p:nvPr>
        </p:nvSpPr>
        <p:spPr/>
        <p:txBody>
          <a:bodyPr/>
          <a:lstStyle/>
          <a:p>
            <a:pPr>
              <a:defRPr/>
            </a:pPr>
            <a:fld id="{7FD57C2A-3926-4D4D-84B2-E4A1DB38983F}" type="slidenum">
              <a:rPr lang="fr-FR"/>
              <a:pPr>
                <a:defRPr/>
              </a:pPr>
              <a:t>23</a:t>
            </a:fld>
            <a:endParaRPr lang="fr-F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p:cNvSpPr/>
          <p:nvPr/>
        </p:nvSpPr>
        <p:spPr>
          <a:xfrm>
            <a:off x="2714625" y="642938"/>
            <a:ext cx="628650" cy="5715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1</a:t>
            </a:r>
          </a:p>
        </p:txBody>
      </p:sp>
      <p:sp>
        <p:nvSpPr>
          <p:cNvPr id="3" name="Ellipse 2"/>
          <p:cNvSpPr/>
          <p:nvPr/>
        </p:nvSpPr>
        <p:spPr>
          <a:xfrm>
            <a:off x="4429125" y="2000250"/>
            <a:ext cx="628650" cy="5715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4</a:t>
            </a:r>
          </a:p>
        </p:txBody>
      </p:sp>
      <p:sp>
        <p:nvSpPr>
          <p:cNvPr id="4" name="Ellipse 3"/>
          <p:cNvSpPr/>
          <p:nvPr/>
        </p:nvSpPr>
        <p:spPr>
          <a:xfrm>
            <a:off x="4429125" y="642938"/>
            <a:ext cx="628650" cy="5715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2</a:t>
            </a:r>
          </a:p>
        </p:txBody>
      </p:sp>
      <p:sp>
        <p:nvSpPr>
          <p:cNvPr id="5" name="Ellipse 4"/>
          <p:cNvSpPr/>
          <p:nvPr/>
        </p:nvSpPr>
        <p:spPr>
          <a:xfrm>
            <a:off x="2786063" y="2000250"/>
            <a:ext cx="628650" cy="571500"/>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3</a:t>
            </a:r>
          </a:p>
        </p:txBody>
      </p:sp>
      <p:cxnSp>
        <p:nvCxnSpPr>
          <p:cNvPr id="7" name="Connecteur droit avec flèche 6"/>
          <p:cNvCxnSpPr>
            <a:stCxn id="2" idx="6"/>
            <a:endCxn id="4" idx="2"/>
          </p:cNvCxnSpPr>
          <p:nvPr/>
        </p:nvCxnSpPr>
        <p:spPr>
          <a:xfrm>
            <a:off x="3343275" y="928688"/>
            <a:ext cx="10858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a:stCxn id="4" idx="4"/>
            <a:endCxn id="3" idx="0"/>
          </p:cNvCxnSpPr>
          <p:nvPr/>
        </p:nvCxnSpPr>
        <p:spPr>
          <a:xfrm rot="5400000">
            <a:off x="4349751" y="1606550"/>
            <a:ext cx="785812"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3" idx="2"/>
            <a:endCxn id="5" idx="6"/>
          </p:cNvCxnSpPr>
          <p:nvPr/>
        </p:nvCxnSpPr>
        <p:spPr>
          <a:xfrm rot="10800000">
            <a:off x="3414713" y="2286000"/>
            <a:ext cx="101441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stCxn id="4" idx="3"/>
            <a:endCxn id="5" idx="7"/>
          </p:cNvCxnSpPr>
          <p:nvPr/>
        </p:nvCxnSpPr>
        <p:spPr>
          <a:xfrm rot="5400000">
            <a:off x="3444875" y="1008063"/>
            <a:ext cx="954088" cy="11985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stCxn id="2" idx="5"/>
            <a:endCxn id="3" idx="1"/>
          </p:cNvCxnSpPr>
          <p:nvPr/>
        </p:nvCxnSpPr>
        <p:spPr>
          <a:xfrm rot="16200000" flipH="1">
            <a:off x="3409156" y="972344"/>
            <a:ext cx="954088" cy="1270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611" name="ZoneTexte 18"/>
          <p:cNvSpPr txBox="1">
            <a:spLocks noChangeArrowheads="1"/>
          </p:cNvSpPr>
          <p:nvPr/>
        </p:nvSpPr>
        <p:spPr bwMode="auto">
          <a:xfrm>
            <a:off x="3643313" y="500063"/>
            <a:ext cx="638175" cy="369887"/>
          </a:xfrm>
          <a:prstGeom prst="rect">
            <a:avLst/>
          </a:prstGeom>
          <a:noFill/>
          <a:ln w="9525">
            <a:noFill/>
            <a:miter lim="800000"/>
            <a:headEnd/>
            <a:tailEnd/>
          </a:ln>
        </p:spPr>
        <p:txBody>
          <a:bodyPr>
            <a:spAutoFit/>
          </a:bodyPr>
          <a:lstStyle/>
          <a:p>
            <a:r>
              <a:rPr lang="fr-FR">
                <a:latin typeface="Calibri" pitchFamily="34" charset="0"/>
              </a:rPr>
              <a:t>u1</a:t>
            </a:r>
          </a:p>
        </p:txBody>
      </p:sp>
      <p:sp>
        <p:nvSpPr>
          <p:cNvPr id="25612" name="ZoneTexte 19"/>
          <p:cNvSpPr txBox="1">
            <a:spLocks noChangeArrowheads="1"/>
          </p:cNvSpPr>
          <p:nvPr/>
        </p:nvSpPr>
        <p:spPr bwMode="auto">
          <a:xfrm>
            <a:off x="4929188" y="1500188"/>
            <a:ext cx="423862" cy="369887"/>
          </a:xfrm>
          <a:prstGeom prst="rect">
            <a:avLst/>
          </a:prstGeom>
          <a:noFill/>
          <a:ln w="9525">
            <a:noFill/>
            <a:miter lim="800000"/>
            <a:headEnd/>
            <a:tailEnd/>
          </a:ln>
        </p:spPr>
        <p:txBody>
          <a:bodyPr wrap="none">
            <a:spAutoFit/>
          </a:bodyPr>
          <a:lstStyle/>
          <a:p>
            <a:r>
              <a:rPr lang="fr-FR">
                <a:latin typeface="Calibri" pitchFamily="34" charset="0"/>
              </a:rPr>
              <a:t>u4</a:t>
            </a:r>
          </a:p>
        </p:txBody>
      </p:sp>
      <p:sp>
        <p:nvSpPr>
          <p:cNvPr id="25613" name="ZoneTexte 20"/>
          <p:cNvSpPr txBox="1">
            <a:spLocks noChangeArrowheads="1"/>
          </p:cNvSpPr>
          <p:nvPr/>
        </p:nvSpPr>
        <p:spPr bwMode="auto">
          <a:xfrm>
            <a:off x="3357563" y="2357438"/>
            <a:ext cx="1000125" cy="369887"/>
          </a:xfrm>
          <a:prstGeom prst="rect">
            <a:avLst/>
          </a:prstGeom>
          <a:noFill/>
          <a:ln w="9525">
            <a:noFill/>
            <a:miter lim="800000"/>
            <a:headEnd/>
            <a:tailEnd/>
          </a:ln>
        </p:spPr>
        <p:txBody>
          <a:bodyPr>
            <a:spAutoFit/>
          </a:bodyPr>
          <a:lstStyle/>
          <a:p>
            <a:r>
              <a:rPr lang="fr-FR">
                <a:latin typeface="Calibri" pitchFamily="34" charset="0"/>
              </a:rPr>
              <a:t>     u5</a:t>
            </a:r>
          </a:p>
        </p:txBody>
      </p:sp>
      <p:sp>
        <p:nvSpPr>
          <p:cNvPr id="25614" name="ZoneTexte 21"/>
          <p:cNvSpPr txBox="1">
            <a:spLocks noChangeArrowheads="1"/>
          </p:cNvSpPr>
          <p:nvPr/>
        </p:nvSpPr>
        <p:spPr bwMode="auto">
          <a:xfrm>
            <a:off x="3643313" y="1285875"/>
            <a:ext cx="500062" cy="369888"/>
          </a:xfrm>
          <a:prstGeom prst="rect">
            <a:avLst/>
          </a:prstGeom>
          <a:noFill/>
          <a:ln w="9525">
            <a:noFill/>
            <a:miter lim="800000"/>
            <a:headEnd/>
            <a:tailEnd/>
          </a:ln>
        </p:spPr>
        <p:txBody>
          <a:bodyPr>
            <a:spAutoFit/>
          </a:bodyPr>
          <a:lstStyle/>
          <a:p>
            <a:r>
              <a:rPr lang="fr-FR">
                <a:latin typeface="Calibri" pitchFamily="34" charset="0"/>
              </a:rPr>
              <a:t>u3</a:t>
            </a:r>
          </a:p>
        </p:txBody>
      </p:sp>
      <p:sp>
        <p:nvSpPr>
          <p:cNvPr id="25615" name="ZoneTexte 22"/>
          <p:cNvSpPr txBox="1">
            <a:spLocks noChangeArrowheads="1"/>
          </p:cNvSpPr>
          <p:nvPr/>
        </p:nvSpPr>
        <p:spPr bwMode="auto">
          <a:xfrm>
            <a:off x="3429000" y="1643063"/>
            <a:ext cx="469900" cy="369887"/>
          </a:xfrm>
          <a:prstGeom prst="rect">
            <a:avLst/>
          </a:prstGeom>
          <a:noFill/>
          <a:ln w="9525">
            <a:noFill/>
            <a:miter lim="800000"/>
            <a:headEnd/>
            <a:tailEnd/>
          </a:ln>
        </p:spPr>
        <p:txBody>
          <a:bodyPr>
            <a:spAutoFit/>
          </a:bodyPr>
          <a:lstStyle/>
          <a:p>
            <a:r>
              <a:rPr lang="fr-FR">
                <a:latin typeface="Calibri" pitchFamily="34" charset="0"/>
              </a:rPr>
              <a:t>u2</a:t>
            </a:r>
          </a:p>
        </p:txBody>
      </p:sp>
      <p:graphicFrame>
        <p:nvGraphicFramePr>
          <p:cNvPr id="16" name="Tableau 15"/>
          <p:cNvGraphicFramePr>
            <a:graphicFrameLocks noGrp="1"/>
          </p:cNvGraphicFramePr>
          <p:nvPr/>
        </p:nvGraphicFramePr>
        <p:xfrm>
          <a:off x="1357289" y="3071810"/>
          <a:ext cx="6062665" cy="1143008"/>
        </p:xfrm>
        <a:graphic>
          <a:graphicData uri="http://schemas.openxmlformats.org/drawingml/2006/table">
            <a:tbl>
              <a:tblPr/>
              <a:tblGrid>
                <a:gridCol w="1212533"/>
                <a:gridCol w="1212533"/>
                <a:gridCol w="1212533"/>
                <a:gridCol w="1212533"/>
                <a:gridCol w="1212533"/>
              </a:tblGrid>
              <a:tr h="285752">
                <a:tc>
                  <a:txBody>
                    <a:bodyPr/>
                    <a:lstStyle/>
                    <a:p>
                      <a:pPr algn="ctr">
                        <a:spcAft>
                          <a:spcPts val="0"/>
                        </a:spcAft>
                      </a:pPr>
                      <a:r>
                        <a:rPr lang="fr-FR" sz="1800" dirty="0">
                          <a:latin typeface="Times New Roman"/>
                          <a:ea typeface="Times New Roman"/>
                          <a:cs typeface="Times New Roman"/>
                        </a:rPr>
                        <a:t>1     </a:t>
                      </a:r>
                      <a:r>
                        <a:rPr lang="fr-FR" sz="1800" b="1" dirty="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smtClean="0">
                          <a:latin typeface="Times New Roman"/>
                          <a:ea typeface="Times New Roman"/>
                          <a:cs typeface="Times New Roman"/>
                        </a:rPr>
                        <a:t> 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Times New Roman"/>
                          <a:ea typeface="Times New Roman"/>
                          <a:cs typeface="Times New Roman"/>
                        </a:rPr>
                        <a:t>0</a:t>
                      </a:r>
                      <a:endParaRPr lang="fr-FR" sz="180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2">
                <a:tc>
                  <a:txBody>
                    <a:bodyPr/>
                    <a:lstStyle/>
                    <a:p>
                      <a:pPr algn="ctr">
                        <a:spcAft>
                          <a:spcPts val="0"/>
                        </a:spcAft>
                      </a:pPr>
                      <a:r>
                        <a:rPr lang="fr-FR" sz="1800" dirty="0">
                          <a:latin typeface="Times New Roman"/>
                          <a:ea typeface="Times New Roman"/>
                          <a:cs typeface="Times New Roman"/>
                        </a:rPr>
                        <a:t>2   </a:t>
                      </a:r>
                      <a:r>
                        <a:rPr lang="fr-FR" sz="1800" dirty="0" smtClean="0">
                          <a:latin typeface="Times New Roman"/>
                          <a:ea typeface="Times New Roman"/>
                          <a:cs typeface="Times New Roman"/>
                        </a:rPr>
                        <a:t> </a:t>
                      </a:r>
                      <a:r>
                        <a:rPr lang="fr-FR" sz="1800" b="1" dirty="0" smtClean="0">
                          <a:latin typeface="Times New Roman"/>
                          <a:ea typeface="Times New Roman"/>
                          <a:cs typeface="Times New Roman"/>
                        </a:rPr>
                        <a:t>-</a:t>
                      </a:r>
                      <a:r>
                        <a:rPr lang="fr-FR" sz="1800" b="1" dirty="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smtClean="0">
                          <a:latin typeface="Times New Roman"/>
                          <a:ea typeface="Times New Roman"/>
                          <a:cs typeface="Times New Roman"/>
                        </a:rPr>
                        <a:t> 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Times New Roman"/>
                          <a:ea typeface="Times New Roman"/>
                          <a:cs typeface="Times New Roman"/>
                        </a:rPr>
                        <a:t>1</a:t>
                      </a:r>
                      <a:endParaRPr lang="fr-FR" sz="180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a:latin typeface="Times New Roman"/>
                          <a:ea typeface="Times New Roman"/>
                          <a:cs typeface="Times New Roman"/>
                        </a:rPr>
                        <a:t>0</a:t>
                      </a:r>
                      <a:endParaRPr lang="fr-FR" sz="180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2">
                <a:tc>
                  <a:txBody>
                    <a:bodyPr/>
                    <a:lstStyle/>
                    <a:p>
                      <a:pPr algn="ctr">
                        <a:spcAft>
                          <a:spcPts val="0"/>
                        </a:spcAft>
                      </a:pPr>
                      <a:r>
                        <a:rPr lang="fr-FR" sz="1800" dirty="0">
                          <a:latin typeface="Times New Roman"/>
                          <a:ea typeface="Times New Roman"/>
                          <a:cs typeface="Times New Roman"/>
                        </a:rPr>
                        <a:t>3   </a:t>
                      </a:r>
                      <a:r>
                        <a:rPr lang="fr-FR" sz="1800" dirty="0" smtClean="0">
                          <a:latin typeface="Times New Roman"/>
                          <a:ea typeface="Times New Roman"/>
                          <a:cs typeface="Times New Roman"/>
                        </a:rPr>
                        <a:t>  </a:t>
                      </a:r>
                      <a:r>
                        <a:rPr lang="fr-FR" sz="1800" b="1" dirty="0" smtClean="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smtClean="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smtClean="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2">
                <a:tc>
                  <a:txBody>
                    <a:bodyPr/>
                    <a:lstStyle/>
                    <a:p>
                      <a:pPr algn="ctr">
                        <a:spcAft>
                          <a:spcPts val="0"/>
                        </a:spcAft>
                      </a:pPr>
                      <a:r>
                        <a:rPr lang="fr-FR" sz="1800" dirty="0">
                          <a:latin typeface="Times New Roman"/>
                          <a:ea typeface="Times New Roman"/>
                          <a:cs typeface="Times New Roman"/>
                        </a:rPr>
                        <a:t>4   </a:t>
                      </a:r>
                      <a:r>
                        <a:rPr lang="fr-FR" sz="1800" dirty="0" smtClean="0">
                          <a:latin typeface="Times New Roman"/>
                          <a:ea typeface="Times New Roman"/>
                          <a:cs typeface="Times New Roman"/>
                        </a:rPr>
                        <a:t>  </a:t>
                      </a:r>
                      <a:r>
                        <a:rPr lang="fr-FR" sz="1800" b="1" dirty="0" smtClean="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smtClean="0">
                          <a:latin typeface="Times New Roman"/>
                          <a:ea typeface="Times New Roman"/>
                          <a:cs typeface="Times New Roman"/>
                        </a:rPr>
                        <a:t> 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smtClean="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dirty="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649" name="Rectangle 2"/>
          <p:cNvSpPr>
            <a:spLocks noChangeArrowheads="1"/>
          </p:cNvSpPr>
          <p:nvPr/>
        </p:nvSpPr>
        <p:spPr bwMode="auto">
          <a:xfrm>
            <a:off x="0" y="4357688"/>
            <a:ext cx="8707438" cy="369887"/>
          </a:xfrm>
          <a:prstGeom prst="rect">
            <a:avLst/>
          </a:prstGeom>
          <a:noFill/>
          <a:ln w="9525">
            <a:noFill/>
            <a:miter lim="800000"/>
            <a:headEnd/>
            <a:tailEnd/>
          </a:ln>
        </p:spPr>
        <p:txBody>
          <a:bodyPr wrap="none" anchor="ctr">
            <a:spAutoFit/>
          </a:bodyPr>
          <a:lstStyle/>
          <a:p>
            <a:r>
              <a:rPr lang="fr-FR" b="1" dirty="0">
                <a:cs typeface="Times New Roman" pitchFamily="18" charset="0"/>
              </a:rPr>
              <a:t>Matrice d'incidence sommets-arêtes </a:t>
            </a:r>
            <a:r>
              <a:rPr lang="fr-FR" dirty="0">
                <a:cs typeface="Times New Roman" pitchFamily="18" charset="0"/>
              </a:rPr>
              <a:t>(idem sauf qu' il y a des 1 à la place des –1)</a:t>
            </a:r>
            <a:endParaRPr lang="fr-FR" dirty="0"/>
          </a:p>
        </p:txBody>
      </p:sp>
      <p:sp>
        <p:nvSpPr>
          <p:cNvPr id="25650" name="ZoneTexte 25"/>
          <p:cNvSpPr txBox="1">
            <a:spLocks noChangeArrowheads="1"/>
          </p:cNvSpPr>
          <p:nvPr/>
        </p:nvSpPr>
        <p:spPr bwMode="auto">
          <a:xfrm>
            <a:off x="1857375" y="2714625"/>
            <a:ext cx="714361" cy="369332"/>
          </a:xfrm>
          <a:prstGeom prst="rect">
            <a:avLst/>
          </a:prstGeom>
          <a:noFill/>
          <a:ln w="9525">
            <a:noFill/>
            <a:miter lim="800000"/>
            <a:headEnd/>
            <a:tailEnd/>
          </a:ln>
        </p:spPr>
        <p:txBody>
          <a:bodyPr wrap="square">
            <a:spAutoFit/>
          </a:bodyPr>
          <a:lstStyle/>
          <a:p>
            <a:r>
              <a:rPr lang="fr-FR" dirty="0" smtClean="0">
                <a:latin typeface="Calibri" pitchFamily="34" charset="0"/>
              </a:rPr>
              <a:t>  u1</a:t>
            </a:r>
            <a:endParaRPr lang="fr-FR" dirty="0">
              <a:latin typeface="Calibri" pitchFamily="34" charset="0"/>
            </a:endParaRPr>
          </a:p>
        </p:txBody>
      </p:sp>
      <p:sp>
        <p:nvSpPr>
          <p:cNvPr id="25651" name="ZoneTexte 28"/>
          <p:cNvSpPr txBox="1">
            <a:spLocks noChangeArrowheads="1"/>
          </p:cNvSpPr>
          <p:nvPr/>
        </p:nvSpPr>
        <p:spPr bwMode="auto">
          <a:xfrm>
            <a:off x="3000364" y="2714625"/>
            <a:ext cx="928694" cy="369332"/>
          </a:xfrm>
          <a:prstGeom prst="rect">
            <a:avLst/>
          </a:prstGeom>
          <a:noFill/>
          <a:ln w="9525">
            <a:noFill/>
            <a:miter lim="800000"/>
            <a:headEnd/>
            <a:tailEnd/>
          </a:ln>
        </p:spPr>
        <p:txBody>
          <a:bodyPr wrap="square">
            <a:spAutoFit/>
          </a:bodyPr>
          <a:lstStyle/>
          <a:p>
            <a:r>
              <a:rPr lang="fr-FR" dirty="0">
                <a:latin typeface="Calibri" pitchFamily="34" charset="0"/>
              </a:rPr>
              <a:t>u2</a:t>
            </a:r>
          </a:p>
        </p:txBody>
      </p:sp>
      <p:sp>
        <p:nvSpPr>
          <p:cNvPr id="25652" name="ZoneTexte 30"/>
          <p:cNvSpPr txBox="1">
            <a:spLocks noChangeArrowheads="1"/>
          </p:cNvSpPr>
          <p:nvPr/>
        </p:nvSpPr>
        <p:spPr bwMode="auto">
          <a:xfrm>
            <a:off x="4214810" y="2714624"/>
            <a:ext cx="571503" cy="369332"/>
          </a:xfrm>
          <a:prstGeom prst="rect">
            <a:avLst/>
          </a:prstGeom>
          <a:noFill/>
          <a:ln w="9525">
            <a:noFill/>
            <a:miter lim="800000"/>
            <a:headEnd/>
            <a:tailEnd/>
          </a:ln>
        </p:spPr>
        <p:txBody>
          <a:bodyPr wrap="square">
            <a:spAutoFit/>
          </a:bodyPr>
          <a:lstStyle/>
          <a:p>
            <a:r>
              <a:rPr lang="fr-FR">
                <a:latin typeface="Calibri" pitchFamily="34" charset="0"/>
              </a:rPr>
              <a:t>u3</a:t>
            </a:r>
          </a:p>
        </p:txBody>
      </p:sp>
      <p:sp>
        <p:nvSpPr>
          <p:cNvPr id="25653" name="ZoneTexte 31"/>
          <p:cNvSpPr txBox="1">
            <a:spLocks noChangeArrowheads="1"/>
          </p:cNvSpPr>
          <p:nvPr/>
        </p:nvSpPr>
        <p:spPr bwMode="auto">
          <a:xfrm>
            <a:off x="5429256" y="2714620"/>
            <a:ext cx="500066" cy="369332"/>
          </a:xfrm>
          <a:prstGeom prst="rect">
            <a:avLst/>
          </a:prstGeom>
          <a:noFill/>
          <a:ln w="9525">
            <a:noFill/>
            <a:miter lim="800000"/>
            <a:headEnd/>
            <a:tailEnd/>
          </a:ln>
        </p:spPr>
        <p:txBody>
          <a:bodyPr wrap="square">
            <a:spAutoFit/>
          </a:bodyPr>
          <a:lstStyle/>
          <a:p>
            <a:r>
              <a:rPr lang="fr-FR" dirty="0" smtClean="0">
                <a:latin typeface="Calibri" pitchFamily="34" charset="0"/>
              </a:rPr>
              <a:t>u4</a:t>
            </a:r>
            <a:endParaRPr lang="fr-FR" dirty="0">
              <a:latin typeface="Calibri" pitchFamily="34" charset="0"/>
            </a:endParaRPr>
          </a:p>
        </p:txBody>
      </p:sp>
      <p:sp>
        <p:nvSpPr>
          <p:cNvPr id="25654" name="ZoneTexte 33"/>
          <p:cNvSpPr txBox="1">
            <a:spLocks noChangeArrowheads="1"/>
          </p:cNvSpPr>
          <p:nvPr/>
        </p:nvSpPr>
        <p:spPr bwMode="auto">
          <a:xfrm>
            <a:off x="6643702" y="2714625"/>
            <a:ext cx="714361" cy="369332"/>
          </a:xfrm>
          <a:prstGeom prst="rect">
            <a:avLst/>
          </a:prstGeom>
          <a:noFill/>
          <a:ln w="9525">
            <a:noFill/>
            <a:miter lim="800000"/>
            <a:headEnd/>
            <a:tailEnd/>
          </a:ln>
        </p:spPr>
        <p:txBody>
          <a:bodyPr wrap="square">
            <a:spAutoFit/>
          </a:bodyPr>
          <a:lstStyle/>
          <a:p>
            <a:r>
              <a:rPr lang="fr-FR" dirty="0">
                <a:latin typeface="Calibri" pitchFamily="34" charset="0"/>
              </a:rPr>
              <a:t>u5</a:t>
            </a:r>
          </a:p>
        </p:txBody>
      </p:sp>
      <p:sp>
        <p:nvSpPr>
          <p:cNvPr id="25" name="Espace réservé du numéro de diapositive 24"/>
          <p:cNvSpPr>
            <a:spLocks noGrp="1"/>
          </p:cNvSpPr>
          <p:nvPr>
            <p:ph type="sldNum" sz="quarter" idx="12"/>
          </p:nvPr>
        </p:nvSpPr>
        <p:spPr/>
        <p:txBody>
          <a:bodyPr/>
          <a:lstStyle/>
          <a:p>
            <a:pPr>
              <a:defRPr/>
            </a:pPr>
            <a:fld id="{12D51999-E06C-4D6A-9749-6442B34C519F}" type="slidenum">
              <a:rPr lang="fr-FR"/>
              <a:pPr>
                <a:defRPr/>
              </a:pPr>
              <a:t>24</a:t>
            </a:fld>
            <a:endParaRPr lang="fr-FR"/>
          </a:p>
        </p:txBody>
      </p:sp>
      <p:cxnSp>
        <p:nvCxnSpPr>
          <p:cNvPr id="27" name="Connecteur droit 26"/>
          <p:cNvCxnSpPr/>
          <p:nvPr/>
        </p:nvCxnSpPr>
        <p:spPr>
          <a:xfrm rot="5400000">
            <a:off x="1321571" y="3679033"/>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rot="5400000" flipH="1" flipV="1">
            <a:off x="1214414" y="2928934"/>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rot="5400000" flipH="1" flipV="1">
            <a:off x="7215206" y="2857496"/>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flipV="1">
            <a:off x="1357290" y="2714620"/>
            <a:ext cx="607223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rot="5400000" flipH="1" flipV="1">
            <a:off x="1785918" y="2928934"/>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rot="5400000" flipH="1" flipV="1">
            <a:off x="2428860" y="2928934"/>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rot="5400000" flipH="1" flipV="1">
            <a:off x="3643306" y="2928934"/>
            <a:ext cx="28575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rot="5400000" flipH="1" flipV="1">
            <a:off x="4822033" y="2893215"/>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rot="5400000" flipH="1" flipV="1">
            <a:off x="6036479" y="2893215"/>
            <a:ext cx="35719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428750" y="5000625"/>
          <a:ext cx="6067446" cy="1428760"/>
        </p:xfrm>
        <a:graphic>
          <a:graphicData uri="http://schemas.openxmlformats.org/drawingml/2006/table">
            <a:tbl>
              <a:tblPr/>
              <a:tblGrid>
                <a:gridCol w="1515951"/>
                <a:gridCol w="1515951"/>
                <a:gridCol w="1515951"/>
                <a:gridCol w="1519593"/>
              </a:tblGrid>
              <a:tr h="345801">
                <a:tc>
                  <a:txBody>
                    <a:bodyPr/>
                    <a:lstStyle/>
                    <a:p>
                      <a:pPr>
                        <a:spcAft>
                          <a:spcPts val="0"/>
                        </a:spcAft>
                      </a:pPr>
                      <a:r>
                        <a:rPr lang="fr-FR" sz="1800" dirty="0" smtClean="0">
                          <a:latin typeface="Times New Roman"/>
                          <a:ea typeface="Times New Roman"/>
                          <a:cs typeface="Times New Roman"/>
                        </a:rPr>
                        <a:t>         </a:t>
                      </a:r>
                      <a:r>
                        <a:rPr lang="fr-FR" sz="1800" dirty="0">
                          <a:latin typeface="Times New Roman"/>
                          <a:ea typeface="Times New Roman"/>
                          <a:cs typeface="Times New Roman"/>
                        </a:rPr>
                        <a:t>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a:t>
                      </a:r>
                      <a:r>
                        <a:rPr lang="fr-FR" sz="1800" dirty="0" smtClean="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a:t>
                      </a:r>
                      <a:r>
                        <a:rPr lang="fr-FR" sz="1800" dirty="0" smtClean="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a:t>
                      </a:r>
                      <a:r>
                        <a:rPr lang="fr-FR" sz="1800" dirty="0" smtClean="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801">
                <a:tc>
                  <a:txBody>
                    <a:bodyPr/>
                    <a:lstStyle/>
                    <a:p>
                      <a:pPr>
                        <a:spcAft>
                          <a:spcPts val="0"/>
                        </a:spcAft>
                      </a:pPr>
                      <a:r>
                        <a:rPr lang="fr-FR" sz="1800" dirty="0" smtClean="0">
                          <a:latin typeface="Times New Roman"/>
                          <a:ea typeface="Times New Roman"/>
                          <a:cs typeface="Times New Roman"/>
                        </a:rPr>
                        <a:t>         </a:t>
                      </a:r>
                      <a:r>
                        <a:rPr lang="fr-FR" sz="1800" dirty="0">
                          <a:latin typeface="Times New Roman"/>
                          <a:ea typeface="Times New Roman"/>
                          <a:cs typeface="Times New Roman"/>
                        </a:rPr>
                        <a:t>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a:latin typeface="Times New Roman"/>
                          <a:ea typeface="Times New Roman"/>
                          <a:cs typeface="Times New Roman"/>
                        </a:rPr>
                        <a:t>         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a:latin typeface="Times New Roman"/>
                          <a:ea typeface="Times New Roman"/>
                          <a:cs typeface="Times New Roman"/>
                        </a:rPr>
                        <a:t>           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5801">
                <a:tc>
                  <a:txBody>
                    <a:bodyPr/>
                    <a:lstStyle/>
                    <a:p>
                      <a:pPr>
                        <a:spcAft>
                          <a:spcPts val="0"/>
                        </a:spcAft>
                      </a:pPr>
                      <a:r>
                        <a:rPr lang="fr-FR" sz="1800" dirty="0" smtClean="0">
                          <a:latin typeface="Times New Roman"/>
                          <a:ea typeface="Times New Roman"/>
                          <a:cs typeface="Times New Roman"/>
                        </a:rPr>
                        <a:t>         </a:t>
                      </a:r>
                      <a:r>
                        <a:rPr lang="fr-FR" sz="1800" dirty="0">
                          <a:latin typeface="Times New Roman"/>
                          <a:ea typeface="Times New Roman"/>
                          <a:cs typeface="Times New Roman"/>
                        </a:rPr>
                        <a:t>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a:latin typeface="Times New Roman"/>
                          <a:ea typeface="Times New Roman"/>
                          <a:cs typeface="Times New Roman"/>
                        </a:rPr>
                        <a:t>         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a:t>
                      </a:r>
                      <a:r>
                        <a:rPr lang="fr-FR" sz="1800" dirty="0" smtClean="0">
                          <a:latin typeface="Times New Roman"/>
                          <a:ea typeface="Times New Roman"/>
                          <a:cs typeface="Times New Roman"/>
                        </a:rPr>
                        <a:t>0</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357">
                <a:tc>
                  <a:txBody>
                    <a:bodyPr/>
                    <a:lstStyle/>
                    <a:p>
                      <a:pPr>
                        <a:spcAft>
                          <a:spcPts val="0"/>
                        </a:spcAft>
                      </a:pPr>
                      <a:r>
                        <a:rPr lang="fr-FR" sz="1800" dirty="0" smtClean="0">
                          <a:latin typeface="Times New Roman"/>
                          <a:ea typeface="Times New Roman"/>
                          <a:cs typeface="Times New Roman"/>
                        </a:rPr>
                        <a:t>         </a:t>
                      </a:r>
                      <a:r>
                        <a:rPr lang="fr-FR" sz="1800" dirty="0">
                          <a:latin typeface="Times New Roman"/>
                          <a:ea typeface="Times New Roman"/>
                          <a:cs typeface="Times New Roman"/>
                        </a:rPr>
                        <a:t>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a:t>
                      </a:r>
                      <a:r>
                        <a:rPr lang="fr-FR" sz="1800" dirty="0" smtClean="0">
                          <a:latin typeface="Times New Roman"/>
                          <a:ea typeface="Times New Roman"/>
                          <a:cs typeface="Times New Roman"/>
                        </a:rPr>
                        <a:t>1</a:t>
                      </a:r>
                      <a:endParaRPr lang="fr-FR" sz="1800" dirty="0">
                        <a:latin typeface="Times New Roman"/>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fr-FR" sz="1800" dirty="0">
                          <a:latin typeface="Times New Roman"/>
                          <a:ea typeface="Times New Roman"/>
                          <a:cs typeface="Times New Roman"/>
                        </a:rPr>
                        <a:t>           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6653" name="Rectangle 2"/>
          <p:cNvSpPr>
            <a:spLocks noChangeArrowheads="1"/>
          </p:cNvSpPr>
          <p:nvPr/>
        </p:nvSpPr>
        <p:spPr bwMode="auto">
          <a:xfrm>
            <a:off x="0" y="500063"/>
            <a:ext cx="9144000" cy="7478970"/>
          </a:xfrm>
          <a:prstGeom prst="rect">
            <a:avLst/>
          </a:prstGeom>
          <a:noFill/>
          <a:ln w="9525">
            <a:noFill/>
            <a:miter lim="800000"/>
            <a:headEnd/>
            <a:tailEnd/>
          </a:ln>
        </p:spPr>
        <p:txBody>
          <a:bodyPr anchor="ctr">
            <a:spAutoFit/>
          </a:bodyPr>
          <a:lstStyle/>
          <a:p>
            <a:pPr indent="449263"/>
            <a:r>
              <a:rPr lang="fr-FR" sz="1600" b="1" dirty="0">
                <a:cs typeface="Times New Roman" pitchFamily="18" charset="0"/>
              </a:rPr>
              <a:t>Matrice d'adjacence (incidence sommets-sommets)</a:t>
            </a:r>
          </a:p>
          <a:p>
            <a:pPr indent="449263"/>
            <a:endParaRPr lang="fr-FR" sz="1600" b="1" dirty="0"/>
          </a:p>
          <a:p>
            <a:pPr indent="449263"/>
            <a:endParaRPr lang="fr-FR" sz="1600" dirty="0"/>
          </a:p>
          <a:p>
            <a:pPr indent="449263" eaLnBrk="0" hangingPunct="0"/>
            <a:r>
              <a:rPr lang="fr-FR" sz="1600" dirty="0">
                <a:cs typeface="Times New Roman" pitchFamily="18" charset="0"/>
              </a:rPr>
              <a:t>On représente l'ensemble des arcs par un tableau des booléens; comme chaque arc est une paire ordonnée de sommets, le graphe est représenté par une matrice carrée de booléens, dite matrice d'adjacence., de dimension </a:t>
            </a:r>
            <a:r>
              <a:rPr lang="fr-FR" sz="1600" dirty="0" smtClean="0">
                <a:cs typeface="Times New Roman" pitchFamily="18" charset="0"/>
              </a:rPr>
              <a:t>n </a:t>
            </a:r>
            <a:r>
              <a:rPr lang="fr-FR" sz="1600" dirty="0">
                <a:cs typeface="Times New Roman" pitchFamily="18" charset="0"/>
              </a:rPr>
              <a:t>* </a:t>
            </a:r>
            <a:r>
              <a:rPr lang="fr-FR" sz="1600" dirty="0" smtClean="0">
                <a:cs typeface="Times New Roman" pitchFamily="18" charset="0"/>
              </a:rPr>
              <a:t>n </a:t>
            </a:r>
            <a:r>
              <a:rPr lang="fr-FR" sz="1600" dirty="0">
                <a:cs typeface="Times New Roman" pitchFamily="18" charset="0"/>
              </a:rPr>
              <a:t>si le graphe a </a:t>
            </a:r>
            <a:r>
              <a:rPr lang="fr-FR" sz="1600" dirty="0" smtClean="0">
                <a:cs typeface="Times New Roman" pitchFamily="18" charset="0"/>
              </a:rPr>
              <a:t>n </a:t>
            </a:r>
            <a:r>
              <a:rPr lang="fr-FR" sz="1600" dirty="0">
                <a:cs typeface="Times New Roman" pitchFamily="18" charset="0"/>
              </a:rPr>
              <a:t>sommets. </a:t>
            </a:r>
          </a:p>
          <a:p>
            <a:pPr indent="449263" eaLnBrk="0" hangingPunct="0"/>
            <a:endParaRPr lang="fr-FR" sz="1600" dirty="0">
              <a:cs typeface="Times New Roman" pitchFamily="18" charset="0"/>
            </a:endParaRPr>
          </a:p>
          <a:p>
            <a:pPr indent="449263" eaLnBrk="0" hangingPunct="0"/>
            <a:r>
              <a:rPr lang="fr-FR" sz="1600" dirty="0">
                <a:cs typeface="Times New Roman" pitchFamily="18" charset="0"/>
              </a:rPr>
              <a:t>type GRAPHE = tableau[1</a:t>
            </a:r>
            <a:r>
              <a:rPr lang="fr-FR" sz="1600" dirty="0" smtClean="0">
                <a:cs typeface="Times New Roman" pitchFamily="18" charset="0"/>
              </a:rPr>
              <a:t>..n,1..n] </a:t>
            </a:r>
            <a:r>
              <a:rPr lang="fr-FR" sz="1600" dirty="0">
                <a:cs typeface="Times New Roman" pitchFamily="18" charset="0"/>
              </a:rPr>
              <a:t>de booléens</a:t>
            </a:r>
          </a:p>
          <a:p>
            <a:pPr indent="449263" eaLnBrk="0" hangingPunct="0"/>
            <a:endParaRPr lang="fr-FR" sz="1600" dirty="0"/>
          </a:p>
          <a:p>
            <a:pPr indent="449263" eaLnBrk="0" hangingPunct="0"/>
            <a:endParaRPr lang="fr-FR" sz="1600" dirty="0">
              <a:cs typeface="Times New Roman" pitchFamily="18" charset="0"/>
            </a:endParaRPr>
          </a:p>
          <a:p>
            <a:pPr indent="449263" eaLnBrk="0" hangingPunct="0"/>
            <a:endParaRPr lang="fr-FR" sz="1600" dirty="0">
              <a:cs typeface="Times New Roman" pitchFamily="18" charset="0"/>
            </a:endParaRPr>
          </a:p>
          <a:p>
            <a:pPr indent="449263" eaLnBrk="0" hangingPunct="0"/>
            <a:r>
              <a:rPr lang="fr-FR" sz="1600" dirty="0">
                <a:cs typeface="Times New Roman" pitchFamily="18" charset="0"/>
              </a:rPr>
              <a:t>La représentation matricielle est pratique pour tester l'existence d'un arc (ou d'une arête) entre deux sommets : on accède directement à l'élément de la matrice (en un temps constant). </a:t>
            </a:r>
          </a:p>
          <a:p>
            <a:pPr indent="449263" eaLnBrk="0" hangingPunct="0"/>
            <a:endParaRPr lang="fr-FR" sz="1600" dirty="0">
              <a:cs typeface="Times New Roman" pitchFamily="18" charset="0"/>
            </a:endParaRPr>
          </a:p>
          <a:p>
            <a:pPr indent="449263" eaLnBrk="0" hangingPunct="0"/>
            <a:r>
              <a:rPr lang="fr-FR" sz="1600" dirty="0">
                <a:cs typeface="Times New Roman" pitchFamily="18" charset="0"/>
              </a:rPr>
              <a:t>Il est facile d'ajouter ou de retirer un arc (une arête) et de parcourir tous les successeurs ou prédécesseurs d'un sommet. 		</a:t>
            </a:r>
            <a:r>
              <a:rPr lang="fr-FR" sz="1600" b="1" dirty="0">
                <a:cs typeface="Times New Roman" pitchFamily="18" charset="0"/>
              </a:rPr>
              <a:t>Pour G*</a:t>
            </a:r>
            <a:endParaRPr lang="fr-FR" sz="1600" b="1" dirty="0"/>
          </a:p>
          <a:p>
            <a:pPr indent="449263" eaLnBrk="0" hangingPunct="0"/>
            <a:r>
              <a:rPr lang="fr-FR" sz="1600" dirty="0">
                <a:cs typeface="Times New Roman" pitchFamily="18" charset="0"/>
              </a:rPr>
              <a:t>			          	     			</a:t>
            </a:r>
            <a:endParaRPr lang="fr-FR" sz="1600" dirty="0"/>
          </a:p>
          <a:p>
            <a:pPr indent="449263" eaLnBrk="0" hangingPunct="0"/>
            <a:r>
              <a:rPr lang="fr-FR" sz="1600" dirty="0">
                <a:cs typeface="Times New Roman" pitchFamily="18" charset="0"/>
              </a:rPr>
              <a:t>           </a:t>
            </a:r>
            <a:r>
              <a:rPr lang="fr-FR" sz="1600" dirty="0" smtClean="0">
                <a:cs typeface="Times New Roman" pitchFamily="18" charset="0"/>
              </a:rPr>
              <a:t>	</a:t>
            </a:r>
            <a:r>
              <a:rPr lang="fr-FR" sz="1600" dirty="0" smtClean="0">
                <a:cs typeface="Times New Roman" pitchFamily="18" charset="0"/>
              </a:rPr>
              <a:t>1		2	       3		4</a:t>
            </a:r>
            <a:endParaRPr lang="fr-FR" sz="1600" dirty="0">
              <a:cs typeface="Times New Roman" pitchFamily="18" charset="0"/>
            </a:endParaRPr>
          </a:p>
          <a:p>
            <a:pPr indent="449263" eaLnBrk="0" hangingPunct="0"/>
            <a:r>
              <a:rPr lang="fr-FR" sz="1600" dirty="0">
                <a:cs typeface="Times New Roman" pitchFamily="18" charset="0"/>
              </a:rPr>
              <a:t>	    </a:t>
            </a:r>
            <a:r>
              <a:rPr lang="fr-FR" sz="1600" dirty="0" smtClean="0">
                <a:cs typeface="Times New Roman" pitchFamily="18" charset="0"/>
              </a:rPr>
              <a:t> 1</a:t>
            </a:r>
          </a:p>
          <a:p>
            <a:pPr indent="449263" eaLnBrk="0" hangingPunct="0"/>
            <a:endParaRPr lang="fr-FR" sz="1600" dirty="0">
              <a:cs typeface="Times New Roman" pitchFamily="18" charset="0"/>
            </a:endParaRPr>
          </a:p>
          <a:p>
            <a:pPr indent="449263" eaLnBrk="0" hangingPunct="0"/>
            <a:r>
              <a:rPr lang="fr-FR" sz="1600" dirty="0">
                <a:cs typeface="Times New Roman" pitchFamily="18" charset="0"/>
              </a:rPr>
              <a:t>            </a:t>
            </a:r>
            <a:r>
              <a:rPr lang="fr-FR" sz="1600" dirty="0" smtClean="0">
                <a:cs typeface="Times New Roman" pitchFamily="18" charset="0"/>
              </a:rPr>
              <a:t> 2</a:t>
            </a:r>
          </a:p>
          <a:p>
            <a:pPr indent="449263" eaLnBrk="0" hangingPunct="0"/>
            <a:r>
              <a:rPr lang="fr-FR" sz="1600" dirty="0" smtClean="0">
                <a:cs typeface="Times New Roman" pitchFamily="18" charset="0"/>
              </a:rPr>
              <a:t>	 </a:t>
            </a:r>
            <a:r>
              <a:rPr lang="fr-FR" sz="1600" dirty="0" smtClean="0">
                <a:cs typeface="Times New Roman" pitchFamily="18" charset="0"/>
              </a:rPr>
              <a:t>    3</a:t>
            </a:r>
            <a:endParaRPr lang="fr-FR" sz="1600" dirty="0">
              <a:cs typeface="Times New Roman" pitchFamily="18" charset="0"/>
            </a:endParaRPr>
          </a:p>
          <a:p>
            <a:pPr indent="449263" eaLnBrk="0" hangingPunct="0"/>
            <a:r>
              <a:rPr lang="fr-FR" sz="1600" dirty="0">
                <a:cs typeface="Times New Roman" pitchFamily="18" charset="0"/>
              </a:rPr>
              <a:t>          </a:t>
            </a:r>
            <a:r>
              <a:rPr lang="fr-FR" sz="1600" dirty="0" smtClean="0">
                <a:cs typeface="Times New Roman" pitchFamily="18" charset="0"/>
              </a:rPr>
              <a:t> </a:t>
            </a:r>
            <a:r>
              <a:rPr lang="fr-FR" sz="1600" dirty="0" smtClean="0">
                <a:cs typeface="Times New Roman" pitchFamily="18" charset="0"/>
              </a:rPr>
              <a:t>  </a:t>
            </a:r>
            <a:endParaRPr lang="fr-FR" sz="1600" dirty="0">
              <a:cs typeface="Times New Roman" pitchFamily="18" charset="0"/>
            </a:endParaRPr>
          </a:p>
          <a:p>
            <a:pPr indent="449263" eaLnBrk="0" hangingPunct="0"/>
            <a:r>
              <a:rPr lang="fr-FR" sz="1600" dirty="0">
                <a:cs typeface="Times New Roman" pitchFamily="18" charset="0"/>
              </a:rPr>
              <a:t>	</a:t>
            </a:r>
            <a:r>
              <a:rPr lang="fr-FR" sz="1600" dirty="0" smtClean="0">
                <a:cs typeface="Times New Roman" pitchFamily="18" charset="0"/>
              </a:rPr>
              <a:t>    4</a:t>
            </a:r>
            <a:endParaRPr lang="fr-FR" sz="1600" dirty="0">
              <a:cs typeface="Times New Roman" pitchFamily="18" charset="0"/>
            </a:endParaRPr>
          </a:p>
          <a:p>
            <a:pPr indent="449263" eaLnBrk="0" hangingPunct="0"/>
            <a:r>
              <a:rPr lang="fr-FR" sz="1600" dirty="0">
                <a:cs typeface="Times New Roman" pitchFamily="18" charset="0"/>
              </a:rPr>
              <a:t>	    </a:t>
            </a:r>
          </a:p>
          <a:p>
            <a:pPr indent="449263" eaLnBrk="0" hangingPunct="0"/>
            <a:r>
              <a:rPr lang="fr-FR" sz="1600" dirty="0">
                <a:cs typeface="Times New Roman" pitchFamily="18" charset="0"/>
              </a:rPr>
              <a:t>           </a:t>
            </a:r>
          </a:p>
          <a:p>
            <a:pPr indent="449263" eaLnBrk="0" hangingPunct="0"/>
            <a:r>
              <a:rPr lang="fr-FR" sz="1600" dirty="0">
                <a:cs typeface="Times New Roman" pitchFamily="18" charset="0"/>
              </a:rPr>
              <a:t>	   </a:t>
            </a:r>
          </a:p>
          <a:p>
            <a:pPr indent="449263" eaLnBrk="0" hangingPunct="0"/>
            <a:endParaRPr lang="fr-FR" sz="1600" dirty="0">
              <a:cs typeface="Times New Roman" pitchFamily="18" charset="0"/>
            </a:endParaRPr>
          </a:p>
          <a:p>
            <a:pPr indent="449263" eaLnBrk="0" hangingPunct="0"/>
            <a:endParaRPr lang="fr-FR" sz="1600" dirty="0">
              <a:cs typeface="Times New Roman" pitchFamily="18" charset="0"/>
            </a:endParaRPr>
          </a:p>
          <a:p>
            <a:pPr indent="449263" eaLnBrk="0" hangingPunct="0"/>
            <a:endParaRPr lang="fr-FR" sz="1600" dirty="0"/>
          </a:p>
        </p:txBody>
      </p:sp>
      <p:sp>
        <p:nvSpPr>
          <p:cNvPr id="26654" name="Rectangle 3"/>
          <p:cNvSpPr>
            <a:spLocks noChangeArrowheads="1"/>
          </p:cNvSpPr>
          <p:nvPr/>
        </p:nvSpPr>
        <p:spPr bwMode="auto">
          <a:xfrm>
            <a:off x="0" y="2571744"/>
            <a:ext cx="9144000" cy="923925"/>
          </a:xfrm>
          <a:prstGeom prst="rect">
            <a:avLst/>
          </a:prstGeom>
          <a:noFill/>
          <a:ln w="9525">
            <a:noFill/>
            <a:miter lim="800000"/>
            <a:headEnd/>
            <a:tailEnd/>
          </a:ln>
        </p:spPr>
        <p:txBody>
          <a:bodyPr anchor="ctr">
            <a:spAutoFit/>
          </a:bodyPr>
          <a:lstStyle/>
          <a:p>
            <a:pPr indent="449263"/>
            <a:r>
              <a:rPr lang="fr-FR" dirty="0">
                <a:cs typeface="Times New Roman" pitchFamily="18" charset="0"/>
              </a:rPr>
              <a:t>Dans le cas où le graphe est non orienté, la matrice est symétrique. 			</a:t>
            </a:r>
            <a:endParaRPr lang="fr-FR" dirty="0"/>
          </a:p>
          <a:p>
            <a:pPr indent="449263" eaLnBrk="0" hangingPunct="0"/>
            <a:endParaRPr lang="fr-FR" dirty="0"/>
          </a:p>
        </p:txBody>
      </p:sp>
      <p:sp>
        <p:nvSpPr>
          <p:cNvPr id="6" name="Espace réservé du numéro de diapositive 5"/>
          <p:cNvSpPr>
            <a:spLocks noGrp="1"/>
          </p:cNvSpPr>
          <p:nvPr>
            <p:ph type="sldNum" sz="quarter" idx="12"/>
          </p:nvPr>
        </p:nvSpPr>
        <p:spPr/>
        <p:txBody>
          <a:bodyPr/>
          <a:lstStyle/>
          <a:p>
            <a:pPr>
              <a:defRPr/>
            </a:pPr>
            <a:fld id="{C90AD819-B4A7-4FED-851E-1A985BBE5CE0}" type="slidenum">
              <a:rPr lang="fr-FR"/>
              <a:pPr>
                <a:defRPr/>
              </a:pPr>
              <a:t>25</a:t>
            </a:fld>
            <a:endParaRPr lang="fr-F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0" y="0"/>
            <a:ext cx="9144000" cy="2862263"/>
          </a:xfrm>
          <a:prstGeom prst="rect">
            <a:avLst/>
          </a:prstGeom>
          <a:noFill/>
          <a:ln w="9525">
            <a:noFill/>
            <a:miter lim="800000"/>
            <a:headEnd/>
            <a:tailEnd/>
          </a:ln>
        </p:spPr>
        <p:txBody>
          <a:bodyPr anchor="ctr">
            <a:spAutoFit/>
          </a:bodyPr>
          <a:lstStyle/>
          <a:p>
            <a:r>
              <a:rPr lang="fr-FR" b="1" dirty="0">
                <a:cs typeface="Times New Roman" pitchFamily="18" charset="0"/>
              </a:rPr>
              <a:t>Utilisation de listes d'adjacence</a:t>
            </a:r>
          </a:p>
          <a:p>
            <a:pPr eaLnBrk="0" hangingPunct="0"/>
            <a:r>
              <a:rPr lang="fr-FR" dirty="0">
                <a:cs typeface="Times New Roman" pitchFamily="18" charset="0"/>
              </a:rPr>
              <a:t>Une autre représentation classique des graphes consiste à représenter l'ensemble des sommets et à associer à chaque sommet </a:t>
            </a:r>
            <a:r>
              <a:rPr lang="fr-FR" dirty="0" smtClean="0">
                <a:cs typeface="Times New Roman" pitchFamily="18" charset="0"/>
              </a:rPr>
              <a:t>la </a:t>
            </a:r>
            <a:r>
              <a:rPr lang="fr-FR" dirty="0">
                <a:cs typeface="Times New Roman" pitchFamily="18" charset="0"/>
              </a:rPr>
              <a:t>liste de ses successeurs rangés dans un certain ordre. </a:t>
            </a:r>
          </a:p>
          <a:p>
            <a:pPr eaLnBrk="0" hangingPunct="0"/>
            <a:endParaRPr lang="fr-FR" dirty="0">
              <a:cs typeface="Times New Roman" pitchFamily="18" charset="0"/>
            </a:endParaRPr>
          </a:p>
          <a:p>
            <a:pPr eaLnBrk="0" hangingPunct="0"/>
            <a:r>
              <a:rPr lang="fr-FR" dirty="0">
                <a:cs typeface="Times New Roman" pitchFamily="18" charset="0"/>
              </a:rPr>
              <a:t>Ces listes sont appelées listes d'adjacence.</a:t>
            </a:r>
          </a:p>
          <a:p>
            <a:pPr eaLnBrk="0" hangingPunct="0"/>
            <a:endParaRPr lang="fr-FR" dirty="0"/>
          </a:p>
          <a:p>
            <a:pPr eaLnBrk="0" hangingPunct="0"/>
            <a:r>
              <a:rPr lang="fr-FR" dirty="0">
                <a:cs typeface="Times New Roman" pitchFamily="18" charset="0"/>
              </a:rPr>
              <a:t>Ces listes sont accessibles à partir d'un tableau S, qui contient pour chaque sommet, un pointeur vers le début de sa liste.</a:t>
            </a:r>
          </a:p>
          <a:p>
            <a:pPr eaLnBrk="0" hangingPunct="0"/>
            <a:endParaRPr lang="fr-FR" dirty="0"/>
          </a:p>
        </p:txBody>
      </p:sp>
      <p:graphicFrame>
        <p:nvGraphicFramePr>
          <p:cNvPr id="3" name="Tableau 2"/>
          <p:cNvGraphicFramePr>
            <a:graphicFrameLocks noGrp="1"/>
          </p:cNvGraphicFramePr>
          <p:nvPr/>
        </p:nvGraphicFramePr>
        <p:xfrm>
          <a:off x="1643063" y="2786063"/>
          <a:ext cx="6072232" cy="428627"/>
        </p:xfrm>
        <a:graphic>
          <a:graphicData uri="http://schemas.openxmlformats.org/drawingml/2006/table">
            <a:tbl>
              <a:tblPr firstRow="1" bandRow="1">
                <a:tableStyleId>{D7AC3CCA-C797-4891-BE02-D94E43425B78}</a:tableStyleId>
              </a:tblPr>
              <a:tblGrid>
                <a:gridCol w="1518058"/>
                <a:gridCol w="1518058"/>
                <a:gridCol w="1518058"/>
                <a:gridCol w="1518058"/>
              </a:tblGrid>
              <a:tr h="428627">
                <a:tc>
                  <a:txBody>
                    <a:bodyPr/>
                    <a:lstStyle/>
                    <a:p>
                      <a:r>
                        <a:rPr lang="fr-FR" dirty="0" smtClean="0"/>
                        <a:t>1</a:t>
                      </a:r>
                      <a:endParaRPr lang="fr-FR" dirty="0"/>
                    </a:p>
                  </a:txBody>
                  <a:tcPr/>
                </a:tc>
                <a:tc>
                  <a:txBody>
                    <a:bodyPr/>
                    <a:lstStyle/>
                    <a:p>
                      <a:r>
                        <a:rPr lang="fr-FR" dirty="0" smtClean="0"/>
                        <a:t>2</a:t>
                      </a:r>
                      <a:endParaRPr lang="fr-FR" dirty="0"/>
                    </a:p>
                  </a:txBody>
                  <a:tcPr/>
                </a:tc>
                <a:tc>
                  <a:txBody>
                    <a:bodyPr/>
                    <a:lstStyle/>
                    <a:p>
                      <a:r>
                        <a:rPr lang="fr-FR" dirty="0" smtClean="0"/>
                        <a:t>3</a:t>
                      </a:r>
                      <a:endParaRPr lang="fr-FR" dirty="0"/>
                    </a:p>
                  </a:txBody>
                  <a:tcPr/>
                </a:tc>
                <a:tc>
                  <a:txBody>
                    <a:bodyPr/>
                    <a:lstStyle/>
                    <a:p>
                      <a:r>
                        <a:rPr lang="fr-FR" dirty="0" smtClean="0"/>
                        <a:t>4</a:t>
                      </a:r>
                      <a:endParaRPr lang="fr-FR" dirty="0"/>
                    </a:p>
                  </a:txBody>
                  <a:tcPr/>
                </a:tc>
              </a:tr>
            </a:tbl>
          </a:graphicData>
        </a:graphic>
      </p:graphicFrame>
      <p:sp>
        <p:nvSpPr>
          <p:cNvPr id="10" name="Rectangle 9"/>
          <p:cNvSpPr/>
          <p:nvPr/>
        </p:nvSpPr>
        <p:spPr>
          <a:xfrm>
            <a:off x="2071688" y="3357563"/>
            <a:ext cx="571500" cy="35718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2</a:t>
            </a:r>
          </a:p>
        </p:txBody>
      </p:sp>
      <p:sp>
        <p:nvSpPr>
          <p:cNvPr id="11" name="Rectangle 10"/>
          <p:cNvSpPr/>
          <p:nvPr/>
        </p:nvSpPr>
        <p:spPr>
          <a:xfrm>
            <a:off x="2071688" y="4500563"/>
            <a:ext cx="571500" cy="347662"/>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4</a:t>
            </a:r>
          </a:p>
        </p:txBody>
      </p:sp>
      <p:sp>
        <p:nvSpPr>
          <p:cNvPr id="12" name="Rectangle 11"/>
          <p:cNvSpPr/>
          <p:nvPr/>
        </p:nvSpPr>
        <p:spPr>
          <a:xfrm>
            <a:off x="3643313" y="3429000"/>
            <a:ext cx="571500" cy="35718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3</a:t>
            </a:r>
          </a:p>
        </p:txBody>
      </p:sp>
      <p:sp>
        <p:nvSpPr>
          <p:cNvPr id="13" name="Rectangle 12"/>
          <p:cNvSpPr/>
          <p:nvPr/>
        </p:nvSpPr>
        <p:spPr>
          <a:xfrm>
            <a:off x="3571875" y="4429125"/>
            <a:ext cx="571500" cy="35718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4</a:t>
            </a:r>
          </a:p>
        </p:txBody>
      </p:sp>
      <p:sp>
        <p:nvSpPr>
          <p:cNvPr id="14" name="Rectangle 13"/>
          <p:cNvSpPr/>
          <p:nvPr/>
        </p:nvSpPr>
        <p:spPr>
          <a:xfrm>
            <a:off x="6858000" y="3643313"/>
            <a:ext cx="571500" cy="35718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fr-FR" dirty="0"/>
              <a:t>3</a:t>
            </a:r>
          </a:p>
        </p:txBody>
      </p:sp>
      <p:cxnSp>
        <p:nvCxnSpPr>
          <p:cNvPr id="20" name="Connecteur droit 19"/>
          <p:cNvCxnSpPr/>
          <p:nvPr/>
        </p:nvCxnSpPr>
        <p:spPr>
          <a:xfrm>
            <a:off x="2071688" y="3929063"/>
            <a:ext cx="5715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rot="5400000">
            <a:off x="2535238" y="3822700"/>
            <a:ext cx="2143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rot="5400000">
            <a:off x="1963738" y="3822700"/>
            <a:ext cx="2143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Connecteur droit avec flèche 25"/>
          <p:cNvCxnSpPr>
            <a:endCxn id="11" idx="0"/>
          </p:cNvCxnSpPr>
          <p:nvPr/>
        </p:nvCxnSpPr>
        <p:spPr>
          <a:xfrm rot="16200000" flipH="1">
            <a:off x="2035969" y="4179094"/>
            <a:ext cx="571500"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rot="5400000">
            <a:off x="1963738" y="4965700"/>
            <a:ext cx="2143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rot="5400000">
            <a:off x="2535238" y="4965700"/>
            <a:ext cx="2143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2071688" y="5072063"/>
            <a:ext cx="5715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2071688" y="4857750"/>
            <a:ext cx="571500" cy="21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rot="10800000" flipV="1">
            <a:off x="2071688" y="4857750"/>
            <a:ext cx="571500" cy="21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rot="5400000">
            <a:off x="3571081" y="3858419"/>
            <a:ext cx="14287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Connecteur droit 41"/>
          <p:cNvCxnSpPr/>
          <p:nvPr/>
        </p:nvCxnSpPr>
        <p:spPr>
          <a:xfrm rot="5400000">
            <a:off x="4142581" y="3858419"/>
            <a:ext cx="14287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a:off x="3643313" y="3929063"/>
            <a:ext cx="5715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a:endCxn id="13" idx="0"/>
          </p:cNvCxnSpPr>
          <p:nvPr/>
        </p:nvCxnSpPr>
        <p:spPr>
          <a:xfrm rot="5400000">
            <a:off x="3607594" y="4107656"/>
            <a:ext cx="571500"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nvCxnSpPr>
        <p:spPr>
          <a:xfrm rot="5400000">
            <a:off x="3499644" y="4858544"/>
            <a:ext cx="1428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rot="5400000">
            <a:off x="4071144" y="4858544"/>
            <a:ext cx="142875"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nvCxnSpPr>
        <p:spPr>
          <a:xfrm>
            <a:off x="3571875" y="4929188"/>
            <a:ext cx="5715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necteur droit 53"/>
          <p:cNvCxnSpPr/>
          <p:nvPr/>
        </p:nvCxnSpPr>
        <p:spPr>
          <a:xfrm>
            <a:off x="3571875" y="4786313"/>
            <a:ext cx="57150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Connecteur droit 55"/>
          <p:cNvCxnSpPr/>
          <p:nvPr/>
        </p:nvCxnSpPr>
        <p:spPr>
          <a:xfrm rot="10800000" flipV="1">
            <a:off x="3571875" y="4786313"/>
            <a:ext cx="57150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necteur droit avec flèche 57"/>
          <p:cNvCxnSpPr>
            <a:endCxn id="10" idx="0"/>
          </p:cNvCxnSpPr>
          <p:nvPr/>
        </p:nvCxnSpPr>
        <p:spPr>
          <a:xfrm rot="5400000">
            <a:off x="2142331" y="3142457"/>
            <a:ext cx="42862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Connecteur droit avec flèche 59"/>
          <p:cNvCxnSpPr>
            <a:endCxn id="12" idx="0"/>
          </p:cNvCxnSpPr>
          <p:nvPr/>
        </p:nvCxnSpPr>
        <p:spPr>
          <a:xfrm rot="5400000">
            <a:off x="3713162" y="3214688"/>
            <a:ext cx="43021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flipV="1">
            <a:off x="4643438" y="2857496"/>
            <a:ext cx="1500187" cy="357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Connecteur droit 63"/>
          <p:cNvCxnSpPr/>
          <p:nvPr/>
        </p:nvCxnSpPr>
        <p:spPr>
          <a:xfrm>
            <a:off x="4643438" y="2786058"/>
            <a:ext cx="1500187" cy="3571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Connecteur droit avec flèche 65"/>
          <p:cNvCxnSpPr>
            <a:endCxn id="14" idx="0"/>
          </p:cNvCxnSpPr>
          <p:nvPr/>
        </p:nvCxnSpPr>
        <p:spPr>
          <a:xfrm rot="16200000" flipH="1">
            <a:off x="6679406" y="3178969"/>
            <a:ext cx="785813"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rot="5400000">
            <a:off x="6751638" y="4108450"/>
            <a:ext cx="2143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Connecteur droit 69"/>
          <p:cNvCxnSpPr/>
          <p:nvPr/>
        </p:nvCxnSpPr>
        <p:spPr>
          <a:xfrm rot="5400000">
            <a:off x="7287419" y="4144169"/>
            <a:ext cx="28575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Connecteur droit 71"/>
          <p:cNvCxnSpPr/>
          <p:nvPr/>
        </p:nvCxnSpPr>
        <p:spPr>
          <a:xfrm>
            <a:off x="6858000" y="4214813"/>
            <a:ext cx="642938"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Connecteur droit 73"/>
          <p:cNvCxnSpPr/>
          <p:nvPr/>
        </p:nvCxnSpPr>
        <p:spPr>
          <a:xfrm flipV="1">
            <a:off x="6929438" y="4000500"/>
            <a:ext cx="500062" cy="214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a:off x="6858000" y="4000500"/>
            <a:ext cx="571500" cy="214313"/>
          </a:xfrm>
          <a:prstGeom prst="line">
            <a:avLst/>
          </a:prstGeom>
        </p:spPr>
        <p:style>
          <a:lnRef idx="1">
            <a:schemeClr val="accent1"/>
          </a:lnRef>
          <a:fillRef idx="0">
            <a:schemeClr val="accent1"/>
          </a:fillRef>
          <a:effectRef idx="0">
            <a:schemeClr val="accent1"/>
          </a:effectRef>
          <a:fontRef idx="minor">
            <a:schemeClr val="tx1"/>
          </a:fontRef>
        </p:style>
      </p:cxnSp>
      <p:sp>
        <p:nvSpPr>
          <p:cNvPr id="37" name="Espace réservé du numéro de diapositive 36"/>
          <p:cNvSpPr>
            <a:spLocks noGrp="1"/>
          </p:cNvSpPr>
          <p:nvPr>
            <p:ph type="sldNum" sz="quarter" idx="12"/>
          </p:nvPr>
        </p:nvSpPr>
        <p:spPr/>
        <p:txBody>
          <a:bodyPr/>
          <a:lstStyle/>
          <a:p>
            <a:pPr>
              <a:defRPr/>
            </a:pPr>
            <a:fld id="{81219DAF-88BF-48FF-AD55-157C098CF280}" type="slidenum">
              <a:rPr lang="fr-FR"/>
              <a:pPr>
                <a:defRPr/>
              </a:pPr>
              <a:t>26</a:t>
            </a:fld>
            <a:endParaRPr lang="fr-F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eaLnBrk="1" fontAlgn="auto" hangingPunct="1">
              <a:spcAft>
                <a:spcPts val="0"/>
              </a:spcAft>
              <a:defRPr/>
            </a:pPr>
            <a:r>
              <a:rPr lang="fr-FR" b="1" u="sng" dirty="0" smtClean="0"/>
              <a:t>Connexité</a:t>
            </a:r>
            <a:br>
              <a:rPr lang="fr-FR" b="1" u="sng" dirty="0" smtClean="0"/>
            </a:br>
            <a:endParaRPr lang="fr-FR" dirty="0"/>
          </a:p>
        </p:txBody>
      </p:sp>
      <p:sp>
        <p:nvSpPr>
          <p:cNvPr id="28675" name="Espace réservé du contenu 2"/>
          <p:cNvSpPr>
            <a:spLocks noGrp="1"/>
          </p:cNvSpPr>
          <p:nvPr>
            <p:ph idx="1"/>
          </p:nvPr>
        </p:nvSpPr>
        <p:spPr>
          <a:xfrm>
            <a:off x="357158" y="1071546"/>
            <a:ext cx="8358187" cy="5257800"/>
          </a:xfrm>
        </p:spPr>
        <p:txBody>
          <a:bodyPr/>
          <a:lstStyle/>
          <a:p>
            <a:pPr eaLnBrk="1" hangingPunct="1"/>
            <a:r>
              <a:rPr lang="fr-FR" dirty="0" smtClean="0"/>
              <a:t>Dans un graphe orienté G (</a:t>
            </a:r>
            <a:r>
              <a:rPr lang="fr-FR" dirty="0" err="1" smtClean="0"/>
              <a:t>resp</a:t>
            </a:r>
            <a:r>
              <a:rPr lang="fr-FR" dirty="0" smtClean="0"/>
              <a:t>. non orienté), on appelle </a:t>
            </a:r>
            <a:r>
              <a:rPr lang="fr-FR" b="1" i="1" dirty="0" smtClean="0"/>
              <a:t>chemin</a:t>
            </a:r>
            <a:r>
              <a:rPr lang="fr-FR" dirty="0" smtClean="0"/>
              <a:t> (</a:t>
            </a:r>
            <a:r>
              <a:rPr lang="fr-FR" dirty="0" err="1" smtClean="0"/>
              <a:t>resp</a:t>
            </a:r>
            <a:r>
              <a:rPr lang="fr-FR" dirty="0" smtClean="0"/>
              <a:t>. </a:t>
            </a:r>
            <a:r>
              <a:rPr lang="fr-FR" b="1" i="1" dirty="0" smtClean="0"/>
              <a:t>chaîne</a:t>
            </a:r>
            <a:r>
              <a:rPr lang="fr-FR" dirty="0" smtClean="0"/>
              <a:t>) </a:t>
            </a:r>
            <a:r>
              <a:rPr lang="fr-FR" b="1" i="1" dirty="0" smtClean="0"/>
              <a:t>de longueur</a:t>
            </a:r>
            <a:r>
              <a:rPr lang="fr-FR" dirty="0" smtClean="0"/>
              <a:t> l, une suite de (l+1) sommets (s</a:t>
            </a:r>
            <a:r>
              <a:rPr lang="fr-FR" baseline="-25000" dirty="0" smtClean="0"/>
              <a:t>0</a:t>
            </a:r>
            <a:r>
              <a:rPr lang="fr-FR" dirty="0" smtClean="0"/>
              <a:t>, s</a:t>
            </a:r>
            <a:r>
              <a:rPr lang="fr-FR" baseline="-25000" dirty="0" smtClean="0"/>
              <a:t>1</a:t>
            </a:r>
            <a:r>
              <a:rPr lang="fr-FR" dirty="0" smtClean="0"/>
              <a:t>, …, </a:t>
            </a:r>
            <a:r>
              <a:rPr lang="fr-FR" dirty="0" err="1" smtClean="0"/>
              <a:t>s</a:t>
            </a:r>
            <a:r>
              <a:rPr lang="fr-FR" baseline="-25000" dirty="0" err="1" smtClean="0"/>
              <a:t>l</a:t>
            </a:r>
            <a:r>
              <a:rPr lang="fr-FR" dirty="0" smtClean="0"/>
              <a:t>) tels que : pour tout i tel que 0 </a:t>
            </a:r>
            <a:r>
              <a:rPr lang="fr-FR" dirty="0" smtClean="0">
                <a:sym typeface="Symbol" pitchFamily="18" charset="2"/>
              </a:rPr>
              <a:t></a:t>
            </a:r>
            <a:r>
              <a:rPr lang="fr-FR" dirty="0" smtClean="0"/>
              <a:t> i </a:t>
            </a:r>
            <a:r>
              <a:rPr lang="fr-FR" dirty="0" smtClean="0">
                <a:sym typeface="Symbol" pitchFamily="18" charset="2"/>
              </a:rPr>
              <a:t></a:t>
            </a:r>
            <a:r>
              <a:rPr lang="fr-FR" dirty="0" smtClean="0"/>
              <a:t> l-1, s</a:t>
            </a:r>
            <a:r>
              <a:rPr lang="fr-FR" baseline="-25000" dirty="0" smtClean="0"/>
              <a:t>i</a:t>
            </a:r>
            <a:r>
              <a:rPr lang="fr-FR" dirty="0" smtClean="0">
                <a:sym typeface="Symbol" pitchFamily="18" charset="2"/>
              </a:rPr>
              <a:t></a:t>
            </a:r>
            <a:r>
              <a:rPr lang="fr-FR" dirty="0" smtClean="0"/>
              <a:t>s</a:t>
            </a:r>
            <a:r>
              <a:rPr lang="fr-FR" baseline="-25000" dirty="0" smtClean="0"/>
              <a:t>i+1</a:t>
            </a:r>
            <a:r>
              <a:rPr lang="fr-FR" dirty="0" smtClean="0"/>
              <a:t> est un arc (</a:t>
            </a:r>
            <a:r>
              <a:rPr lang="fr-FR" dirty="0" err="1" smtClean="0"/>
              <a:t>resp</a:t>
            </a:r>
            <a:r>
              <a:rPr lang="fr-FR" dirty="0" smtClean="0"/>
              <a:t>. une arête) de G. </a:t>
            </a:r>
          </a:p>
          <a:p>
            <a:pPr eaLnBrk="1" hangingPunct="1"/>
            <a:r>
              <a:rPr lang="fr-FR" dirty="0" smtClean="0"/>
              <a:t>On dit qu'il y a un chemin de longueur 0 de tout sommet vers lui-même. </a:t>
            </a:r>
          </a:p>
          <a:p>
            <a:pPr eaLnBrk="1" hangingPunct="1">
              <a:buFont typeface="Arial" charset="0"/>
              <a:buNone/>
            </a:pPr>
            <a:r>
              <a:rPr lang="fr-FR" dirty="0" smtClean="0"/>
              <a:t>Ex. Chemin x1-x3 de longueur 2 : x1x2x3</a:t>
            </a:r>
          </a:p>
          <a:p>
            <a:pPr eaLnBrk="1" hangingPunct="1">
              <a:buFont typeface="Arial" charset="0"/>
              <a:buNone/>
            </a:pPr>
            <a:endParaRPr lang="fr-FR" dirty="0" smtClean="0"/>
          </a:p>
        </p:txBody>
      </p:sp>
      <p:sp>
        <p:nvSpPr>
          <p:cNvPr id="12" name="Espace réservé du numéro de diapositive 11"/>
          <p:cNvSpPr>
            <a:spLocks noGrp="1"/>
          </p:cNvSpPr>
          <p:nvPr>
            <p:ph type="sldNum" sz="quarter" idx="12"/>
          </p:nvPr>
        </p:nvSpPr>
        <p:spPr/>
        <p:txBody>
          <a:bodyPr/>
          <a:lstStyle/>
          <a:p>
            <a:pPr>
              <a:defRPr/>
            </a:pPr>
            <a:fld id="{0B4B44A0-51C8-4450-BF4D-805F36CB2485}" type="slidenum">
              <a:rPr lang="fr-FR"/>
              <a:pPr>
                <a:defRPr/>
              </a:pPr>
              <a:t>27</a:t>
            </a:fld>
            <a:endParaRPr lang="fr-FR"/>
          </a:p>
        </p:txBody>
      </p:sp>
      <p:sp>
        <p:nvSpPr>
          <p:cNvPr id="4" name="Ellipse 3"/>
          <p:cNvSpPr/>
          <p:nvPr/>
        </p:nvSpPr>
        <p:spPr>
          <a:xfrm>
            <a:off x="1785938" y="5857875"/>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x1</a:t>
            </a:r>
          </a:p>
        </p:txBody>
      </p:sp>
      <p:sp>
        <p:nvSpPr>
          <p:cNvPr id="5" name="Ellipse 4"/>
          <p:cNvSpPr/>
          <p:nvPr/>
        </p:nvSpPr>
        <p:spPr>
          <a:xfrm>
            <a:off x="3214688" y="5715000"/>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x2</a:t>
            </a:r>
            <a:endParaRPr lang="fr-FR" b="1" dirty="0"/>
          </a:p>
        </p:txBody>
      </p:sp>
      <p:sp>
        <p:nvSpPr>
          <p:cNvPr id="6" name="Ellipse 5"/>
          <p:cNvSpPr/>
          <p:nvPr/>
        </p:nvSpPr>
        <p:spPr>
          <a:xfrm>
            <a:off x="4143375" y="6000750"/>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x4</a:t>
            </a:r>
          </a:p>
        </p:txBody>
      </p:sp>
      <p:sp>
        <p:nvSpPr>
          <p:cNvPr id="7" name="Ellipse 6"/>
          <p:cNvSpPr/>
          <p:nvPr/>
        </p:nvSpPr>
        <p:spPr>
          <a:xfrm>
            <a:off x="5357813" y="5715000"/>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x3</a:t>
            </a:r>
          </a:p>
        </p:txBody>
      </p:sp>
      <p:cxnSp>
        <p:nvCxnSpPr>
          <p:cNvPr id="9" name="Connecteur droit avec flèche 8"/>
          <p:cNvCxnSpPr>
            <a:stCxn id="4" idx="6"/>
            <a:endCxn id="5" idx="2"/>
          </p:cNvCxnSpPr>
          <p:nvPr/>
        </p:nvCxnSpPr>
        <p:spPr>
          <a:xfrm flipV="1">
            <a:off x="2428875" y="5929313"/>
            <a:ext cx="785813"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5" idx="6"/>
            <a:endCxn id="7" idx="1"/>
          </p:cNvCxnSpPr>
          <p:nvPr/>
        </p:nvCxnSpPr>
        <p:spPr>
          <a:xfrm flipV="1">
            <a:off x="3857625" y="5778500"/>
            <a:ext cx="1593850" cy="1508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stCxn id="7" idx="4"/>
            <a:endCxn id="6" idx="7"/>
          </p:cNvCxnSpPr>
          <p:nvPr/>
        </p:nvCxnSpPr>
        <p:spPr>
          <a:xfrm rot="5400000" flipH="1">
            <a:off x="5146675" y="5610225"/>
            <a:ext cx="79375" cy="987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stCxn id="5" idx="5"/>
            <a:endCxn id="6" idx="1"/>
          </p:cNvCxnSpPr>
          <p:nvPr/>
        </p:nvCxnSpPr>
        <p:spPr>
          <a:xfrm rot="5400000" flipH="1" flipV="1">
            <a:off x="3992563" y="5835650"/>
            <a:ext cx="15875" cy="473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0" y="285728"/>
            <a:ext cx="9144000" cy="6588000"/>
          </a:xfrm>
          <a:prstGeom prst="rect">
            <a:avLst/>
          </a:prstGeom>
          <a:noFill/>
          <a:ln w="9525">
            <a:noFill/>
            <a:miter lim="800000"/>
            <a:headEnd/>
            <a:tailEnd/>
          </a:ln>
        </p:spPr>
        <p:txBody>
          <a:bodyPr wrap="square" anchor="ctr">
            <a:spAutoFit/>
          </a:bodyPr>
          <a:lstStyle/>
          <a:p>
            <a:pPr>
              <a:tabLst>
                <a:tab pos="228600" algn="l"/>
              </a:tabLst>
            </a:pPr>
            <a:endParaRPr lang="fr-FR" dirty="0" smtClean="0">
              <a:cs typeface="Times New Roman" pitchFamily="18" charset="0"/>
            </a:endParaRPr>
          </a:p>
          <a:p>
            <a:pPr>
              <a:tabLst>
                <a:tab pos="228600" algn="l"/>
              </a:tabLst>
            </a:pPr>
            <a:endParaRPr lang="fr-FR" dirty="0" smtClean="0">
              <a:cs typeface="Times New Roman" pitchFamily="18" charset="0"/>
            </a:endParaRPr>
          </a:p>
          <a:p>
            <a:pPr>
              <a:tabLst>
                <a:tab pos="228600" algn="l"/>
              </a:tabLst>
            </a:pPr>
            <a:r>
              <a:rPr lang="fr-FR" sz="1600" dirty="0" smtClean="0">
                <a:cs typeface="Times New Roman" pitchFamily="18" charset="0"/>
              </a:rPr>
              <a:t>On </a:t>
            </a:r>
            <a:r>
              <a:rPr lang="fr-FR" sz="1600" dirty="0">
                <a:cs typeface="Times New Roman" pitchFamily="18" charset="0"/>
              </a:rPr>
              <a:t>peut aussi définir de façon récursive un chemin de longueur l (l&gt;0) allant du sommet x vers le sommet y </a:t>
            </a:r>
            <a:r>
              <a:rPr lang="fr-FR" sz="1600" dirty="0" smtClean="0">
                <a:cs typeface="Times New Roman" pitchFamily="18" charset="0"/>
              </a:rPr>
              <a:t>comme : </a:t>
            </a:r>
            <a:r>
              <a:rPr lang="fr-FR" sz="1600" dirty="0">
                <a:cs typeface="Times New Roman" pitchFamily="18" charset="0"/>
              </a:rPr>
              <a:t>	si </a:t>
            </a:r>
            <a:r>
              <a:rPr lang="fr-FR" sz="1600" dirty="0" smtClean="0">
                <a:cs typeface="Times New Roman" pitchFamily="18" charset="0"/>
              </a:rPr>
              <a:t>l=1</a:t>
            </a:r>
            <a:r>
              <a:rPr lang="fr-FR" sz="1600" dirty="0">
                <a:cs typeface="Times New Roman" pitchFamily="18" charset="0"/>
              </a:rPr>
              <a:t>, un arc de x vers y</a:t>
            </a:r>
          </a:p>
          <a:p>
            <a:pPr eaLnBrk="0" hangingPunct="0">
              <a:tabLst>
                <a:tab pos="228600" algn="l"/>
              </a:tabLst>
            </a:pPr>
            <a:r>
              <a:rPr lang="fr-FR" sz="1600" dirty="0">
                <a:cs typeface="Times New Roman" pitchFamily="18" charset="0"/>
              </a:rPr>
              <a:t>	</a:t>
            </a:r>
            <a:r>
              <a:rPr lang="fr-FR" sz="1600" dirty="0" smtClean="0">
                <a:cs typeface="Times New Roman" pitchFamily="18" charset="0"/>
              </a:rPr>
              <a:t>		sinon </a:t>
            </a:r>
            <a:r>
              <a:rPr lang="fr-FR" sz="1600" dirty="0">
                <a:cs typeface="Times New Roman" pitchFamily="18" charset="0"/>
              </a:rPr>
              <a:t>la suite composée d'un arc de x vers un </a:t>
            </a:r>
            <a:r>
              <a:rPr lang="fr-FR" sz="1600" dirty="0" smtClean="0">
                <a:cs typeface="Times New Roman" pitchFamily="18" charset="0"/>
              </a:rPr>
              <a:t>certain </a:t>
            </a:r>
            <a:r>
              <a:rPr lang="fr-FR" sz="1600" dirty="0">
                <a:cs typeface="Times New Roman" pitchFamily="18" charset="0"/>
              </a:rPr>
              <a:t>sommet z et d'un chemin </a:t>
            </a:r>
            <a:r>
              <a:rPr lang="fr-FR" sz="1600" dirty="0" smtClean="0">
                <a:cs typeface="Times New Roman" pitchFamily="18" charset="0"/>
              </a:rPr>
              <a:t>			de </a:t>
            </a:r>
            <a:r>
              <a:rPr lang="fr-FR" sz="1600" dirty="0">
                <a:cs typeface="Times New Roman" pitchFamily="18" charset="0"/>
              </a:rPr>
              <a:t>z vers y, de </a:t>
            </a:r>
            <a:r>
              <a:rPr lang="fr-FR" sz="1600" dirty="0" smtClean="0">
                <a:cs typeface="Times New Roman" pitchFamily="18" charset="0"/>
              </a:rPr>
              <a:t>longueur </a:t>
            </a:r>
            <a:r>
              <a:rPr lang="fr-FR" sz="1600" dirty="0">
                <a:cs typeface="Times New Roman" pitchFamily="18" charset="0"/>
              </a:rPr>
              <a:t>l-1</a:t>
            </a:r>
            <a:r>
              <a:rPr lang="fr-FR" sz="1600" dirty="0" smtClean="0">
                <a:cs typeface="Times New Roman" pitchFamily="18" charset="0"/>
              </a:rPr>
              <a:t>.</a:t>
            </a:r>
          </a:p>
          <a:p>
            <a:pPr eaLnBrk="0" hangingPunct="0">
              <a:tabLst>
                <a:tab pos="228600" algn="l"/>
              </a:tabLst>
            </a:pPr>
            <a:endParaRPr lang="fr-FR" sz="1600" dirty="0"/>
          </a:p>
          <a:p>
            <a:pPr eaLnBrk="0" hangingPunct="0">
              <a:tabLst>
                <a:tab pos="228600" algn="l"/>
              </a:tabLst>
            </a:pPr>
            <a:r>
              <a:rPr lang="fr-FR" sz="1600" dirty="0">
                <a:cs typeface="Times New Roman" pitchFamily="18" charset="0"/>
              </a:rPr>
              <a:t>La définition récursive d'une chaîne de longueur </a:t>
            </a:r>
            <a:r>
              <a:rPr lang="fr-FR" sz="1600" dirty="0" smtClean="0">
                <a:cs typeface="Times New Roman" pitchFamily="18" charset="0"/>
              </a:rPr>
              <a:t>l </a:t>
            </a:r>
            <a:r>
              <a:rPr lang="fr-FR" sz="1600" dirty="0">
                <a:cs typeface="Times New Roman" pitchFamily="18" charset="0"/>
              </a:rPr>
              <a:t>est analogue</a:t>
            </a:r>
          </a:p>
          <a:p>
            <a:pPr eaLnBrk="0" hangingPunct="0">
              <a:tabLst>
                <a:tab pos="228600" algn="l"/>
              </a:tabLst>
            </a:pPr>
            <a:endParaRPr lang="fr-FR" dirty="0"/>
          </a:p>
          <a:p>
            <a:pPr eaLnBrk="0" hangingPunct="0">
              <a:tabLst>
                <a:tab pos="228600" algn="l"/>
              </a:tabLst>
            </a:pPr>
            <a:endParaRPr lang="fr-FR" dirty="0"/>
          </a:p>
          <a:p>
            <a:pPr eaLnBrk="0" hangingPunct="0">
              <a:buFontTx/>
              <a:buChar char="•"/>
              <a:tabLst>
                <a:tab pos="228600" algn="l"/>
              </a:tabLst>
            </a:pPr>
            <a:endParaRPr lang="fr-FR" dirty="0">
              <a:cs typeface="Times New Roman" pitchFamily="18" charset="0"/>
            </a:endParaRPr>
          </a:p>
          <a:p>
            <a:pPr eaLnBrk="0" hangingPunct="0">
              <a:buFontTx/>
              <a:buChar char="•"/>
              <a:tabLst>
                <a:tab pos="228600" algn="l"/>
              </a:tabLst>
            </a:pPr>
            <a:endParaRPr lang="fr-FR" dirty="0">
              <a:cs typeface="Times New Roman" pitchFamily="18" charset="0"/>
            </a:endParaRPr>
          </a:p>
          <a:p>
            <a:pPr eaLnBrk="0" hangingPunct="0">
              <a:buFontTx/>
              <a:buChar char="•"/>
              <a:tabLst>
                <a:tab pos="228600" algn="l"/>
              </a:tabLst>
            </a:pPr>
            <a:endParaRPr lang="fr-FR" dirty="0">
              <a:cs typeface="Times New Roman" pitchFamily="18" charset="0"/>
            </a:endParaRPr>
          </a:p>
          <a:p>
            <a:pPr eaLnBrk="0" hangingPunct="0">
              <a:buFontTx/>
              <a:buChar char="•"/>
              <a:tabLst>
                <a:tab pos="228600" algn="l"/>
              </a:tabLst>
            </a:pPr>
            <a:endParaRPr lang="fr-FR" dirty="0">
              <a:cs typeface="Times New Roman" pitchFamily="18" charset="0"/>
            </a:endParaRPr>
          </a:p>
          <a:p>
            <a:pPr eaLnBrk="0" hangingPunct="0">
              <a:tabLst>
                <a:tab pos="228600" algn="l"/>
              </a:tabLst>
            </a:pPr>
            <a:endParaRPr lang="fr-FR" dirty="0">
              <a:cs typeface="Times New Roman" pitchFamily="18" charset="0"/>
            </a:endParaRPr>
          </a:p>
          <a:p>
            <a:pPr eaLnBrk="0" hangingPunct="0">
              <a:buFontTx/>
              <a:buChar char="•"/>
              <a:tabLst>
                <a:tab pos="228600" algn="l"/>
              </a:tabLst>
            </a:pPr>
            <a:endParaRPr lang="fr-FR" dirty="0">
              <a:cs typeface="Times New Roman" pitchFamily="18" charset="0"/>
            </a:endParaRPr>
          </a:p>
          <a:p>
            <a:pPr eaLnBrk="0" hangingPunct="0">
              <a:tabLst>
                <a:tab pos="228600" algn="l"/>
              </a:tabLst>
            </a:pPr>
            <a:endParaRPr lang="fr-FR" dirty="0" smtClean="0">
              <a:cs typeface="Times New Roman" pitchFamily="18" charset="0"/>
            </a:endParaRPr>
          </a:p>
          <a:p>
            <a:pPr eaLnBrk="0" hangingPunct="0">
              <a:buFontTx/>
              <a:buChar char="•"/>
              <a:tabLst>
                <a:tab pos="228600" algn="l"/>
              </a:tabLst>
            </a:pPr>
            <a:r>
              <a:rPr lang="fr-FR" sz="1400" dirty="0" smtClean="0">
                <a:cs typeface="Times New Roman" pitchFamily="18" charset="0"/>
              </a:rPr>
              <a:t>Un </a:t>
            </a:r>
            <a:r>
              <a:rPr lang="fr-FR" sz="1400" dirty="0">
                <a:cs typeface="Times New Roman" pitchFamily="18" charset="0"/>
              </a:rPr>
              <a:t>chemin (</a:t>
            </a:r>
            <a:r>
              <a:rPr lang="fr-FR" sz="1400" dirty="0" err="1">
                <a:cs typeface="Times New Roman" pitchFamily="18" charset="0"/>
              </a:rPr>
              <a:t>resp</a:t>
            </a:r>
            <a:r>
              <a:rPr lang="fr-FR" sz="1400" dirty="0">
                <a:cs typeface="Times New Roman" pitchFamily="18" charset="0"/>
              </a:rPr>
              <a:t>. une chaîne) est dit </a:t>
            </a:r>
            <a:r>
              <a:rPr lang="fr-FR" sz="1400" b="1" i="1" dirty="0">
                <a:cs typeface="Times New Roman" pitchFamily="18" charset="0"/>
              </a:rPr>
              <a:t>élémentaire</a:t>
            </a:r>
            <a:r>
              <a:rPr lang="fr-FR" sz="1400" dirty="0">
                <a:cs typeface="Times New Roman" pitchFamily="18" charset="0"/>
              </a:rPr>
              <a:t> s'il ne contient pas plusieurs fois le même sommet</a:t>
            </a:r>
            <a:r>
              <a:rPr lang="fr-FR" sz="1400" dirty="0" smtClean="0">
                <a:cs typeface="Times New Roman" pitchFamily="18" charset="0"/>
              </a:rPr>
              <a:t>.</a:t>
            </a:r>
          </a:p>
          <a:p>
            <a:pPr eaLnBrk="0" hangingPunct="0">
              <a:tabLst>
                <a:tab pos="228600" algn="l"/>
              </a:tabLst>
            </a:pPr>
            <a:endParaRPr lang="fr-FR" sz="1400" dirty="0"/>
          </a:p>
          <a:p>
            <a:pPr eaLnBrk="0" hangingPunct="0">
              <a:buFontTx/>
              <a:buChar char="•"/>
              <a:tabLst>
                <a:tab pos="228600" algn="l"/>
              </a:tabLst>
            </a:pPr>
            <a:r>
              <a:rPr lang="fr-FR" sz="1400" dirty="0">
                <a:cs typeface="Times New Roman" pitchFamily="18" charset="0"/>
              </a:rPr>
              <a:t>Un </a:t>
            </a:r>
            <a:r>
              <a:rPr lang="fr-FR" sz="1400" b="1" i="1" dirty="0">
                <a:cs typeface="Times New Roman" pitchFamily="18" charset="0"/>
              </a:rPr>
              <a:t>circuit</a:t>
            </a:r>
            <a:r>
              <a:rPr lang="fr-FR" sz="1400" dirty="0">
                <a:cs typeface="Times New Roman" pitchFamily="18" charset="0"/>
              </a:rPr>
              <a:t> (</a:t>
            </a:r>
            <a:r>
              <a:rPr lang="fr-FR" sz="1400" dirty="0" err="1">
                <a:cs typeface="Times New Roman" pitchFamily="18" charset="0"/>
              </a:rPr>
              <a:t>resp</a:t>
            </a:r>
            <a:r>
              <a:rPr lang="fr-FR" sz="1400" dirty="0">
                <a:cs typeface="Times New Roman" pitchFamily="18" charset="0"/>
              </a:rPr>
              <a:t>. un cycle) est un chemin (</a:t>
            </a:r>
            <a:r>
              <a:rPr lang="fr-FR" sz="1400" dirty="0" err="1">
                <a:cs typeface="Times New Roman" pitchFamily="18" charset="0"/>
              </a:rPr>
              <a:t>resp</a:t>
            </a:r>
            <a:r>
              <a:rPr lang="fr-FR" sz="1400" dirty="0">
                <a:cs typeface="Times New Roman" pitchFamily="18" charset="0"/>
              </a:rPr>
              <a:t>. une chaîne) dont les extrémités coïncident. </a:t>
            </a:r>
          </a:p>
          <a:p>
            <a:pPr eaLnBrk="0" hangingPunct="0">
              <a:buFontTx/>
              <a:buChar char="•"/>
              <a:tabLst>
                <a:tab pos="228600" algn="l"/>
              </a:tabLst>
            </a:pPr>
            <a:endParaRPr lang="fr-FR" sz="1400" dirty="0"/>
          </a:p>
          <a:p>
            <a:pPr eaLnBrk="0" hangingPunct="0">
              <a:buFontTx/>
              <a:buChar char="•"/>
              <a:tabLst>
                <a:tab pos="228600" algn="l"/>
              </a:tabLst>
            </a:pPr>
            <a:endParaRPr lang="fr-FR" sz="1000" dirty="0"/>
          </a:p>
          <a:p>
            <a:pPr eaLnBrk="0" hangingPunct="0">
              <a:tabLst>
                <a:tab pos="228600" algn="l"/>
              </a:tabLst>
            </a:pPr>
            <a:endParaRPr lang="fr-FR" sz="1000" dirty="0"/>
          </a:p>
          <a:p>
            <a:pPr eaLnBrk="0" hangingPunct="0">
              <a:tabLst>
                <a:tab pos="228600" algn="l"/>
              </a:tabLst>
            </a:pPr>
            <a:endParaRPr lang="fr-FR" sz="1000" dirty="0"/>
          </a:p>
          <a:p>
            <a:pPr eaLnBrk="0" hangingPunct="0">
              <a:tabLst>
                <a:tab pos="228600" algn="l"/>
              </a:tabLst>
            </a:pPr>
            <a:endParaRPr lang="fr-FR" sz="1000" dirty="0"/>
          </a:p>
          <a:p>
            <a:pPr eaLnBrk="0" hangingPunct="0">
              <a:tabLst>
                <a:tab pos="228600" algn="l"/>
              </a:tabLst>
            </a:pPr>
            <a:endParaRPr lang="fr-FR" sz="1000" dirty="0"/>
          </a:p>
          <a:p>
            <a:pPr eaLnBrk="0" hangingPunct="0">
              <a:tabLst>
                <a:tab pos="228600" algn="l"/>
              </a:tabLst>
            </a:pPr>
            <a:endParaRPr lang="fr-FR" sz="1000" dirty="0"/>
          </a:p>
          <a:p>
            <a:pPr eaLnBrk="0" hangingPunct="0">
              <a:tabLst>
                <a:tab pos="228600" algn="l"/>
              </a:tabLst>
            </a:pPr>
            <a:endParaRPr lang="fr-FR" sz="1000" dirty="0"/>
          </a:p>
          <a:p>
            <a:pPr eaLnBrk="0" hangingPunct="0">
              <a:buFontTx/>
              <a:buChar char="•"/>
              <a:tabLst>
                <a:tab pos="228600" algn="l"/>
              </a:tabLst>
            </a:pPr>
            <a:endParaRPr lang="fr-FR" sz="1000" dirty="0"/>
          </a:p>
          <a:p>
            <a:pPr eaLnBrk="0" hangingPunct="0">
              <a:tabLst>
                <a:tab pos="228600" algn="l"/>
              </a:tabLst>
            </a:pPr>
            <a:endParaRPr lang="fr-FR" sz="1000" dirty="0"/>
          </a:p>
          <a:p>
            <a:pPr eaLnBrk="0" hangingPunct="0">
              <a:buFontTx/>
              <a:buChar char="•"/>
              <a:tabLst>
                <a:tab pos="228600" algn="l"/>
              </a:tabLst>
            </a:pPr>
            <a:endParaRPr lang="fr-FR" sz="1000" dirty="0"/>
          </a:p>
          <a:p>
            <a:pPr eaLnBrk="0" hangingPunct="0">
              <a:buFontTx/>
              <a:buChar char="•"/>
              <a:tabLst>
                <a:tab pos="228600" algn="l"/>
              </a:tabLst>
            </a:pPr>
            <a:endParaRPr lang="fr-FR" sz="1000" dirty="0"/>
          </a:p>
          <a:p>
            <a:pPr eaLnBrk="0" hangingPunct="0">
              <a:buFontTx/>
              <a:buChar char="•"/>
              <a:tabLst>
                <a:tab pos="228600" algn="l"/>
              </a:tabLst>
            </a:pPr>
            <a:endParaRPr lang="fr-FR" sz="1000" dirty="0"/>
          </a:p>
          <a:p>
            <a:pPr eaLnBrk="0" hangingPunct="0">
              <a:buFontTx/>
              <a:buChar char="•"/>
              <a:tabLst>
                <a:tab pos="228600" algn="l"/>
              </a:tabLst>
            </a:pPr>
            <a:endParaRPr lang="fr-FR" sz="1000" dirty="0"/>
          </a:p>
          <a:p>
            <a:pPr eaLnBrk="0" hangingPunct="0">
              <a:tabLst>
                <a:tab pos="228600" algn="l"/>
              </a:tabLst>
            </a:pPr>
            <a:endParaRPr lang="fr-FR" dirty="0"/>
          </a:p>
        </p:txBody>
      </p:sp>
      <p:sp>
        <p:nvSpPr>
          <p:cNvPr id="3" name="Ellipse 2"/>
          <p:cNvSpPr/>
          <p:nvPr/>
        </p:nvSpPr>
        <p:spPr>
          <a:xfrm>
            <a:off x="1428728" y="2571744"/>
            <a:ext cx="700088"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x1</a:t>
            </a:r>
          </a:p>
        </p:txBody>
      </p:sp>
      <p:sp>
        <p:nvSpPr>
          <p:cNvPr id="4" name="Ellipse 3"/>
          <p:cNvSpPr/>
          <p:nvPr/>
        </p:nvSpPr>
        <p:spPr>
          <a:xfrm>
            <a:off x="3214678" y="2571744"/>
            <a:ext cx="700087"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x2</a:t>
            </a:r>
          </a:p>
        </p:txBody>
      </p:sp>
      <p:sp>
        <p:nvSpPr>
          <p:cNvPr id="5" name="Ellipse 4"/>
          <p:cNvSpPr/>
          <p:nvPr/>
        </p:nvSpPr>
        <p:spPr>
          <a:xfrm>
            <a:off x="2857488" y="3429000"/>
            <a:ext cx="700087"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x4</a:t>
            </a:r>
          </a:p>
        </p:txBody>
      </p:sp>
      <p:sp>
        <p:nvSpPr>
          <p:cNvPr id="6" name="Ellipse 5"/>
          <p:cNvSpPr/>
          <p:nvPr/>
        </p:nvSpPr>
        <p:spPr>
          <a:xfrm>
            <a:off x="4143372" y="2928934"/>
            <a:ext cx="700087"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x3</a:t>
            </a:r>
          </a:p>
        </p:txBody>
      </p:sp>
      <p:cxnSp>
        <p:nvCxnSpPr>
          <p:cNvPr id="10" name="Connecteur droit avec flèche 9"/>
          <p:cNvCxnSpPr/>
          <p:nvPr/>
        </p:nvCxnSpPr>
        <p:spPr>
          <a:xfrm>
            <a:off x="3857620" y="2857496"/>
            <a:ext cx="300037"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6" idx="3"/>
            <a:endCxn id="5" idx="7"/>
          </p:cNvCxnSpPr>
          <p:nvPr/>
        </p:nvCxnSpPr>
        <p:spPr>
          <a:xfrm rot="5400000">
            <a:off x="3802497" y="3069294"/>
            <a:ext cx="95954" cy="7908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rot="16200000" flipV="1">
            <a:off x="2075639" y="3067841"/>
            <a:ext cx="785813" cy="650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12"/>
          <p:cNvSpPr>
            <a:spLocks noGrp="1"/>
          </p:cNvSpPr>
          <p:nvPr>
            <p:ph type="sldNum" sz="quarter" idx="12"/>
          </p:nvPr>
        </p:nvSpPr>
        <p:spPr/>
        <p:txBody>
          <a:bodyPr/>
          <a:lstStyle/>
          <a:p>
            <a:pPr>
              <a:defRPr/>
            </a:pPr>
            <a:fld id="{A8B86009-B9F9-4C49-94FF-334EDA672CAD}" type="slidenum">
              <a:rPr lang="fr-FR"/>
              <a:pPr>
                <a:defRPr/>
              </a:pPr>
              <a:t>28</a:t>
            </a:fld>
            <a:endParaRPr lang="fr-FR"/>
          </a:p>
        </p:txBody>
      </p:sp>
      <p:cxnSp>
        <p:nvCxnSpPr>
          <p:cNvPr id="25" name="Connecteur droit avec flèche 24"/>
          <p:cNvCxnSpPr/>
          <p:nvPr/>
        </p:nvCxnSpPr>
        <p:spPr>
          <a:xfrm rot="5400000">
            <a:off x="3178959" y="3250405"/>
            <a:ext cx="285752"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3" idx="6"/>
            <a:endCxn id="4" idx="2"/>
          </p:cNvCxnSpPr>
          <p:nvPr/>
        </p:nvCxnSpPr>
        <p:spPr>
          <a:xfrm>
            <a:off x="2128816" y="2857494"/>
            <a:ext cx="108586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BB013CB6-48FB-417E-BD47-0D94BCDC011E}" type="slidenum">
              <a:rPr lang="fr-FR" smtClean="0"/>
              <a:pPr>
                <a:defRPr/>
              </a:pPr>
              <a:t>29</a:t>
            </a:fld>
            <a:endParaRPr lang="fr-FR"/>
          </a:p>
        </p:txBody>
      </p:sp>
      <p:sp>
        <p:nvSpPr>
          <p:cNvPr id="30723" name="Rectangle 2"/>
          <p:cNvSpPr>
            <a:spLocks noChangeArrowheads="1"/>
          </p:cNvSpPr>
          <p:nvPr/>
        </p:nvSpPr>
        <p:spPr bwMode="auto">
          <a:xfrm>
            <a:off x="357188" y="357188"/>
            <a:ext cx="6500812" cy="4416425"/>
          </a:xfrm>
          <a:prstGeom prst="rect">
            <a:avLst/>
          </a:prstGeom>
          <a:noFill/>
          <a:ln w="9525">
            <a:noFill/>
            <a:miter lim="800000"/>
            <a:headEnd/>
            <a:tailEnd/>
          </a:ln>
        </p:spPr>
        <p:txBody>
          <a:bodyPr>
            <a:spAutoFit/>
          </a:bodyPr>
          <a:lstStyle/>
          <a:p>
            <a:pPr>
              <a:tabLst>
                <a:tab pos="228600" algn="l"/>
              </a:tabLst>
            </a:pPr>
            <a:r>
              <a:rPr lang="fr-FR" b="1" u="sng" dirty="0">
                <a:cs typeface="Times New Roman" pitchFamily="18" charset="0"/>
              </a:rPr>
              <a:t>Fermeture transitive </a:t>
            </a:r>
            <a:r>
              <a:rPr lang="fr-FR" u="sng" dirty="0"/>
              <a:t> </a:t>
            </a:r>
            <a:r>
              <a:rPr lang="fr-FR" b="1" u="sng" dirty="0"/>
              <a:t>d</a:t>
            </a:r>
            <a:r>
              <a:rPr lang="fr-FR" b="1" u="sng" dirty="0">
                <a:cs typeface="Times New Roman" pitchFamily="18" charset="0"/>
              </a:rPr>
              <a:t>'une application multivoque</a:t>
            </a:r>
          </a:p>
          <a:p>
            <a:pPr>
              <a:tabLst>
                <a:tab pos="228600" algn="l"/>
              </a:tabLst>
            </a:pPr>
            <a:endParaRPr lang="fr-FR" b="1" u="sng" dirty="0"/>
          </a:p>
          <a:p>
            <a:pPr>
              <a:tabLst>
                <a:tab pos="228600" algn="l"/>
              </a:tabLst>
            </a:pPr>
            <a:endParaRPr lang="fr-FR" sz="1100" b="1" dirty="0"/>
          </a:p>
          <a:p>
            <a:pPr eaLnBrk="0" hangingPunct="0">
              <a:buFontTx/>
              <a:buChar char="•"/>
              <a:tabLst>
                <a:tab pos="228600" algn="l"/>
              </a:tabLst>
            </a:pPr>
            <a:r>
              <a:rPr lang="fr-FR" dirty="0">
                <a:cs typeface="Times New Roman" pitchFamily="18" charset="0"/>
              </a:rPr>
              <a:t>On appelle </a:t>
            </a:r>
            <a:r>
              <a:rPr lang="fr-FR" b="1" i="1" dirty="0">
                <a:cs typeface="Times New Roman" pitchFamily="18" charset="0"/>
              </a:rPr>
              <a:t>fermeture transitive</a:t>
            </a:r>
            <a:r>
              <a:rPr lang="fr-FR" dirty="0">
                <a:cs typeface="Times New Roman" pitchFamily="18" charset="0"/>
              </a:rPr>
              <a:t> de l'application multivoque </a:t>
            </a:r>
            <a:r>
              <a:rPr lang="fr-FR" dirty="0">
                <a:latin typeface="Times New Roman" pitchFamily="18" charset="0"/>
                <a:cs typeface="Times New Roman" pitchFamily="18" charset="0"/>
                <a:sym typeface="Symbol" pitchFamily="18" charset="2"/>
              </a:rPr>
              <a:t></a:t>
            </a:r>
            <a:r>
              <a:rPr lang="fr-FR" dirty="0">
                <a:cs typeface="Times New Roman" pitchFamily="18" charset="0"/>
              </a:rPr>
              <a:t>, l'application </a:t>
            </a:r>
            <a:r>
              <a:rPr lang="fr-FR" dirty="0">
                <a:latin typeface="Times New Roman" pitchFamily="18" charset="0"/>
                <a:cs typeface="Times New Roman" pitchFamily="18" charset="0"/>
                <a:sym typeface="Symbol" pitchFamily="18" charset="2"/>
              </a:rPr>
              <a:t></a:t>
            </a:r>
            <a:r>
              <a:rPr lang="fr-FR" dirty="0">
                <a:cs typeface="Times New Roman" pitchFamily="18" charset="0"/>
              </a:rPr>
              <a:t> telle que :</a:t>
            </a:r>
            <a:endParaRPr lang="fr-FR" dirty="0">
              <a:latin typeface="Times New Roman" pitchFamily="18" charset="0"/>
              <a:sym typeface="Symbol" pitchFamily="18" charset="2"/>
            </a:endParaRPr>
          </a:p>
          <a:p>
            <a:pPr eaLnBrk="0" hangingPunct="0">
              <a:tabLst>
                <a:tab pos="228600" algn="l"/>
              </a:tabLst>
            </a:pPr>
            <a:r>
              <a:rPr lang="fr-FR" dirty="0">
                <a:latin typeface="Times New Roman" pitchFamily="18" charset="0"/>
                <a:cs typeface="Times New Roman" pitchFamily="18" charset="0"/>
                <a:sym typeface="Symbol" pitchFamily="18" charset="2"/>
              </a:rPr>
              <a:t></a:t>
            </a:r>
            <a:r>
              <a:rPr lang="en-GB" baseline="-30000" dirty="0" err="1">
                <a:cs typeface="Times New Roman" pitchFamily="18" charset="0"/>
              </a:rPr>
              <a:t>i</a:t>
            </a:r>
            <a:r>
              <a:rPr lang="en-GB" dirty="0">
                <a:latin typeface="Times New Roman" pitchFamily="18" charset="0"/>
                <a:cs typeface="Times New Roman" pitchFamily="18" charset="0"/>
                <a:sym typeface="Symbol" pitchFamily="18" charset="2"/>
              </a:rPr>
              <a:t>=</a:t>
            </a:r>
            <a:r>
              <a:rPr lang="fr-FR" dirty="0">
                <a:latin typeface="Times New Roman" pitchFamily="18" charset="0"/>
                <a:cs typeface="Times New Roman" pitchFamily="18" charset="0"/>
                <a:sym typeface="Symbol" pitchFamily="18" charset="2"/>
              </a:rPr>
              <a:t></a:t>
            </a:r>
            <a:r>
              <a:rPr lang="fr-FR" baseline="30000" dirty="0">
                <a:latin typeface="Times New Roman" pitchFamily="18" charset="0"/>
                <a:cs typeface="Times New Roman" pitchFamily="18" charset="0"/>
                <a:sym typeface="Symbol" pitchFamily="18" charset="2"/>
              </a:rPr>
              <a:t>1</a:t>
            </a:r>
            <a:r>
              <a:rPr lang="en-GB" baseline="-30000" dirty="0" err="1">
                <a:cs typeface="Times New Roman" pitchFamily="18" charset="0"/>
              </a:rPr>
              <a:t>i</a:t>
            </a:r>
            <a:r>
              <a:rPr lang="fr-FR" dirty="0">
                <a:latin typeface="Times New Roman" pitchFamily="18" charset="0"/>
                <a:cs typeface="Times New Roman" pitchFamily="18" charset="0"/>
                <a:sym typeface="Symbol" pitchFamily="18" charset="2"/>
              </a:rPr>
              <a:t></a:t>
            </a:r>
            <a:r>
              <a:rPr lang="en-GB" baseline="-30000" dirty="0">
                <a:cs typeface="Times New Roman" pitchFamily="18" charset="0"/>
              </a:rPr>
              <a:t>i</a:t>
            </a:r>
            <a:r>
              <a:rPr lang="en-GB" baseline="30000" dirty="0">
                <a:latin typeface="Times New Roman" pitchFamily="18" charset="0"/>
                <a:cs typeface="Times New Roman" pitchFamily="18" charset="0"/>
                <a:sym typeface="Symbol" pitchFamily="18" charset="2"/>
              </a:rPr>
              <a:t>2</a:t>
            </a:r>
            <a:r>
              <a:rPr lang="fr-FR" dirty="0">
                <a:latin typeface="Times New Roman" pitchFamily="18" charset="0"/>
                <a:cs typeface="Times New Roman" pitchFamily="18" charset="0"/>
                <a:sym typeface="Symbol" pitchFamily="18" charset="2"/>
              </a:rPr>
              <a:t></a:t>
            </a:r>
            <a:r>
              <a:rPr lang="en-GB" dirty="0">
                <a:cs typeface="Times New Roman" pitchFamily="18" charset="0"/>
              </a:rPr>
              <a:t>…</a:t>
            </a:r>
            <a:r>
              <a:rPr lang="fr-FR" dirty="0">
                <a:latin typeface="Times New Roman" pitchFamily="18" charset="0"/>
                <a:cs typeface="Times New Roman" pitchFamily="18" charset="0"/>
                <a:sym typeface="Symbol" pitchFamily="18" charset="2"/>
              </a:rPr>
              <a:t></a:t>
            </a:r>
            <a:r>
              <a:rPr lang="fr-FR" baseline="-30000" dirty="0">
                <a:cs typeface="Times New Roman" pitchFamily="18" charset="0"/>
              </a:rPr>
              <a:t>i</a:t>
            </a:r>
            <a:r>
              <a:rPr lang="fr-FR" baseline="30000" dirty="0">
                <a:latin typeface="Times New Roman" pitchFamily="18" charset="0"/>
                <a:cs typeface="Times New Roman" pitchFamily="18" charset="0"/>
                <a:sym typeface="Symbol" pitchFamily="18" charset="2"/>
              </a:rPr>
              <a:t>n-1</a:t>
            </a:r>
            <a:endParaRPr lang="fr-FR" dirty="0">
              <a:latin typeface="Times New Roman" pitchFamily="18" charset="0"/>
              <a:sym typeface="Symbol" pitchFamily="18" charset="2"/>
            </a:endParaRPr>
          </a:p>
          <a:p>
            <a:pPr eaLnBrk="0" hangingPunct="0">
              <a:tabLst>
                <a:tab pos="228600" algn="l"/>
              </a:tabLst>
            </a:pPr>
            <a:r>
              <a:rPr lang="fr-FR" dirty="0">
                <a:latin typeface="Times New Roman" pitchFamily="18" charset="0"/>
                <a:cs typeface="Times New Roman" pitchFamily="18" charset="0"/>
                <a:sym typeface="Symbol" pitchFamily="18" charset="2"/>
              </a:rPr>
              <a:t>	</a:t>
            </a:r>
          </a:p>
          <a:p>
            <a:pPr eaLnBrk="0" hangingPunct="0">
              <a:tabLst>
                <a:tab pos="228600" algn="l"/>
              </a:tabLst>
            </a:pPr>
            <a:r>
              <a:rPr lang="fr-FR" dirty="0">
                <a:latin typeface="Times New Roman" pitchFamily="18" charset="0"/>
                <a:cs typeface="Times New Roman" pitchFamily="18" charset="0"/>
                <a:sym typeface="Symbol" pitchFamily="18" charset="2"/>
              </a:rPr>
              <a:t></a:t>
            </a:r>
            <a:r>
              <a:rPr lang="fr-FR" baseline="-30000" dirty="0" err="1">
                <a:cs typeface="Times New Roman" pitchFamily="18" charset="0"/>
              </a:rPr>
              <a:t>i</a:t>
            </a:r>
            <a:r>
              <a:rPr lang="fr-FR" baseline="30000" dirty="0" err="1">
                <a:latin typeface="Times New Roman" pitchFamily="18" charset="0"/>
                <a:cs typeface="Times New Roman" pitchFamily="18" charset="0"/>
                <a:sym typeface="Symbol" pitchFamily="18" charset="2"/>
              </a:rPr>
              <a:t>k</a:t>
            </a:r>
            <a:r>
              <a:rPr lang="fr-FR" dirty="0">
                <a:latin typeface="Times New Roman" pitchFamily="18" charset="0"/>
                <a:cs typeface="Times New Roman" pitchFamily="18" charset="0"/>
                <a:sym typeface="Symbol" pitchFamily="18" charset="2"/>
              </a:rPr>
              <a:t> représente l'ensemble des sommets que l'on peut atteindre à partir du sommet i par des chemins ayant exactement k arcs.</a:t>
            </a:r>
          </a:p>
          <a:p>
            <a:pPr eaLnBrk="0" hangingPunct="0">
              <a:tabLst>
                <a:tab pos="228600" algn="l"/>
              </a:tabLst>
            </a:pPr>
            <a:endParaRPr lang="fr-FR" dirty="0">
              <a:latin typeface="Times New Roman" pitchFamily="18" charset="0"/>
              <a:sym typeface="Symbol" pitchFamily="18" charset="2"/>
            </a:endParaRPr>
          </a:p>
          <a:p>
            <a:pPr eaLnBrk="0" hangingPunct="0">
              <a:buFontTx/>
              <a:buChar char="•"/>
              <a:tabLst>
                <a:tab pos="228600" algn="l"/>
              </a:tabLst>
            </a:pPr>
            <a:r>
              <a:rPr lang="fr-FR" dirty="0">
                <a:latin typeface="Times New Roman" pitchFamily="18" charset="0"/>
                <a:cs typeface="Times New Roman" pitchFamily="18" charset="0"/>
                <a:sym typeface="Symbol" pitchFamily="18" charset="2"/>
              </a:rPr>
              <a:t>Tout chemin élémentaire a au plus n-1 arcs </a:t>
            </a:r>
            <a:r>
              <a:rPr lang="fr-FR" dirty="0">
                <a:cs typeface="Times New Roman" pitchFamily="18" charset="0"/>
              </a:rPr>
              <a:t> </a:t>
            </a:r>
            <a:r>
              <a:rPr lang="fr-FR" dirty="0">
                <a:latin typeface="Times New Roman" pitchFamily="18" charset="0"/>
                <a:cs typeface="Times New Roman" pitchFamily="18" charset="0"/>
                <a:sym typeface="Symbol" pitchFamily="18" charset="2"/>
              </a:rPr>
              <a:t></a:t>
            </a:r>
            <a:r>
              <a:rPr lang="fr-FR" baseline="-30000" dirty="0">
                <a:cs typeface="Times New Roman" pitchFamily="18" charset="0"/>
              </a:rPr>
              <a:t>i </a:t>
            </a:r>
            <a:r>
              <a:rPr lang="fr-FR" dirty="0">
                <a:latin typeface="Times New Roman" pitchFamily="18" charset="0"/>
                <a:cs typeface="Times New Roman" pitchFamily="18" charset="0"/>
                <a:sym typeface="Symbol" pitchFamily="18" charset="2"/>
              </a:rPr>
              <a:t>= {sommets</a:t>
            </a:r>
            <a:r>
              <a:rPr lang="fr-FR" baseline="-30000" dirty="0">
                <a:latin typeface="Times New Roman" pitchFamily="18" charset="0"/>
                <a:cs typeface="Times New Roman" pitchFamily="18" charset="0"/>
                <a:sym typeface="Symbol" pitchFamily="18" charset="2"/>
              </a:rPr>
              <a:t> </a:t>
            </a:r>
            <a:r>
              <a:rPr lang="fr-FR" dirty="0">
                <a:latin typeface="Times New Roman" pitchFamily="18" charset="0"/>
                <a:cs typeface="Times New Roman" pitchFamily="18" charset="0"/>
                <a:sym typeface="Symbol" pitchFamily="18" charset="2"/>
              </a:rPr>
              <a:t>qu'on peut atteindre à partir de i}.</a:t>
            </a:r>
          </a:p>
          <a:p>
            <a:pPr eaLnBrk="0" hangingPunct="0">
              <a:tabLst>
                <a:tab pos="228600" algn="l"/>
              </a:tabLst>
            </a:pPr>
            <a:endParaRPr lang="fr-FR" dirty="0">
              <a:latin typeface="Times New Roman" pitchFamily="18" charset="0"/>
              <a:sym typeface="Symbol" pitchFamily="18" charset="2"/>
            </a:endParaRPr>
          </a:p>
          <a:p>
            <a:pPr eaLnBrk="0" hangingPunct="0">
              <a:buFontTx/>
              <a:buChar char="•"/>
              <a:tabLst>
                <a:tab pos="228600" algn="l"/>
              </a:tabLst>
            </a:pPr>
            <a:r>
              <a:rPr lang="fr-FR" dirty="0">
                <a:latin typeface="Times New Roman" pitchFamily="18" charset="0"/>
                <a:cs typeface="Times New Roman" pitchFamily="18" charset="0"/>
                <a:sym typeface="Symbol" pitchFamily="18" charset="2"/>
              </a:rPr>
              <a:t></a:t>
            </a:r>
            <a:r>
              <a:rPr lang="fr-FR" baseline="-30000" dirty="0">
                <a:cs typeface="Times New Roman" pitchFamily="18" charset="0"/>
              </a:rPr>
              <a:t>i </a:t>
            </a:r>
            <a:r>
              <a:rPr lang="fr-FR" dirty="0">
                <a:latin typeface="Times New Roman" pitchFamily="18" charset="0"/>
                <a:cs typeface="Times New Roman" pitchFamily="18" charset="0"/>
                <a:sym typeface="Symbol" pitchFamily="18" charset="2"/>
              </a:rPr>
              <a:t>est ensemble des descendants de i.</a:t>
            </a:r>
          </a:p>
          <a:p>
            <a:pPr eaLnBrk="0" hangingPunct="0">
              <a:tabLst>
                <a:tab pos="228600" algn="l"/>
              </a:tabLst>
            </a:pPr>
            <a:endParaRPr lang="fr-FR" dirty="0">
              <a:latin typeface="Times New Roman" pitchFamily="18" charset="0"/>
              <a:sym typeface="Symbol" pitchFamily="18" charset="2"/>
            </a:endParaRPr>
          </a:p>
          <a:p>
            <a:pPr eaLnBrk="0" hangingPunct="0">
              <a:buFontTx/>
              <a:buChar char="•"/>
              <a:tabLst>
                <a:tab pos="228600" algn="l"/>
              </a:tabLst>
            </a:pPr>
            <a:r>
              <a:rPr lang="fr-FR" dirty="0">
                <a:latin typeface="Times New Roman" pitchFamily="18" charset="0"/>
                <a:cs typeface="Times New Roman" pitchFamily="18" charset="0"/>
                <a:sym typeface="Symbol" pitchFamily="18" charset="2"/>
              </a:rPr>
              <a:t></a:t>
            </a:r>
            <a:r>
              <a:rPr lang="fr-FR" baseline="-30000" dirty="0">
                <a:cs typeface="Times New Roman" pitchFamily="18" charset="0"/>
              </a:rPr>
              <a:t>i</a:t>
            </a:r>
            <a:r>
              <a:rPr lang="fr-FR" baseline="30000" dirty="0">
                <a:latin typeface="Times New Roman" pitchFamily="18" charset="0"/>
                <a:cs typeface="Times New Roman" pitchFamily="18" charset="0"/>
                <a:sym typeface="Symbol" pitchFamily="18" charset="2"/>
              </a:rPr>
              <a:t>-1</a:t>
            </a:r>
            <a:r>
              <a:rPr lang="fr-FR" dirty="0">
                <a:latin typeface="Times New Roman" pitchFamily="18" charset="0"/>
                <a:cs typeface="Times New Roman" pitchFamily="18" charset="0"/>
                <a:sym typeface="Symbol" pitchFamily="18" charset="2"/>
              </a:rPr>
              <a:t>est l'ensemble des ancêtres de i.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ChangeArrowheads="1"/>
          </p:cNvSpPr>
          <p:nvPr/>
        </p:nvSpPr>
        <p:spPr bwMode="auto">
          <a:xfrm>
            <a:off x="0" y="142852"/>
            <a:ext cx="9144000" cy="4708525"/>
          </a:xfrm>
          <a:prstGeom prst="rect">
            <a:avLst/>
          </a:prstGeom>
          <a:noFill/>
          <a:ln w="9525">
            <a:noFill/>
            <a:miter lim="800000"/>
            <a:headEnd/>
            <a:tailEnd/>
          </a:ln>
        </p:spPr>
        <p:txBody>
          <a:bodyPr anchor="ctr">
            <a:spAutoFit/>
          </a:bodyPr>
          <a:lstStyle/>
          <a:p>
            <a:pPr eaLnBrk="0" hangingPunct="0">
              <a:tabLst>
                <a:tab pos="228600" algn="l"/>
              </a:tabLst>
            </a:pPr>
            <a:r>
              <a:rPr lang="fr-FR" b="1" u="sng" dirty="0">
                <a:latin typeface="Calibri" pitchFamily="34" charset="0"/>
              </a:rPr>
              <a:t>Fermeture transitive  d'un graphe</a:t>
            </a:r>
            <a:endParaRPr lang="fr-FR" b="1" dirty="0">
              <a:latin typeface="Calibri" pitchFamily="34" charset="0"/>
            </a:endParaRPr>
          </a:p>
          <a:p>
            <a:pPr eaLnBrk="0" hangingPunct="0">
              <a:tabLst>
                <a:tab pos="228600" algn="l"/>
              </a:tabLst>
            </a:pPr>
            <a:endParaRPr lang="fr-FR" dirty="0">
              <a:latin typeface="Times New Roman" pitchFamily="18" charset="0"/>
              <a:cs typeface="Times New Roman" pitchFamily="18" charset="0"/>
              <a:sym typeface="Symbol" pitchFamily="18" charset="2"/>
            </a:endParaRPr>
          </a:p>
          <a:p>
            <a:pPr>
              <a:tabLst>
                <a:tab pos="228600" algn="l"/>
              </a:tabLst>
            </a:pPr>
            <a:r>
              <a:rPr lang="fr-FR" dirty="0">
                <a:latin typeface="Calibri" pitchFamily="34" charset="0"/>
              </a:rPr>
              <a:t>A tout graphe G=[S, A], on peut associer de façon </a:t>
            </a:r>
            <a:r>
              <a:rPr lang="fr-FR" b="1" i="1" dirty="0">
                <a:latin typeface="Calibri" pitchFamily="34" charset="0"/>
              </a:rPr>
              <a:t>unique</a:t>
            </a:r>
            <a:r>
              <a:rPr lang="fr-FR" dirty="0">
                <a:latin typeface="Calibri" pitchFamily="34" charset="0"/>
              </a:rPr>
              <a:t> un graphe transitif Ĝ = [S, Â], appelé </a:t>
            </a:r>
            <a:r>
              <a:rPr lang="fr-FR" b="1" i="1" dirty="0">
                <a:latin typeface="Calibri" pitchFamily="34" charset="0"/>
              </a:rPr>
              <a:t>fermeture transitive</a:t>
            </a:r>
            <a:r>
              <a:rPr lang="fr-FR" dirty="0">
                <a:latin typeface="Calibri" pitchFamily="34" charset="0"/>
              </a:rPr>
              <a:t>, où Â est défini par la relation d'appartenance suivante :</a:t>
            </a:r>
          </a:p>
          <a:p>
            <a:pPr>
              <a:tabLst>
                <a:tab pos="228600" algn="l"/>
              </a:tabLst>
            </a:pPr>
            <a:r>
              <a:rPr lang="fr-FR" dirty="0">
                <a:latin typeface="Calibri" pitchFamily="34" charset="0"/>
              </a:rPr>
              <a:t>(</a:t>
            </a:r>
            <a:r>
              <a:rPr lang="fr-FR" dirty="0" err="1">
                <a:latin typeface="Calibri" pitchFamily="34" charset="0"/>
              </a:rPr>
              <a:t>i,j</a:t>
            </a:r>
            <a:r>
              <a:rPr lang="fr-FR" dirty="0">
                <a:latin typeface="Calibri" pitchFamily="34" charset="0"/>
              </a:rPr>
              <a:t>)</a:t>
            </a:r>
            <a:r>
              <a:rPr lang="fr-FR" dirty="0">
                <a:latin typeface="Calibri" pitchFamily="34" charset="0"/>
                <a:sym typeface="Symbol" pitchFamily="18" charset="2"/>
              </a:rPr>
              <a:t></a:t>
            </a:r>
            <a:r>
              <a:rPr lang="fr-FR" dirty="0">
                <a:latin typeface="Calibri" pitchFamily="34" charset="0"/>
              </a:rPr>
              <a:t>Â </a:t>
            </a:r>
            <a:r>
              <a:rPr lang="fr-FR" dirty="0">
                <a:latin typeface="Calibri" pitchFamily="34" charset="0"/>
                <a:sym typeface="Symbol" pitchFamily="18" charset="2"/>
              </a:rPr>
              <a:t></a:t>
            </a:r>
            <a:r>
              <a:rPr lang="fr-FR" dirty="0">
                <a:latin typeface="Calibri" pitchFamily="34" charset="0"/>
              </a:rPr>
              <a:t> il existe dans G un </a:t>
            </a:r>
            <a:r>
              <a:rPr lang="fr-FR" b="1" i="1" dirty="0">
                <a:latin typeface="Calibri" pitchFamily="34" charset="0"/>
              </a:rPr>
              <a:t>chemin</a:t>
            </a:r>
            <a:r>
              <a:rPr lang="fr-FR" dirty="0">
                <a:latin typeface="Calibri" pitchFamily="34" charset="0"/>
              </a:rPr>
              <a:t> de i vers j.</a:t>
            </a:r>
          </a:p>
          <a:p>
            <a:pPr>
              <a:tabLst>
                <a:tab pos="228600" algn="l"/>
              </a:tabLst>
            </a:pPr>
            <a:endParaRPr lang="fr-FR" dirty="0">
              <a:latin typeface="Calibri" pitchFamily="34" charset="0"/>
            </a:endParaRPr>
          </a:p>
          <a:p>
            <a:pPr>
              <a:tabLst>
                <a:tab pos="228600" algn="l"/>
              </a:tabLst>
            </a:pPr>
            <a:r>
              <a:rPr lang="fr-FR" dirty="0">
                <a:latin typeface="Calibri" pitchFamily="34" charset="0"/>
              </a:rPr>
              <a:t>Si </a:t>
            </a:r>
            <a:r>
              <a:rPr lang="fr-FR" dirty="0">
                <a:latin typeface="Calibri" pitchFamily="34" charset="0"/>
                <a:sym typeface="Symbol" pitchFamily="18" charset="2"/>
              </a:rPr>
              <a:t></a:t>
            </a:r>
            <a:r>
              <a:rPr lang="fr-FR" baseline="-25000" dirty="0">
                <a:latin typeface="Calibri" pitchFamily="34" charset="0"/>
              </a:rPr>
              <a:t>p</a:t>
            </a:r>
            <a:r>
              <a:rPr lang="fr-FR" baseline="30000" dirty="0">
                <a:latin typeface="Calibri" pitchFamily="34" charset="0"/>
              </a:rPr>
              <a:t>+</a:t>
            </a:r>
            <a:r>
              <a:rPr lang="fr-FR" dirty="0">
                <a:latin typeface="Calibri" pitchFamily="34" charset="0"/>
              </a:rPr>
              <a:t>(i) est l'ensemble des sommets accessibles à partir de i par un chemin de cardinalité p alors Ĝ peut être défini par l'application multivoque </a:t>
            </a:r>
            <a:r>
              <a:rPr lang="fr-FR" dirty="0">
                <a:latin typeface="Calibri" pitchFamily="34" charset="0"/>
                <a:sym typeface="Symbol" pitchFamily="18" charset="2"/>
              </a:rPr>
              <a:t></a:t>
            </a:r>
            <a:r>
              <a:rPr lang="fr-FR" baseline="30000" dirty="0">
                <a:latin typeface="Calibri" pitchFamily="34" charset="0"/>
              </a:rPr>
              <a:t>+</a:t>
            </a:r>
            <a:r>
              <a:rPr lang="fr-FR" dirty="0">
                <a:latin typeface="Calibri" pitchFamily="34" charset="0"/>
              </a:rPr>
              <a:t> suivante :</a:t>
            </a:r>
          </a:p>
          <a:p>
            <a:pPr>
              <a:tabLst>
                <a:tab pos="228600" algn="l"/>
              </a:tabLst>
            </a:pPr>
            <a:r>
              <a:rPr lang="fr-FR" dirty="0">
                <a:latin typeface="Calibri" pitchFamily="34" charset="0"/>
                <a:sym typeface="Symbol" pitchFamily="18" charset="2"/>
              </a:rPr>
              <a:t></a:t>
            </a:r>
            <a:r>
              <a:rPr lang="en-GB" baseline="30000" dirty="0">
                <a:latin typeface="Calibri" pitchFamily="34" charset="0"/>
              </a:rPr>
              <a:t>+</a:t>
            </a:r>
            <a:r>
              <a:rPr lang="en-GB" dirty="0">
                <a:latin typeface="Calibri" pitchFamily="34" charset="0"/>
              </a:rPr>
              <a:t>=</a:t>
            </a:r>
            <a:r>
              <a:rPr lang="fr-FR" dirty="0">
                <a:latin typeface="Calibri" pitchFamily="34" charset="0"/>
                <a:sym typeface="Symbol" pitchFamily="18" charset="2"/>
              </a:rPr>
              <a:t></a:t>
            </a:r>
            <a:r>
              <a:rPr lang="en-GB" baseline="-25000" dirty="0">
                <a:latin typeface="Calibri" pitchFamily="34" charset="0"/>
              </a:rPr>
              <a:t>1</a:t>
            </a:r>
            <a:r>
              <a:rPr lang="en-GB" baseline="30000" dirty="0">
                <a:latin typeface="Calibri" pitchFamily="34" charset="0"/>
              </a:rPr>
              <a:t>+</a:t>
            </a:r>
            <a:r>
              <a:rPr lang="en-GB" dirty="0">
                <a:latin typeface="Calibri" pitchFamily="34" charset="0"/>
              </a:rPr>
              <a:t>(</a:t>
            </a:r>
            <a:r>
              <a:rPr lang="en-GB" dirty="0" err="1">
                <a:latin typeface="Calibri" pitchFamily="34" charset="0"/>
              </a:rPr>
              <a:t>i</a:t>
            </a:r>
            <a:r>
              <a:rPr lang="en-GB" dirty="0">
                <a:latin typeface="Calibri" pitchFamily="34" charset="0"/>
              </a:rPr>
              <a:t>) </a:t>
            </a:r>
            <a:r>
              <a:rPr lang="fr-FR" dirty="0">
                <a:latin typeface="Calibri" pitchFamily="34" charset="0"/>
                <a:sym typeface="Symbol" pitchFamily="18" charset="2"/>
              </a:rPr>
              <a:t></a:t>
            </a:r>
            <a:r>
              <a:rPr lang="fr-FR" dirty="0">
                <a:latin typeface="Calibri" pitchFamily="34" charset="0"/>
              </a:rPr>
              <a:t> </a:t>
            </a:r>
            <a:r>
              <a:rPr lang="fr-FR" dirty="0">
                <a:latin typeface="Calibri" pitchFamily="34" charset="0"/>
                <a:sym typeface="Symbol" pitchFamily="18" charset="2"/>
              </a:rPr>
              <a:t></a:t>
            </a:r>
            <a:r>
              <a:rPr lang="en-GB" baseline="-25000" dirty="0">
                <a:latin typeface="Calibri" pitchFamily="34" charset="0"/>
              </a:rPr>
              <a:t>2</a:t>
            </a:r>
            <a:r>
              <a:rPr lang="en-GB" baseline="30000" dirty="0">
                <a:latin typeface="Calibri" pitchFamily="34" charset="0"/>
              </a:rPr>
              <a:t>+</a:t>
            </a:r>
            <a:r>
              <a:rPr lang="en-GB" dirty="0">
                <a:latin typeface="Calibri" pitchFamily="34" charset="0"/>
              </a:rPr>
              <a:t>(</a:t>
            </a:r>
            <a:r>
              <a:rPr lang="en-GB" dirty="0" err="1">
                <a:latin typeface="Calibri" pitchFamily="34" charset="0"/>
              </a:rPr>
              <a:t>i</a:t>
            </a:r>
            <a:r>
              <a:rPr lang="en-GB" dirty="0">
                <a:latin typeface="Calibri" pitchFamily="34" charset="0"/>
              </a:rPr>
              <a:t>) </a:t>
            </a:r>
            <a:r>
              <a:rPr lang="fr-FR" dirty="0">
                <a:latin typeface="Calibri" pitchFamily="34" charset="0"/>
                <a:sym typeface="Symbol" pitchFamily="18" charset="2"/>
              </a:rPr>
              <a:t></a:t>
            </a:r>
            <a:r>
              <a:rPr lang="en-GB" dirty="0">
                <a:latin typeface="Calibri" pitchFamily="34" charset="0"/>
              </a:rPr>
              <a:t> …</a:t>
            </a:r>
            <a:r>
              <a:rPr lang="fr-FR" dirty="0" smtClean="0">
                <a:latin typeface="Calibri" pitchFamily="34" charset="0"/>
                <a:sym typeface="Symbol" pitchFamily="18" charset="2"/>
              </a:rPr>
              <a:t></a:t>
            </a:r>
            <a:r>
              <a:rPr lang="en-GB" baseline="-25000" dirty="0" smtClean="0">
                <a:latin typeface="Calibri" pitchFamily="34" charset="0"/>
                <a:sym typeface="Symbol" pitchFamily="18" charset="2"/>
              </a:rPr>
              <a:t>n</a:t>
            </a:r>
            <a:r>
              <a:rPr lang="en-GB" baseline="-25000" dirty="0" smtClean="0">
                <a:latin typeface="Calibri" pitchFamily="34" charset="0"/>
              </a:rPr>
              <a:t>-1</a:t>
            </a:r>
            <a:r>
              <a:rPr lang="en-GB" baseline="30000" dirty="0">
                <a:latin typeface="Calibri" pitchFamily="34" charset="0"/>
              </a:rPr>
              <a:t>+</a:t>
            </a:r>
            <a:r>
              <a:rPr lang="en-GB" dirty="0">
                <a:latin typeface="Calibri" pitchFamily="34" charset="0"/>
              </a:rPr>
              <a:t>(</a:t>
            </a:r>
            <a:r>
              <a:rPr lang="en-GB" dirty="0" err="1">
                <a:latin typeface="Calibri" pitchFamily="34" charset="0"/>
              </a:rPr>
              <a:t>i</a:t>
            </a:r>
            <a:r>
              <a:rPr lang="en-GB" dirty="0">
                <a:latin typeface="Calibri" pitchFamily="34" charset="0"/>
              </a:rPr>
              <a:t>), </a:t>
            </a:r>
            <a:r>
              <a:rPr lang="en-GB" dirty="0" err="1">
                <a:latin typeface="Calibri" pitchFamily="34" charset="0"/>
              </a:rPr>
              <a:t>i</a:t>
            </a:r>
            <a:r>
              <a:rPr lang="fr-FR" dirty="0">
                <a:latin typeface="Calibri" pitchFamily="34" charset="0"/>
                <a:sym typeface="Symbol" pitchFamily="18" charset="2"/>
              </a:rPr>
              <a:t></a:t>
            </a:r>
            <a:r>
              <a:rPr lang="en-GB" dirty="0">
                <a:latin typeface="Calibri" pitchFamily="34" charset="0"/>
              </a:rPr>
              <a:t>S.</a:t>
            </a:r>
          </a:p>
          <a:p>
            <a:pPr>
              <a:tabLst>
                <a:tab pos="228600" algn="l"/>
              </a:tabLst>
            </a:pPr>
            <a:endParaRPr lang="fr-FR" dirty="0">
              <a:latin typeface="Calibri" pitchFamily="34" charset="0"/>
            </a:endParaRPr>
          </a:p>
          <a:p>
            <a:pPr>
              <a:tabLst>
                <a:tab pos="228600" algn="l"/>
              </a:tabLst>
            </a:pPr>
            <a:r>
              <a:rPr lang="fr-FR" dirty="0">
                <a:latin typeface="Calibri" pitchFamily="34" charset="0"/>
                <a:sym typeface="Symbol" pitchFamily="18" charset="2"/>
              </a:rPr>
              <a:t></a:t>
            </a:r>
            <a:r>
              <a:rPr lang="fr-FR" baseline="30000" dirty="0">
                <a:latin typeface="Calibri" pitchFamily="34" charset="0"/>
              </a:rPr>
              <a:t>+ </a:t>
            </a:r>
            <a:r>
              <a:rPr lang="fr-FR" dirty="0">
                <a:latin typeface="Calibri" pitchFamily="34" charset="0"/>
              </a:rPr>
              <a:t>représente l'ensemble des </a:t>
            </a:r>
            <a:r>
              <a:rPr lang="fr-FR" b="1" i="1" dirty="0">
                <a:latin typeface="Calibri" pitchFamily="34" charset="0"/>
              </a:rPr>
              <a:t>descendants</a:t>
            </a:r>
            <a:r>
              <a:rPr lang="fr-FR" dirty="0">
                <a:latin typeface="Calibri" pitchFamily="34" charset="0"/>
              </a:rPr>
              <a:t> de i.</a:t>
            </a:r>
          </a:p>
          <a:p>
            <a:pPr>
              <a:tabLst>
                <a:tab pos="228600" algn="l"/>
              </a:tabLst>
            </a:pPr>
            <a:endParaRPr lang="fr-FR" dirty="0">
              <a:latin typeface="Calibri" pitchFamily="34" charset="0"/>
            </a:endParaRPr>
          </a:p>
          <a:p>
            <a:pPr>
              <a:tabLst>
                <a:tab pos="228600" algn="l"/>
              </a:tabLst>
            </a:pPr>
            <a:r>
              <a:rPr lang="fr-FR" dirty="0">
                <a:latin typeface="Calibri" pitchFamily="34" charset="0"/>
                <a:sym typeface="Symbol" pitchFamily="18" charset="2"/>
              </a:rPr>
              <a:t></a:t>
            </a:r>
            <a:r>
              <a:rPr lang="fr-FR" baseline="30000" dirty="0">
                <a:latin typeface="Calibri" pitchFamily="34" charset="0"/>
              </a:rPr>
              <a:t>- </a:t>
            </a:r>
            <a:r>
              <a:rPr lang="fr-FR" dirty="0">
                <a:latin typeface="Calibri" pitchFamily="34" charset="0"/>
              </a:rPr>
              <a:t>représente l'ensemble des </a:t>
            </a:r>
            <a:r>
              <a:rPr lang="fr-FR" b="1" i="1" dirty="0">
                <a:latin typeface="Calibri" pitchFamily="34" charset="0"/>
              </a:rPr>
              <a:t>ancêtres</a:t>
            </a:r>
            <a:r>
              <a:rPr lang="fr-FR" dirty="0">
                <a:latin typeface="Calibri" pitchFamily="34" charset="0"/>
              </a:rPr>
              <a:t> ou </a:t>
            </a:r>
            <a:r>
              <a:rPr lang="fr-FR" b="1" i="1" dirty="0">
                <a:latin typeface="Calibri" pitchFamily="34" charset="0"/>
              </a:rPr>
              <a:t>ascendants</a:t>
            </a:r>
            <a:r>
              <a:rPr lang="fr-FR" dirty="0">
                <a:latin typeface="Calibri" pitchFamily="34" charset="0"/>
              </a:rPr>
              <a:t> de i.</a:t>
            </a:r>
          </a:p>
          <a:p>
            <a:pPr eaLnBrk="0" hangingPunct="0">
              <a:tabLst>
                <a:tab pos="228600" algn="l"/>
              </a:tabLst>
            </a:pPr>
            <a:endParaRPr lang="fr-FR"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dirty="0">
              <a:latin typeface="Times New Roman" pitchFamily="18" charset="0"/>
              <a:cs typeface="Times New Roman" pitchFamily="18" charset="0"/>
              <a:sym typeface="Symbol" pitchFamily="18" charset="2"/>
            </a:endParaRPr>
          </a:p>
        </p:txBody>
      </p:sp>
      <p:sp>
        <p:nvSpPr>
          <p:cNvPr id="4" name="Ellipse 3"/>
          <p:cNvSpPr/>
          <p:nvPr/>
        </p:nvSpPr>
        <p:spPr>
          <a:xfrm>
            <a:off x="214313" y="5500688"/>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785813" y="6143625"/>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1285875" y="5500688"/>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 name="Ellipse 6"/>
          <p:cNvSpPr/>
          <p:nvPr/>
        </p:nvSpPr>
        <p:spPr>
          <a:xfrm>
            <a:off x="7358063" y="5500688"/>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Ellipse 7"/>
          <p:cNvSpPr/>
          <p:nvPr/>
        </p:nvSpPr>
        <p:spPr>
          <a:xfrm>
            <a:off x="2571750" y="5357813"/>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0" name="Connecteur droit avec flèche 9"/>
          <p:cNvCxnSpPr>
            <a:endCxn id="6" idx="2"/>
          </p:cNvCxnSpPr>
          <p:nvPr/>
        </p:nvCxnSpPr>
        <p:spPr>
          <a:xfrm>
            <a:off x="428625" y="5786438"/>
            <a:ext cx="85725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a:stCxn id="6" idx="5"/>
            <a:endCxn id="8" idx="1"/>
          </p:cNvCxnSpPr>
          <p:nvPr/>
        </p:nvCxnSpPr>
        <p:spPr>
          <a:xfrm rot="5400000" flipH="1" flipV="1">
            <a:off x="1970088" y="5294312"/>
            <a:ext cx="546100" cy="841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5" idx="6"/>
            <a:endCxn id="8" idx="2"/>
          </p:cNvCxnSpPr>
          <p:nvPr/>
        </p:nvCxnSpPr>
        <p:spPr>
          <a:xfrm flipV="1">
            <a:off x="1414463" y="5643563"/>
            <a:ext cx="1157287" cy="785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a:stCxn id="4" idx="5"/>
            <a:endCxn id="5" idx="1"/>
          </p:cNvCxnSpPr>
          <p:nvPr/>
        </p:nvCxnSpPr>
        <p:spPr>
          <a:xfrm rot="16200000" flipH="1">
            <a:off x="694531" y="6044407"/>
            <a:ext cx="239713" cy="127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Ellipse 16"/>
          <p:cNvSpPr/>
          <p:nvPr/>
        </p:nvSpPr>
        <p:spPr>
          <a:xfrm>
            <a:off x="4429125" y="5357813"/>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8" name="Ellipse 17"/>
          <p:cNvSpPr/>
          <p:nvPr/>
        </p:nvSpPr>
        <p:spPr>
          <a:xfrm>
            <a:off x="4000500" y="4500563"/>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9" name="Ellipse 18"/>
          <p:cNvSpPr/>
          <p:nvPr/>
        </p:nvSpPr>
        <p:spPr>
          <a:xfrm>
            <a:off x="6215063" y="4500563"/>
            <a:ext cx="6286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21" name="Connecteur droit avec flèche 20"/>
          <p:cNvCxnSpPr/>
          <p:nvPr/>
        </p:nvCxnSpPr>
        <p:spPr>
          <a:xfrm>
            <a:off x="4500563" y="4572000"/>
            <a:ext cx="1785937" cy="214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a:stCxn id="19" idx="4"/>
            <a:endCxn id="7" idx="1"/>
          </p:cNvCxnSpPr>
          <p:nvPr/>
        </p:nvCxnSpPr>
        <p:spPr>
          <a:xfrm rot="16200000" flipH="1">
            <a:off x="6733382" y="4868069"/>
            <a:ext cx="512762" cy="920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stCxn id="17" idx="6"/>
            <a:endCxn id="7" idx="2"/>
          </p:cNvCxnSpPr>
          <p:nvPr/>
        </p:nvCxnSpPr>
        <p:spPr>
          <a:xfrm>
            <a:off x="5057775" y="5643563"/>
            <a:ext cx="2300288"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4"/>
            <a:endCxn id="17" idx="0"/>
          </p:cNvCxnSpPr>
          <p:nvPr/>
        </p:nvCxnSpPr>
        <p:spPr>
          <a:xfrm rot="16200000" flipH="1">
            <a:off x="4386263" y="5000625"/>
            <a:ext cx="285750" cy="4286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Connecteur droit avec flèche 39"/>
          <p:cNvCxnSpPr/>
          <p:nvPr/>
        </p:nvCxnSpPr>
        <p:spPr>
          <a:xfrm>
            <a:off x="4643438" y="4929188"/>
            <a:ext cx="2714625" cy="785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Espace réservé du numéro de diapositive 19"/>
          <p:cNvSpPr>
            <a:spLocks noGrp="1"/>
          </p:cNvSpPr>
          <p:nvPr>
            <p:ph type="sldNum" sz="quarter" idx="12"/>
          </p:nvPr>
        </p:nvSpPr>
        <p:spPr/>
        <p:txBody>
          <a:bodyPr/>
          <a:lstStyle/>
          <a:p>
            <a:pPr>
              <a:defRPr/>
            </a:pPr>
            <a:fld id="{CE6CEDE9-453D-4381-9CAC-D90EA5EB10CD}" type="slidenum">
              <a:rPr lang="fr-FR"/>
              <a:pPr>
                <a:defRPr/>
              </a:pPr>
              <a:t>30</a:t>
            </a:fld>
            <a:endParaRPr lang="fr-F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142875" y="0"/>
            <a:ext cx="9001125" cy="6248400"/>
          </a:xfrm>
          <a:prstGeom prst="rect">
            <a:avLst/>
          </a:prstGeom>
          <a:noFill/>
          <a:ln w="9525">
            <a:noFill/>
            <a:miter lim="800000"/>
            <a:headEnd/>
            <a:tailEnd/>
          </a:ln>
        </p:spPr>
        <p:txBody>
          <a:bodyPr anchor="ctr">
            <a:spAutoFit/>
          </a:bodyPr>
          <a:lstStyle/>
          <a:p>
            <a:pPr>
              <a:tabLst>
                <a:tab pos="228600" algn="l"/>
              </a:tabLst>
            </a:pPr>
            <a:r>
              <a:rPr lang="fr-FR" sz="1600" b="1" i="1" u="sng" dirty="0">
                <a:latin typeface="Times New Roman" pitchFamily="18" charset="0"/>
                <a:cs typeface="Times New Roman" pitchFamily="18" charset="0"/>
                <a:sym typeface="Symbol" pitchFamily="18" charset="2"/>
              </a:rPr>
              <a:t></a:t>
            </a:r>
            <a:r>
              <a:rPr lang="fr-FR" sz="1600" b="1" i="1" u="sng" dirty="0">
                <a:cs typeface="Times New Roman" pitchFamily="18" charset="0"/>
              </a:rPr>
              <a:t>-équivalence</a:t>
            </a:r>
            <a:r>
              <a:rPr lang="fr-FR" sz="1600" dirty="0">
                <a:latin typeface="Times New Roman" pitchFamily="18" charset="0"/>
                <a:cs typeface="Times New Roman" pitchFamily="18" charset="0"/>
                <a:sym typeface="Symbol" pitchFamily="18" charset="2"/>
              </a:rPr>
              <a:t> : Deux graphes G et G' sont dits </a:t>
            </a:r>
            <a:r>
              <a:rPr lang="fr-FR" sz="1600" u="sng" dirty="0">
                <a:latin typeface="Times New Roman" pitchFamily="18" charset="0"/>
                <a:cs typeface="Times New Roman" pitchFamily="18" charset="0"/>
                <a:sym typeface="Symbol" pitchFamily="18" charset="2"/>
              </a:rPr>
              <a:t></a:t>
            </a:r>
            <a:r>
              <a:rPr lang="fr-FR" sz="1600" b="1" i="1" u="sng" dirty="0">
                <a:cs typeface="Times New Roman" pitchFamily="18" charset="0"/>
              </a:rPr>
              <a:t>-équivalents s'ils ont la même fermeture transitive.</a:t>
            </a:r>
          </a:p>
          <a:p>
            <a:pPr>
              <a:tabLst>
                <a:tab pos="228600" algn="l"/>
              </a:tabLst>
            </a:pPr>
            <a:endParaRPr lang="fr-FR" sz="1600" b="1" i="1" u="sng" dirty="0">
              <a:sym typeface="Symbol" pitchFamily="18" charset="2"/>
            </a:endParaRPr>
          </a:p>
          <a:p>
            <a:pPr>
              <a:tabLst>
                <a:tab pos="228600" algn="l"/>
              </a:tabLst>
            </a:pPr>
            <a:endParaRPr lang="fr-FR" sz="1600" b="1" i="1" u="sng" dirty="0">
              <a:latin typeface="Times New Roman" pitchFamily="18" charset="0"/>
              <a:sym typeface="Symbol" pitchFamily="18" charset="2"/>
            </a:endParaRPr>
          </a:p>
          <a:p>
            <a:pPr eaLnBrk="0" hangingPunct="0">
              <a:tabLst>
                <a:tab pos="228600" algn="l"/>
              </a:tabLst>
            </a:pPr>
            <a:r>
              <a:rPr lang="fr-FR" sz="1600" b="1" i="1" u="sng" dirty="0">
                <a:latin typeface="Times New Roman" pitchFamily="18" charset="0"/>
                <a:cs typeface="Times New Roman" pitchFamily="18" charset="0"/>
                <a:sym typeface="Symbol" pitchFamily="18" charset="2"/>
              </a:rPr>
              <a:t></a:t>
            </a:r>
            <a:r>
              <a:rPr lang="fr-FR" sz="1600" b="1" i="1" u="sng" dirty="0">
                <a:cs typeface="Times New Roman" pitchFamily="18" charset="0"/>
              </a:rPr>
              <a:t>-</a:t>
            </a:r>
            <a:r>
              <a:rPr lang="fr-FR" sz="1600" b="1" i="1" u="sng" dirty="0" err="1">
                <a:cs typeface="Times New Roman" pitchFamily="18" charset="0"/>
              </a:rPr>
              <a:t>minimilité</a:t>
            </a:r>
            <a:r>
              <a:rPr lang="fr-FR" sz="1600" dirty="0">
                <a:latin typeface="Times New Roman" pitchFamily="18" charset="0"/>
                <a:cs typeface="Times New Roman" pitchFamily="18" charset="0"/>
                <a:sym typeface="Symbol" pitchFamily="18" charset="2"/>
              </a:rPr>
              <a:t> : G = [S, A] est </a:t>
            </a:r>
            <a:r>
              <a:rPr lang="fr-FR" sz="1600" b="1" i="1" dirty="0">
                <a:cs typeface="Times New Roman" pitchFamily="18" charset="0"/>
              </a:rPr>
              <a:t>-minimal si, quel que soit u</a:t>
            </a:r>
            <a:r>
              <a:rPr lang="fr-FR" sz="1600" b="1" i="1" dirty="0">
                <a:latin typeface="Times New Roman" pitchFamily="18" charset="0"/>
                <a:cs typeface="Times New Roman" pitchFamily="18" charset="0"/>
                <a:sym typeface="Symbol" pitchFamily="18" charset="2"/>
              </a:rPr>
              <a:t></a:t>
            </a:r>
            <a:r>
              <a:rPr lang="fr-FR" sz="1600" b="1" i="1" dirty="0">
                <a:cs typeface="Times New Roman" pitchFamily="18" charset="0"/>
              </a:rPr>
              <a:t>A, et G' = [S, A – {u}], alors </a:t>
            </a:r>
            <a:r>
              <a:rPr lang="fr-FR" sz="1600" b="1" i="1" dirty="0">
                <a:latin typeface="Times New Roman" pitchFamily="18" charset="0"/>
                <a:cs typeface="Times New Roman" pitchFamily="18" charset="0"/>
                <a:sym typeface="Symbol" pitchFamily="18" charset="2"/>
              </a:rPr>
              <a:t></a:t>
            </a:r>
            <a:r>
              <a:rPr lang="fr-FR" sz="1600" b="1" i="1" dirty="0">
                <a:cs typeface="Times New Roman" pitchFamily="18" charset="0"/>
              </a:rPr>
              <a:t>(G)</a:t>
            </a:r>
            <a:r>
              <a:rPr lang="fr-FR" sz="1600" b="1" i="1" dirty="0">
                <a:latin typeface="Times New Roman" pitchFamily="18" charset="0"/>
                <a:cs typeface="Times New Roman" pitchFamily="18" charset="0"/>
                <a:sym typeface="Symbol" pitchFamily="18" charset="2"/>
              </a:rPr>
              <a:t></a:t>
            </a:r>
            <a:r>
              <a:rPr lang="fr-FR" sz="1600" b="1" i="1" dirty="0">
                <a:cs typeface="Times New Roman" pitchFamily="18" charset="0"/>
              </a:rPr>
              <a:t> </a:t>
            </a:r>
            <a:r>
              <a:rPr lang="fr-FR" sz="1600" b="1" i="1" dirty="0">
                <a:latin typeface="Times New Roman" pitchFamily="18" charset="0"/>
                <a:cs typeface="Times New Roman" pitchFamily="18" charset="0"/>
                <a:sym typeface="Symbol" pitchFamily="18" charset="2"/>
              </a:rPr>
              <a:t></a:t>
            </a:r>
            <a:r>
              <a:rPr lang="fr-FR" sz="1600" b="1" i="1" dirty="0">
                <a:cs typeface="Times New Roman" pitchFamily="18" charset="0"/>
              </a:rPr>
              <a:t>(G') ; i.e. que si l'on supprime un arc quelconque de G, le graphe partiel obtenu n'a plus la même fermeture transitive que G.</a:t>
            </a:r>
            <a:endParaRPr lang="fr-FR" sz="1600" b="1" i="1" dirty="0">
              <a:latin typeface="Times New Roman" pitchFamily="18" charset="0"/>
              <a:cs typeface="Times New Roman" pitchFamily="18" charset="0"/>
              <a:sym typeface="Symbol" pitchFamily="18" charset="2"/>
            </a:endParaRPr>
          </a:p>
          <a:p>
            <a:pPr eaLnBrk="0" hangingPunct="0">
              <a:tabLst>
                <a:tab pos="228600" algn="l"/>
              </a:tabLst>
            </a:pPr>
            <a:r>
              <a:rPr lang="fr-FR" sz="1600" b="1" i="1" u="sng" dirty="0">
                <a:latin typeface="Times New Roman" pitchFamily="18" charset="0"/>
                <a:cs typeface="Times New Roman" pitchFamily="18" charset="0"/>
                <a:sym typeface="Symbol" pitchFamily="18" charset="2"/>
              </a:rPr>
              <a:t/>
            </a:r>
            <a:br>
              <a:rPr lang="fr-FR" sz="1600" b="1" i="1" u="sng" dirty="0">
                <a:latin typeface="Times New Roman" pitchFamily="18" charset="0"/>
                <a:cs typeface="Times New Roman" pitchFamily="18" charset="0"/>
                <a:sym typeface="Symbol" pitchFamily="18" charset="2"/>
              </a:rPr>
            </a:br>
            <a:endParaRPr lang="fr-FR" sz="1600" i="1" dirty="0">
              <a:latin typeface="Times New Roman" pitchFamily="18" charset="0"/>
              <a:sym typeface="Symbol" pitchFamily="18" charset="2"/>
            </a:endParaRPr>
          </a:p>
          <a:p>
            <a:pPr eaLnBrk="0" hangingPunct="0">
              <a:tabLst>
                <a:tab pos="228600" algn="l"/>
              </a:tabLst>
            </a:pPr>
            <a:r>
              <a:rPr lang="fr-FR" sz="1600" b="1" i="1" u="sng" dirty="0">
                <a:latin typeface="Times New Roman" pitchFamily="18" charset="0"/>
                <a:cs typeface="Times New Roman" pitchFamily="18" charset="0"/>
                <a:sym typeface="Symbol" pitchFamily="18" charset="2"/>
              </a:rPr>
              <a:t>Connexité</a:t>
            </a:r>
            <a:endParaRPr lang="fr-FR" sz="1600" i="1" dirty="0">
              <a:latin typeface="Times New Roman" pitchFamily="18" charset="0"/>
              <a:sym typeface="Symbol" pitchFamily="18" charset="2"/>
            </a:endParaRPr>
          </a:p>
          <a:p>
            <a:pPr eaLnBrk="0" hangingPunct="0">
              <a:tabLst>
                <a:tab pos="228600" algn="l"/>
              </a:tabLst>
            </a:pPr>
            <a:r>
              <a:rPr lang="fr-FR" sz="1600" b="1" i="1" dirty="0">
                <a:latin typeface="Times New Roman" pitchFamily="18" charset="0"/>
                <a:cs typeface="Times New Roman" pitchFamily="18" charset="0"/>
                <a:sym typeface="Symbol" pitchFamily="18" charset="2"/>
              </a:rPr>
              <a:t>Un graphe orienté est dit fortement connexe</a:t>
            </a:r>
            <a:r>
              <a:rPr lang="fr-FR" sz="1600" dirty="0">
                <a:latin typeface="Times New Roman" pitchFamily="18" charset="0"/>
                <a:cs typeface="Times New Roman" pitchFamily="18" charset="0"/>
                <a:sym typeface="Symbol" pitchFamily="18" charset="2"/>
              </a:rPr>
              <a:t> si pour toute paire ordonnée de sommets distincts (u, v), il existe un chemin de u vers v et un chemin de v vers u.</a:t>
            </a:r>
          </a:p>
          <a:p>
            <a:pPr eaLnBrk="0" hangingPunct="0">
              <a:tabLst>
                <a:tab pos="228600" algn="l"/>
              </a:tabLst>
            </a:pPr>
            <a:endParaRPr lang="fr-FR" sz="1600"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tabLst>
                <a:tab pos="228600" algn="l"/>
              </a:tabLst>
            </a:pPr>
            <a:endParaRPr lang="fr-FR" sz="1000" dirty="0">
              <a:latin typeface="Calibri" pitchFamily="34" charset="0"/>
            </a:endParaRPr>
          </a:p>
          <a:p>
            <a:pPr eaLnBrk="0" hangingPunct="0">
              <a:tabLst>
                <a:tab pos="228600" algn="l"/>
              </a:tabLst>
            </a:pPr>
            <a:endParaRPr lang="fr-FR" sz="1000" dirty="0">
              <a:latin typeface="Calibri" pitchFamily="34" charset="0"/>
            </a:endParaRPr>
          </a:p>
          <a:p>
            <a:pPr eaLnBrk="0" hangingPunct="0">
              <a:tabLst>
                <a:tab pos="228600" algn="l"/>
              </a:tabLst>
            </a:pPr>
            <a:endParaRPr lang="fr-FR" sz="1000" b="1" i="1" dirty="0">
              <a:latin typeface="Calibri" pitchFamily="34" charset="0"/>
            </a:endParaRPr>
          </a:p>
          <a:p>
            <a:pPr eaLnBrk="0" hangingPunct="0">
              <a:tabLst>
                <a:tab pos="228600" algn="l"/>
              </a:tabLst>
            </a:pPr>
            <a:r>
              <a:rPr lang="fr-FR" sz="1600" b="1" i="1" dirty="0">
                <a:latin typeface="Times New Roman" pitchFamily="18" charset="0"/>
                <a:cs typeface="Times New Roman" pitchFamily="18" charset="0"/>
              </a:rPr>
              <a:t>Un graphe non orienté est dit connexe</a:t>
            </a:r>
            <a:r>
              <a:rPr lang="fr-FR" sz="1600" dirty="0">
                <a:latin typeface="Times New Roman" pitchFamily="18" charset="0"/>
                <a:cs typeface="Times New Roman" pitchFamily="18" charset="0"/>
              </a:rPr>
              <a:t> si pour toute paire de sommets distincts (u, v), il existe une chaîne reliant u et v.</a:t>
            </a:r>
          </a:p>
          <a:p>
            <a:pPr eaLnBrk="0" hangingPunct="0">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a:p>
            <a:pPr eaLnBrk="0" hangingPunct="0">
              <a:buFontTx/>
              <a:buChar char="•"/>
              <a:tabLst>
                <a:tab pos="228600" algn="l"/>
              </a:tabLst>
            </a:pPr>
            <a:endParaRPr lang="fr-FR" sz="1000" b="1" i="1" u="sng" dirty="0">
              <a:latin typeface="Times New Roman" pitchFamily="18" charset="0"/>
              <a:cs typeface="Times New Roman" pitchFamily="18" charset="0"/>
              <a:sym typeface="Symbol" pitchFamily="18" charset="2"/>
            </a:endParaRPr>
          </a:p>
        </p:txBody>
      </p:sp>
      <p:sp>
        <p:nvSpPr>
          <p:cNvPr id="4" name="Ellipse 3"/>
          <p:cNvSpPr/>
          <p:nvPr/>
        </p:nvSpPr>
        <p:spPr>
          <a:xfrm>
            <a:off x="3429000" y="3071813"/>
            <a:ext cx="500063"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 name="Ellipse 4"/>
          <p:cNvSpPr/>
          <p:nvPr/>
        </p:nvSpPr>
        <p:spPr>
          <a:xfrm>
            <a:off x="4071938" y="3500438"/>
            <a:ext cx="500062"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Ellipse 5"/>
          <p:cNvSpPr/>
          <p:nvPr/>
        </p:nvSpPr>
        <p:spPr>
          <a:xfrm>
            <a:off x="4572000" y="2928938"/>
            <a:ext cx="500063"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8" name="Connecteur droit avec flèche 7"/>
          <p:cNvCxnSpPr>
            <a:stCxn id="4" idx="7"/>
            <a:endCxn id="6" idx="2"/>
          </p:cNvCxnSpPr>
          <p:nvPr/>
        </p:nvCxnSpPr>
        <p:spPr>
          <a:xfrm rot="16200000" flipH="1">
            <a:off x="4210050" y="2781301"/>
            <a:ext cx="7937" cy="7159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a:stCxn id="6" idx="3"/>
          </p:cNvCxnSpPr>
          <p:nvPr/>
        </p:nvCxnSpPr>
        <p:spPr>
          <a:xfrm rot="5400000">
            <a:off x="4469606" y="3325020"/>
            <a:ext cx="206375"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a:stCxn id="5" idx="2"/>
          </p:cNvCxnSpPr>
          <p:nvPr/>
        </p:nvCxnSpPr>
        <p:spPr>
          <a:xfrm rot="10800000">
            <a:off x="3857625" y="3429000"/>
            <a:ext cx="214313"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Ellipse 12"/>
          <p:cNvSpPr/>
          <p:nvPr/>
        </p:nvSpPr>
        <p:spPr>
          <a:xfrm>
            <a:off x="3714750" y="5572125"/>
            <a:ext cx="500063"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4" name="Ellipse 13"/>
          <p:cNvSpPr/>
          <p:nvPr/>
        </p:nvSpPr>
        <p:spPr>
          <a:xfrm>
            <a:off x="4714875" y="4786313"/>
            <a:ext cx="500063"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Ellipse 14"/>
          <p:cNvSpPr/>
          <p:nvPr/>
        </p:nvSpPr>
        <p:spPr>
          <a:xfrm>
            <a:off x="2928938" y="4857750"/>
            <a:ext cx="500062"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cxnSp>
        <p:nvCxnSpPr>
          <p:cNvPr id="17" name="Connecteur droit 16"/>
          <p:cNvCxnSpPr>
            <a:stCxn id="15" idx="7"/>
            <a:endCxn id="14" idx="2"/>
          </p:cNvCxnSpPr>
          <p:nvPr/>
        </p:nvCxnSpPr>
        <p:spPr>
          <a:xfrm rot="16200000" flipH="1">
            <a:off x="3995737" y="4281488"/>
            <a:ext cx="79375" cy="13589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p:cNvCxnSpPr>
            <a:stCxn id="14" idx="3"/>
          </p:cNvCxnSpPr>
          <p:nvPr/>
        </p:nvCxnSpPr>
        <p:spPr>
          <a:xfrm rot="5400000">
            <a:off x="4255294" y="5039519"/>
            <a:ext cx="420687" cy="644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p:cNvCxnSpPr>
            <a:stCxn id="15" idx="5"/>
            <a:endCxn id="13" idx="1"/>
          </p:cNvCxnSpPr>
          <p:nvPr/>
        </p:nvCxnSpPr>
        <p:spPr>
          <a:xfrm rot="16200000" flipH="1">
            <a:off x="3365500" y="5213350"/>
            <a:ext cx="412750" cy="431800"/>
          </a:xfrm>
          <a:prstGeom prst="line">
            <a:avLst/>
          </a:prstGeom>
        </p:spPr>
        <p:style>
          <a:lnRef idx="1">
            <a:schemeClr val="accent1"/>
          </a:lnRef>
          <a:fillRef idx="0">
            <a:schemeClr val="accent1"/>
          </a:fillRef>
          <a:effectRef idx="0">
            <a:schemeClr val="accent1"/>
          </a:effectRef>
          <a:fontRef idx="minor">
            <a:schemeClr val="tx1"/>
          </a:fontRef>
        </p:style>
      </p:cxnSp>
      <p:sp>
        <p:nvSpPr>
          <p:cNvPr id="16" name="Espace réservé du numéro de diapositive 15"/>
          <p:cNvSpPr>
            <a:spLocks noGrp="1"/>
          </p:cNvSpPr>
          <p:nvPr>
            <p:ph type="sldNum" sz="quarter" idx="12"/>
          </p:nvPr>
        </p:nvSpPr>
        <p:spPr/>
        <p:txBody>
          <a:bodyPr/>
          <a:lstStyle/>
          <a:p>
            <a:pPr>
              <a:defRPr/>
            </a:pPr>
            <a:fld id="{0DF231B7-A55A-4599-925D-417EF4C6FDA7}" type="slidenum">
              <a:rPr lang="fr-FR"/>
              <a:pPr>
                <a:defRPr/>
              </a:pPr>
              <a:t>31</a:t>
            </a:fld>
            <a:endParaRPr lang="fr-F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p:cNvSpPr>
            <a:spLocks noChangeArrowheads="1"/>
          </p:cNvSpPr>
          <p:nvPr/>
        </p:nvSpPr>
        <p:spPr bwMode="auto">
          <a:xfrm>
            <a:off x="0" y="142853"/>
            <a:ext cx="8858280" cy="8710077"/>
          </a:xfrm>
          <a:prstGeom prst="rect">
            <a:avLst/>
          </a:prstGeom>
          <a:noFill/>
          <a:ln w="9525">
            <a:noFill/>
            <a:miter lim="800000"/>
            <a:headEnd/>
            <a:tailEnd/>
          </a:ln>
        </p:spPr>
        <p:txBody>
          <a:bodyPr wrap="square" anchor="ctr">
            <a:spAutoFit/>
          </a:bodyPr>
          <a:lstStyle/>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a:cs typeface="Times New Roman" pitchFamily="18" charset="0"/>
            </a:endParaRPr>
          </a:p>
          <a:p>
            <a:pPr>
              <a:tabLst>
                <a:tab pos="228600" algn="l"/>
              </a:tabLst>
            </a:pPr>
            <a:endParaRPr lang="fr-FR" sz="1600" dirty="0" smtClean="0">
              <a:cs typeface="Times New Roman" pitchFamily="18" charset="0"/>
            </a:endParaRPr>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a:p>
            <a:pPr>
              <a:tabLst>
                <a:tab pos="228600" algn="l"/>
              </a:tabLst>
            </a:pPr>
            <a:endParaRPr lang="fr-FR" sz="1600" dirty="0"/>
          </a:p>
        </p:txBody>
      </p:sp>
      <p:sp>
        <p:nvSpPr>
          <p:cNvPr id="3" name="Ellipse 2"/>
          <p:cNvSpPr/>
          <p:nvPr/>
        </p:nvSpPr>
        <p:spPr>
          <a:xfrm>
            <a:off x="1143000" y="2143125"/>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x1</a:t>
            </a:r>
          </a:p>
        </p:txBody>
      </p:sp>
      <p:sp>
        <p:nvSpPr>
          <p:cNvPr id="4" name="Ellipse 3"/>
          <p:cNvSpPr/>
          <p:nvPr/>
        </p:nvSpPr>
        <p:spPr>
          <a:xfrm>
            <a:off x="1571625" y="3000375"/>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x2</a:t>
            </a:r>
          </a:p>
        </p:txBody>
      </p:sp>
      <p:sp>
        <p:nvSpPr>
          <p:cNvPr id="5" name="Ellipse 4"/>
          <p:cNvSpPr/>
          <p:nvPr/>
        </p:nvSpPr>
        <p:spPr>
          <a:xfrm>
            <a:off x="2786063" y="2143125"/>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x3</a:t>
            </a:r>
          </a:p>
        </p:txBody>
      </p:sp>
      <p:sp>
        <p:nvSpPr>
          <p:cNvPr id="6" name="Ellipse 5"/>
          <p:cNvSpPr/>
          <p:nvPr/>
        </p:nvSpPr>
        <p:spPr>
          <a:xfrm>
            <a:off x="5000625" y="2214563"/>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x4</a:t>
            </a:r>
          </a:p>
        </p:txBody>
      </p:sp>
      <p:sp>
        <p:nvSpPr>
          <p:cNvPr id="7" name="Ellipse 6"/>
          <p:cNvSpPr/>
          <p:nvPr/>
        </p:nvSpPr>
        <p:spPr>
          <a:xfrm>
            <a:off x="6500813" y="2071688"/>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x5</a:t>
            </a:r>
          </a:p>
        </p:txBody>
      </p:sp>
      <p:sp>
        <p:nvSpPr>
          <p:cNvPr id="8" name="Ellipse 7"/>
          <p:cNvSpPr/>
          <p:nvPr/>
        </p:nvSpPr>
        <p:spPr>
          <a:xfrm>
            <a:off x="6000750" y="3000375"/>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x6</a:t>
            </a:r>
          </a:p>
        </p:txBody>
      </p:sp>
      <p:cxnSp>
        <p:nvCxnSpPr>
          <p:cNvPr id="10" name="Connecteur droit avec flèche 9"/>
          <p:cNvCxnSpPr>
            <a:stCxn id="3" idx="7"/>
            <a:endCxn id="5" idx="1"/>
          </p:cNvCxnSpPr>
          <p:nvPr/>
        </p:nvCxnSpPr>
        <p:spPr>
          <a:xfrm rot="5400000" flipH="1" flipV="1">
            <a:off x="2280444" y="1616869"/>
            <a:ext cx="1587" cy="1177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a:stCxn id="5" idx="3"/>
            <a:endCxn id="4" idx="7"/>
          </p:cNvCxnSpPr>
          <p:nvPr/>
        </p:nvCxnSpPr>
        <p:spPr>
          <a:xfrm rot="5400000">
            <a:off x="2217737" y="2411413"/>
            <a:ext cx="555625" cy="749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stCxn id="4" idx="1"/>
            <a:endCxn id="3" idx="5"/>
          </p:cNvCxnSpPr>
          <p:nvPr/>
        </p:nvCxnSpPr>
        <p:spPr>
          <a:xfrm rot="5400000" flipH="1" flipV="1">
            <a:off x="1400969" y="2772569"/>
            <a:ext cx="555625" cy="269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a:stCxn id="6" idx="6"/>
            <a:endCxn id="7" idx="2"/>
          </p:cNvCxnSpPr>
          <p:nvPr/>
        </p:nvCxnSpPr>
        <p:spPr>
          <a:xfrm flipV="1">
            <a:off x="5572125" y="2286000"/>
            <a:ext cx="928688"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a:stCxn id="7" idx="4"/>
            <a:endCxn id="8" idx="7"/>
          </p:cNvCxnSpPr>
          <p:nvPr/>
        </p:nvCxnSpPr>
        <p:spPr>
          <a:xfrm rot="5400000">
            <a:off x="6404769" y="2645569"/>
            <a:ext cx="563562" cy="2730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Connecteur droit avec flèche 19"/>
          <p:cNvCxnSpPr>
            <a:stCxn id="8" idx="1"/>
            <a:endCxn id="6" idx="5"/>
          </p:cNvCxnSpPr>
          <p:nvPr/>
        </p:nvCxnSpPr>
        <p:spPr>
          <a:xfrm rot="16200000" flipV="1">
            <a:off x="5549107" y="2518569"/>
            <a:ext cx="484187" cy="606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5" idx="6"/>
            <a:endCxn id="6" idx="2"/>
          </p:cNvCxnSpPr>
          <p:nvPr/>
        </p:nvCxnSpPr>
        <p:spPr>
          <a:xfrm>
            <a:off x="3357563" y="2357438"/>
            <a:ext cx="1643062" cy="71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Ellipse 39"/>
          <p:cNvSpPr/>
          <p:nvPr/>
        </p:nvSpPr>
        <p:spPr>
          <a:xfrm>
            <a:off x="1143000" y="4929188"/>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x2</a:t>
            </a:r>
          </a:p>
        </p:txBody>
      </p:sp>
      <p:sp>
        <p:nvSpPr>
          <p:cNvPr id="41" name="Ellipse 40"/>
          <p:cNvSpPr/>
          <p:nvPr/>
        </p:nvSpPr>
        <p:spPr>
          <a:xfrm>
            <a:off x="2357438" y="4071938"/>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x3</a:t>
            </a:r>
          </a:p>
        </p:txBody>
      </p:sp>
      <p:sp>
        <p:nvSpPr>
          <p:cNvPr id="42" name="Ellipse 41"/>
          <p:cNvSpPr/>
          <p:nvPr/>
        </p:nvSpPr>
        <p:spPr>
          <a:xfrm>
            <a:off x="4572000" y="4143375"/>
            <a:ext cx="571500"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x4</a:t>
            </a:r>
          </a:p>
        </p:txBody>
      </p:sp>
      <p:sp>
        <p:nvSpPr>
          <p:cNvPr id="43" name="Ellipse 42"/>
          <p:cNvSpPr/>
          <p:nvPr/>
        </p:nvSpPr>
        <p:spPr>
          <a:xfrm>
            <a:off x="6072188" y="4000500"/>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x5</a:t>
            </a:r>
          </a:p>
        </p:txBody>
      </p:sp>
      <p:sp>
        <p:nvSpPr>
          <p:cNvPr id="44" name="Ellipse 43"/>
          <p:cNvSpPr/>
          <p:nvPr/>
        </p:nvSpPr>
        <p:spPr>
          <a:xfrm>
            <a:off x="5572125" y="4929188"/>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x6</a:t>
            </a:r>
          </a:p>
        </p:txBody>
      </p:sp>
      <p:cxnSp>
        <p:nvCxnSpPr>
          <p:cNvPr id="45" name="Connecteur droit avec flèche 44"/>
          <p:cNvCxnSpPr>
            <a:endCxn id="41" idx="1"/>
          </p:cNvCxnSpPr>
          <p:nvPr/>
        </p:nvCxnSpPr>
        <p:spPr>
          <a:xfrm rot="5400000" flipH="1" flipV="1">
            <a:off x="1851819" y="3545681"/>
            <a:ext cx="1588" cy="1177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Connecteur droit avec flèche 45"/>
          <p:cNvCxnSpPr>
            <a:stCxn id="41" idx="3"/>
            <a:endCxn id="40" idx="7"/>
          </p:cNvCxnSpPr>
          <p:nvPr/>
        </p:nvCxnSpPr>
        <p:spPr>
          <a:xfrm rot="5400000">
            <a:off x="1789112" y="4340226"/>
            <a:ext cx="555625" cy="749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a:stCxn id="40" idx="1"/>
          </p:cNvCxnSpPr>
          <p:nvPr/>
        </p:nvCxnSpPr>
        <p:spPr>
          <a:xfrm rot="5400000" flipH="1" flipV="1">
            <a:off x="972344" y="4701382"/>
            <a:ext cx="555625" cy="269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Connecteur droit avec flèche 47"/>
          <p:cNvCxnSpPr>
            <a:stCxn id="42" idx="6"/>
            <a:endCxn id="43" idx="2"/>
          </p:cNvCxnSpPr>
          <p:nvPr/>
        </p:nvCxnSpPr>
        <p:spPr>
          <a:xfrm flipV="1">
            <a:off x="5143500" y="4214813"/>
            <a:ext cx="928688"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Connecteur droit avec flèche 48"/>
          <p:cNvCxnSpPr>
            <a:stCxn id="43" idx="4"/>
            <a:endCxn id="44" idx="7"/>
          </p:cNvCxnSpPr>
          <p:nvPr/>
        </p:nvCxnSpPr>
        <p:spPr>
          <a:xfrm rot="5400000">
            <a:off x="5976143" y="4574382"/>
            <a:ext cx="563563" cy="2730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Connecteur droit avec flèche 49"/>
          <p:cNvCxnSpPr>
            <a:stCxn id="44" idx="1"/>
            <a:endCxn id="42" idx="5"/>
          </p:cNvCxnSpPr>
          <p:nvPr/>
        </p:nvCxnSpPr>
        <p:spPr>
          <a:xfrm rot="16200000" flipV="1">
            <a:off x="5120482" y="4447381"/>
            <a:ext cx="484188" cy="6064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Ellipse 51"/>
          <p:cNvSpPr/>
          <p:nvPr/>
        </p:nvSpPr>
        <p:spPr>
          <a:xfrm>
            <a:off x="857250" y="4071938"/>
            <a:ext cx="652463" cy="419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x1</a:t>
            </a:r>
          </a:p>
        </p:txBody>
      </p:sp>
      <p:sp>
        <p:nvSpPr>
          <p:cNvPr id="28" name="Espace réservé du numéro de diapositive 27"/>
          <p:cNvSpPr>
            <a:spLocks noGrp="1"/>
          </p:cNvSpPr>
          <p:nvPr>
            <p:ph type="sldNum" sz="quarter" idx="12"/>
          </p:nvPr>
        </p:nvSpPr>
        <p:spPr/>
        <p:txBody>
          <a:bodyPr/>
          <a:lstStyle/>
          <a:p>
            <a:pPr>
              <a:defRPr/>
            </a:pPr>
            <a:fld id="{17402E98-FDA4-4954-AA40-61EB22D12165}" type="slidenum">
              <a:rPr lang="fr-FR"/>
              <a:pPr>
                <a:defRPr/>
              </a:pPr>
              <a:t>32</a:t>
            </a:fld>
            <a:endParaRPr lang="fr-FR"/>
          </a:p>
        </p:txBody>
      </p:sp>
      <p:sp>
        <p:nvSpPr>
          <p:cNvPr id="29" name="Rectangle 28"/>
          <p:cNvSpPr/>
          <p:nvPr/>
        </p:nvSpPr>
        <p:spPr>
          <a:xfrm>
            <a:off x="428596" y="142853"/>
            <a:ext cx="7715304" cy="2000548"/>
          </a:xfrm>
          <a:prstGeom prst="rect">
            <a:avLst/>
          </a:prstGeom>
        </p:spPr>
        <p:txBody>
          <a:bodyPr wrap="square">
            <a:spAutoFit/>
          </a:bodyPr>
          <a:lstStyle/>
          <a:p>
            <a:pPr>
              <a:tabLst>
                <a:tab pos="228600" algn="l"/>
              </a:tabLst>
            </a:pPr>
            <a:r>
              <a:rPr lang="fr-FR" sz="1400" dirty="0" smtClean="0">
                <a:cs typeface="Times New Roman" pitchFamily="18" charset="0"/>
              </a:rPr>
              <a:t>On appelle </a:t>
            </a:r>
            <a:r>
              <a:rPr lang="fr-FR" sz="1400" b="1" i="1" dirty="0" smtClean="0">
                <a:cs typeface="Times New Roman" pitchFamily="18" charset="0"/>
              </a:rPr>
              <a:t>composante fortement connexe</a:t>
            </a:r>
            <a:r>
              <a:rPr lang="fr-FR" sz="1400" dirty="0" smtClean="0">
                <a:cs typeface="Times New Roman" pitchFamily="18" charset="0"/>
              </a:rPr>
              <a:t> d'un graphe orienté  un sous-graphe </a:t>
            </a:r>
            <a:r>
              <a:rPr lang="fr-FR" sz="1400" b="1" i="1" dirty="0" smtClean="0">
                <a:cs typeface="Times New Roman" pitchFamily="18" charset="0"/>
              </a:rPr>
              <a:t>fortement connexe</a:t>
            </a:r>
            <a:r>
              <a:rPr lang="fr-FR" sz="1400" dirty="0" smtClean="0">
                <a:cs typeface="Times New Roman" pitchFamily="18" charset="0"/>
              </a:rPr>
              <a:t> maximal, </a:t>
            </a:r>
            <a:r>
              <a:rPr lang="fr-FR" sz="1400" dirty="0" err="1" smtClean="0">
                <a:cs typeface="Times New Roman" pitchFamily="18" charset="0"/>
              </a:rPr>
              <a:t>c.a.d</a:t>
            </a:r>
            <a:r>
              <a:rPr lang="fr-FR" sz="1400" dirty="0" smtClean="0">
                <a:cs typeface="Times New Roman" pitchFamily="18" charset="0"/>
              </a:rPr>
              <a:t>. un sous-graphe fortement connexe qui n'est pas strictement  contenu dans un autre sous-graphe fortement connexe. </a:t>
            </a:r>
          </a:p>
          <a:p>
            <a:pPr>
              <a:tabLst>
                <a:tab pos="228600" algn="l"/>
              </a:tabLst>
            </a:pPr>
            <a:endParaRPr lang="fr-FR" sz="1400" dirty="0" smtClean="0">
              <a:cs typeface="Times New Roman" pitchFamily="18" charset="0"/>
            </a:endParaRPr>
          </a:p>
          <a:p>
            <a:pPr>
              <a:tabLst>
                <a:tab pos="228600" algn="l"/>
              </a:tabLst>
            </a:pPr>
            <a:endParaRPr lang="fr-FR" sz="1400" dirty="0" smtClean="0">
              <a:cs typeface="Times New Roman" pitchFamily="18" charset="0"/>
            </a:endParaRPr>
          </a:p>
          <a:p>
            <a:pPr>
              <a:tabLst>
                <a:tab pos="228600" algn="l"/>
              </a:tabLst>
            </a:pPr>
            <a:r>
              <a:rPr lang="fr-FR" sz="1400" dirty="0" smtClean="0">
                <a:cs typeface="Times New Roman" pitchFamily="18" charset="0"/>
              </a:rPr>
              <a:t>On appelle </a:t>
            </a:r>
            <a:r>
              <a:rPr lang="fr-FR" sz="1400" b="1" i="1" dirty="0" smtClean="0">
                <a:cs typeface="Times New Roman" pitchFamily="18" charset="0"/>
              </a:rPr>
              <a:t>composante connexe</a:t>
            </a:r>
            <a:r>
              <a:rPr lang="fr-FR" sz="1400" dirty="0" smtClean="0">
                <a:cs typeface="Times New Roman" pitchFamily="18" charset="0"/>
              </a:rPr>
              <a:t> d'un graphe non orienté un sous-graphe connexe maximal.</a:t>
            </a:r>
          </a:p>
          <a:p>
            <a:pPr>
              <a:tabLst>
                <a:tab pos="228600" algn="l"/>
              </a:tabLst>
            </a:pPr>
            <a:endParaRPr lang="fr-FR" sz="2000" dirty="0" smtClean="0">
              <a:cs typeface="Times New Roman" pitchFamily="18" charset="0"/>
            </a:endParaRPr>
          </a:p>
          <a:p>
            <a:pPr>
              <a:tabLst>
                <a:tab pos="228600" algn="l"/>
              </a:tabLst>
            </a:pPr>
            <a:endParaRPr lang="fr-FR" sz="2000" dirty="0">
              <a:cs typeface="Times New Roman" pitchFamily="18" charset="0"/>
            </a:endParaRPr>
          </a:p>
        </p:txBody>
      </p:sp>
      <p:sp>
        <p:nvSpPr>
          <p:cNvPr id="30" name="Rectangle 29"/>
          <p:cNvSpPr/>
          <p:nvPr/>
        </p:nvSpPr>
        <p:spPr>
          <a:xfrm>
            <a:off x="714348" y="5500702"/>
            <a:ext cx="3808412" cy="523220"/>
          </a:xfrm>
          <a:prstGeom prst="rect">
            <a:avLst/>
          </a:prstGeom>
        </p:spPr>
        <p:txBody>
          <a:bodyPr wrap="square">
            <a:spAutoFit/>
          </a:bodyPr>
          <a:lstStyle/>
          <a:p>
            <a:pPr lvl="0">
              <a:tabLst>
                <a:tab pos="228600" algn="l"/>
              </a:tabLst>
            </a:pPr>
            <a:r>
              <a:rPr lang="fr-FR" sz="1400" dirty="0">
                <a:solidFill>
                  <a:prstClr val="black"/>
                </a:solidFill>
                <a:latin typeface="Calibri" pitchFamily="34" charset="0"/>
              </a:rPr>
              <a:t>Le graphe G contient 2 composantes fortement connexes : x1x2x3 et x4x5x6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0" y="0"/>
            <a:ext cx="8277225" cy="2462213"/>
          </a:xfrm>
          <a:prstGeom prst="rect">
            <a:avLst/>
          </a:prstGeom>
          <a:noFill/>
          <a:ln w="9525">
            <a:noFill/>
            <a:miter lim="800000"/>
            <a:headEnd/>
            <a:tailEnd/>
          </a:ln>
        </p:spPr>
        <p:txBody>
          <a:bodyPr anchor="ctr">
            <a:spAutoFit/>
          </a:bodyPr>
          <a:lstStyle/>
          <a:p>
            <a:r>
              <a:rPr lang="fr-FR" sz="1600" b="1" i="1" u="sng" dirty="0">
                <a:cs typeface="Times New Roman" pitchFamily="18" charset="0"/>
              </a:rPr>
              <a:t>Graphe réduit</a:t>
            </a:r>
            <a:r>
              <a:rPr lang="fr-FR" sz="1600" dirty="0">
                <a:cs typeface="Times New Roman" pitchFamily="18" charset="0"/>
              </a:rPr>
              <a:t> : On appelle graphe réduit du graphe G = [S, A] le graphe </a:t>
            </a:r>
            <a:r>
              <a:rPr lang="fr-FR" sz="1600" dirty="0">
                <a:latin typeface="Lucida Sans Unicode" pitchFamily="34" charset="0"/>
                <a:ea typeface="Times New Roman" pitchFamily="18" charset="0"/>
                <a:cs typeface="Lucida Sans Unicode" pitchFamily="34" charset="0"/>
              </a:rPr>
              <a:t>Ĝ</a:t>
            </a:r>
            <a:r>
              <a:rPr lang="fr-FR" sz="1600" dirty="0">
                <a:cs typeface="Times New Roman" pitchFamily="18" charset="0"/>
              </a:rPr>
              <a:t> =[Ŝ, </a:t>
            </a:r>
            <a:r>
              <a:rPr lang="fr-FR" sz="1600" dirty="0">
                <a:latin typeface="Lucida Sans Unicode" pitchFamily="34" charset="0"/>
                <a:cs typeface="Times New Roman" pitchFamily="18" charset="0"/>
              </a:rPr>
              <a:t>Â</a:t>
            </a:r>
            <a:r>
              <a:rPr lang="fr-FR" sz="1600" dirty="0">
                <a:cs typeface="Times New Roman" pitchFamily="18" charset="0"/>
              </a:rPr>
              <a:t>] </a:t>
            </a:r>
          </a:p>
          <a:p>
            <a:r>
              <a:rPr lang="fr-FR" sz="1600" dirty="0">
                <a:cs typeface="Times New Roman" pitchFamily="18" charset="0"/>
              </a:rPr>
              <a:t>dont l'ensemble Ŝ des sommets est en bijection avec l'ensemble des composantes</a:t>
            </a:r>
          </a:p>
          <a:p>
            <a:r>
              <a:rPr lang="fr-FR" sz="1600" dirty="0">
                <a:cs typeface="Times New Roman" pitchFamily="18" charset="0"/>
              </a:rPr>
              <a:t>fortement connexes et (x, </a:t>
            </a:r>
            <a:r>
              <a:rPr lang="fr-FR" sz="1600" dirty="0">
                <a:latin typeface="Lucida Sans Unicode" pitchFamily="34" charset="0"/>
                <a:cs typeface="Times New Roman" pitchFamily="18" charset="0"/>
              </a:rPr>
              <a:t>y</a:t>
            </a:r>
            <a:r>
              <a:rPr lang="fr-FR" sz="1600" dirty="0">
                <a:cs typeface="Times New Roman" pitchFamily="18" charset="0"/>
              </a:rPr>
              <a:t>)</a:t>
            </a:r>
            <a:r>
              <a:rPr lang="fr-FR" sz="1600" dirty="0">
                <a:latin typeface="Times New Roman" pitchFamily="18" charset="0"/>
                <a:cs typeface="Times New Roman" pitchFamily="18" charset="0"/>
                <a:sym typeface="Symbol" pitchFamily="18" charset="2"/>
              </a:rPr>
              <a:t></a:t>
            </a:r>
            <a:r>
              <a:rPr lang="fr-FR" sz="1600" dirty="0">
                <a:latin typeface="Lucida Sans Unicode" pitchFamily="34" charset="0"/>
                <a:cs typeface="Times New Roman" pitchFamily="18" charset="0"/>
              </a:rPr>
              <a:t>Â</a:t>
            </a:r>
            <a:r>
              <a:rPr lang="fr-FR" sz="1600" dirty="0">
                <a:cs typeface="Times New Roman" pitchFamily="18" charset="0"/>
                <a:sym typeface="Symbol" pitchFamily="18" charset="2"/>
              </a:rPr>
              <a:t> si et seulement si il existe  un arc u dont l'extrémité initiale appartient à la composante fortement connexe correspondant à </a:t>
            </a:r>
            <a:r>
              <a:rPr lang="fr-FR" sz="1600" dirty="0">
                <a:cs typeface="Times New Roman" pitchFamily="18" charset="0"/>
              </a:rPr>
              <a:t>x</a:t>
            </a:r>
            <a:r>
              <a:rPr lang="fr-FR" sz="1600" dirty="0">
                <a:cs typeface="Times New Roman" pitchFamily="18" charset="0"/>
                <a:sym typeface="Symbol" pitchFamily="18" charset="2"/>
              </a:rPr>
              <a:t> </a:t>
            </a:r>
          </a:p>
          <a:p>
            <a:r>
              <a:rPr lang="fr-FR" sz="1600" dirty="0">
                <a:cs typeface="Times New Roman" pitchFamily="18" charset="0"/>
                <a:sym typeface="Symbol" pitchFamily="18" charset="2"/>
              </a:rPr>
              <a:t>et l'extrémité terminale appartient à la composante fortement connexe correspondant à y.</a:t>
            </a:r>
          </a:p>
          <a:p>
            <a:endParaRPr lang="fr-FR" sz="1600" dirty="0">
              <a:latin typeface="Lucida Sans Unicode" pitchFamily="34" charset="0"/>
              <a:cs typeface="Lucida Sans Unicode" pitchFamily="34" charset="0"/>
              <a:sym typeface="Symbol" pitchFamily="18" charset="2"/>
            </a:endParaRPr>
          </a:p>
          <a:p>
            <a:endParaRPr lang="fr-FR" sz="1600" dirty="0">
              <a:latin typeface="Lucida Sans Unicode" pitchFamily="34" charset="0"/>
              <a:cs typeface="Lucida Sans Unicode" pitchFamily="34" charset="0"/>
              <a:sym typeface="Symbol" pitchFamily="18" charset="2"/>
            </a:endParaRPr>
          </a:p>
          <a:p>
            <a:endParaRPr lang="fr-FR" sz="1600" dirty="0">
              <a:latin typeface="Lucida Sans Unicode" pitchFamily="34" charset="0"/>
              <a:cs typeface="Lucida Sans Unicode" pitchFamily="34" charset="0"/>
              <a:sym typeface="Symbol" pitchFamily="18" charset="2"/>
            </a:endParaRPr>
          </a:p>
          <a:p>
            <a:endParaRPr lang="fr-FR" sz="1600" dirty="0">
              <a:sym typeface="Symbol" pitchFamily="18" charset="2"/>
            </a:endParaRPr>
          </a:p>
          <a:p>
            <a:pPr eaLnBrk="0" hangingPunct="0"/>
            <a:endParaRPr lang="fr-FR" sz="1000" dirty="0">
              <a:latin typeface="Times New Roman" pitchFamily="18" charset="0"/>
              <a:cs typeface="Times New Roman" pitchFamily="18" charset="0"/>
              <a:sym typeface="Symbol" pitchFamily="18" charset="2"/>
            </a:endParaRPr>
          </a:p>
        </p:txBody>
      </p:sp>
      <p:sp>
        <p:nvSpPr>
          <p:cNvPr id="4" name="Ellipse 3"/>
          <p:cNvSpPr/>
          <p:nvPr/>
        </p:nvSpPr>
        <p:spPr>
          <a:xfrm>
            <a:off x="1143000" y="2143125"/>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x2</a:t>
            </a:r>
          </a:p>
        </p:txBody>
      </p:sp>
      <p:sp>
        <p:nvSpPr>
          <p:cNvPr id="5" name="Ellipse 4"/>
          <p:cNvSpPr/>
          <p:nvPr/>
        </p:nvSpPr>
        <p:spPr>
          <a:xfrm>
            <a:off x="3286125" y="2071688"/>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X4 </a:t>
            </a:r>
          </a:p>
        </p:txBody>
      </p:sp>
      <p:cxnSp>
        <p:nvCxnSpPr>
          <p:cNvPr id="7" name="Connecteur droit avec flèche 6"/>
          <p:cNvCxnSpPr>
            <a:stCxn id="4" idx="6"/>
            <a:endCxn id="5" idx="2"/>
          </p:cNvCxnSpPr>
          <p:nvPr/>
        </p:nvCxnSpPr>
        <p:spPr>
          <a:xfrm flipV="1">
            <a:off x="1785938" y="2286000"/>
            <a:ext cx="1500187"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p:cNvSpPr>
            <a:spLocks noGrp="1"/>
          </p:cNvSpPr>
          <p:nvPr>
            <p:ph type="sldNum" sz="quarter" idx="12"/>
          </p:nvPr>
        </p:nvSpPr>
        <p:spPr/>
        <p:txBody>
          <a:bodyPr/>
          <a:lstStyle/>
          <a:p>
            <a:pPr>
              <a:defRPr/>
            </a:pPr>
            <a:fld id="{7CD9BF76-F48C-45E4-A618-AC7AEA6ADCC2}" type="slidenum">
              <a:rPr lang="fr-FR"/>
              <a:pPr>
                <a:defRPr/>
              </a:pPr>
              <a:t>33</a:t>
            </a:fld>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p:txBody>
          <a:bodyPr/>
          <a:lstStyle/>
          <a:p>
            <a:pPr eaLnBrk="1" hangingPunct="1"/>
            <a:r>
              <a:rPr lang="fr-FR" smtClean="0"/>
              <a:t>Graphes sans circuits</a:t>
            </a:r>
          </a:p>
        </p:txBody>
      </p:sp>
      <p:sp>
        <p:nvSpPr>
          <p:cNvPr id="3" name="Espace réservé du contenu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None/>
              <a:defRPr/>
            </a:pPr>
            <a:r>
              <a:rPr lang="fr-FR" b="1" u="sng" dirty="0" smtClean="0"/>
              <a:t>Méthode 1</a:t>
            </a:r>
            <a:endParaRPr lang="fr-FR" dirty="0" smtClean="0"/>
          </a:p>
          <a:p>
            <a:pPr eaLnBrk="1" fontAlgn="auto" hangingPunct="1">
              <a:spcAft>
                <a:spcPts val="0"/>
              </a:spcAft>
              <a:buFont typeface="Arial" pitchFamily="34" charset="0"/>
              <a:buNone/>
              <a:defRPr/>
            </a:pPr>
            <a:r>
              <a:rPr lang="fr-FR" b="1" dirty="0" smtClean="0"/>
              <a:t> </a:t>
            </a:r>
            <a:endParaRPr lang="fr-FR" dirty="0" smtClean="0"/>
          </a:p>
          <a:p>
            <a:pPr eaLnBrk="1" fontAlgn="auto" hangingPunct="1">
              <a:spcAft>
                <a:spcPts val="0"/>
              </a:spcAft>
              <a:buFont typeface="Arial" pitchFamily="34" charset="0"/>
              <a:buNone/>
              <a:defRPr/>
            </a:pPr>
            <a:r>
              <a:rPr lang="fr-FR" dirty="0" smtClean="0"/>
              <a:t>Un graphe est sans circuit si la matrice d'adjacence M associée à sa fermeture transitive ne possède aucun 1 sur la diagonale.</a:t>
            </a:r>
          </a:p>
          <a:p>
            <a:pPr eaLnBrk="1" fontAlgn="auto" hangingPunct="1">
              <a:spcAft>
                <a:spcPts val="0"/>
              </a:spcAft>
              <a:buFont typeface="Arial" pitchFamily="34" charset="0"/>
              <a:buNone/>
              <a:defRPr/>
            </a:pPr>
            <a:r>
              <a:rPr lang="fr-FR" dirty="0" smtClean="0"/>
              <a:t> </a:t>
            </a:r>
          </a:p>
          <a:p>
            <a:pPr eaLnBrk="1" fontAlgn="auto" hangingPunct="1">
              <a:spcAft>
                <a:spcPts val="0"/>
              </a:spcAft>
              <a:buFont typeface="Arial" pitchFamily="34" charset="0"/>
              <a:buNone/>
              <a:defRPr/>
            </a:pPr>
            <a:r>
              <a:rPr lang="fr-FR" b="1" u="sng" dirty="0" smtClean="0"/>
              <a:t>Méthode 2</a:t>
            </a:r>
            <a:endParaRPr lang="fr-FR" dirty="0" smtClean="0"/>
          </a:p>
          <a:p>
            <a:pPr eaLnBrk="1" fontAlgn="auto" hangingPunct="1">
              <a:spcAft>
                <a:spcPts val="0"/>
              </a:spcAft>
              <a:buFont typeface="Arial" pitchFamily="34" charset="0"/>
              <a:buNone/>
              <a:defRPr/>
            </a:pPr>
            <a:r>
              <a:rPr lang="fr-FR" dirty="0" smtClean="0"/>
              <a:t> </a:t>
            </a:r>
          </a:p>
          <a:p>
            <a:pPr eaLnBrk="1" fontAlgn="auto" hangingPunct="1">
              <a:spcAft>
                <a:spcPts val="0"/>
              </a:spcAft>
              <a:buFont typeface="Arial" pitchFamily="34" charset="0"/>
              <a:buNone/>
              <a:defRPr/>
            </a:pPr>
            <a:r>
              <a:rPr lang="fr-FR" dirty="0" smtClean="0"/>
              <a:t>L'algorithme : Tant que c'est possible, supprimer du graphe un sommet sans prédécesseur. Si on réussit à supprimer tous les sommets, le graphe est sans circuit.</a:t>
            </a:r>
          </a:p>
          <a:p>
            <a:pPr eaLnBrk="1" fontAlgn="auto" hangingPunct="1">
              <a:spcAft>
                <a:spcPts val="0"/>
              </a:spcAft>
              <a:buFont typeface="Arial" pitchFamily="34" charset="0"/>
              <a:buChar char="•"/>
              <a:defRPr/>
            </a:pPr>
            <a:endParaRPr lang="fr-FR" dirty="0"/>
          </a:p>
        </p:txBody>
      </p:sp>
      <p:sp>
        <p:nvSpPr>
          <p:cNvPr id="4" name="Espace réservé du numéro de diapositive 3"/>
          <p:cNvSpPr>
            <a:spLocks noGrp="1"/>
          </p:cNvSpPr>
          <p:nvPr>
            <p:ph type="sldNum" sz="quarter" idx="12"/>
          </p:nvPr>
        </p:nvSpPr>
        <p:spPr/>
        <p:txBody>
          <a:bodyPr/>
          <a:lstStyle/>
          <a:p>
            <a:pPr>
              <a:defRPr/>
            </a:pPr>
            <a:fld id="{8A52DDC9-80B6-443B-94F9-EC72E34C979F}" type="slidenum">
              <a:rPr lang="fr-FR"/>
              <a:pPr>
                <a:defRPr/>
              </a:pPr>
              <a:t>34</a:t>
            </a:fld>
            <a:endParaRPr 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ChangeArrowheads="1"/>
          </p:cNvSpPr>
          <p:nvPr/>
        </p:nvSpPr>
        <p:spPr bwMode="auto">
          <a:xfrm>
            <a:off x="0" y="0"/>
            <a:ext cx="8929688" cy="8217634"/>
          </a:xfrm>
          <a:prstGeom prst="rect">
            <a:avLst/>
          </a:prstGeom>
          <a:noFill/>
          <a:ln w="9525">
            <a:noFill/>
            <a:miter lim="800000"/>
            <a:headEnd/>
            <a:tailEnd/>
          </a:ln>
        </p:spPr>
        <p:txBody>
          <a:bodyPr wrap="square" anchor="ctr">
            <a:spAutoFit/>
          </a:bodyPr>
          <a:lstStyle/>
          <a:p>
            <a:r>
              <a:rPr lang="fr-FR" sz="1600" u="sng" dirty="0" smtClean="0">
                <a:cs typeface="Times New Roman" pitchFamily="18" charset="0"/>
              </a:rPr>
              <a:t>Un </a:t>
            </a:r>
            <a:r>
              <a:rPr lang="fr-FR" sz="1600" u="sng" dirty="0">
                <a:cs typeface="Times New Roman" pitchFamily="18" charset="0"/>
              </a:rPr>
              <a:t>graphe sans circuit</a:t>
            </a: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u="sng" dirty="0">
              <a:cs typeface="Times New Roman" pitchFamily="18" charset="0"/>
            </a:endParaRPr>
          </a:p>
          <a:p>
            <a:endParaRPr lang="fr-FR" sz="1600" dirty="0" smtClean="0">
              <a:latin typeface="Calibri" pitchFamily="34" charset="0"/>
            </a:endParaRPr>
          </a:p>
          <a:p>
            <a:r>
              <a:rPr lang="fr-FR" sz="1600" dirty="0" smtClean="0">
                <a:latin typeface="Calibri" pitchFamily="34" charset="0"/>
              </a:rPr>
              <a:t>On </a:t>
            </a:r>
            <a:r>
              <a:rPr lang="fr-FR" sz="1600" dirty="0">
                <a:latin typeface="Calibri" pitchFamily="34" charset="0"/>
              </a:rPr>
              <a:t>supprime : 1, 4, 2, 5, 3</a:t>
            </a:r>
          </a:p>
          <a:p>
            <a:endParaRPr lang="fr-FR" sz="1600" dirty="0">
              <a:latin typeface="Calibri" pitchFamily="34" charset="0"/>
            </a:endParaRPr>
          </a:p>
          <a:p>
            <a:r>
              <a:rPr lang="fr-FR" sz="1600" u="sng" dirty="0">
                <a:latin typeface="Calibri" pitchFamily="34" charset="0"/>
              </a:rPr>
              <a:t>Un graphe avec circuit</a:t>
            </a:r>
          </a:p>
          <a:p>
            <a:r>
              <a:rPr lang="fr-FR" sz="1600" dirty="0">
                <a:latin typeface="Calibri" pitchFamily="34" charset="0"/>
              </a:rPr>
              <a:t>On supprime 1, et on ne peut plus rien supprimer  </a:t>
            </a:r>
          </a:p>
          <a:p>
            <a:endParaRPr lang="fr-FR" sz="1600" u="sng" dirty="0">
              <a:cs typeface="Times New Roman" pitchFamily="18" charset="0"/>
            </a:endParaRPr>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u="sng" dirty="0"/>
          </a:p>
          <a:p>
            <a:endParaRPr lang="fr-FR" sz="1600" dirty="0"/>
          </a:p>
        </p:txBody>
      </p:sp>
      <p:sp>
        <p:nvSpPr>
          <p:cNvPr id="3" name="Ellipse 2"/>
          <p:cNvSpPr/>
          <p:nvPr/>
        </p:nvSpPr>
        <p:spPr>
          <a:xfrm>
            <a:off x="571500" y="1000125"/>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x1</a:t>
            </a:r>
          </a:p>
        </p:txBody>
      </p:sp>
      <p:sp>
        <p:nvSpPr>
          <p:cNvPr id="4" name="Ellipse 3"/>
          <p:cNvSpPr/>
          <p:nvPr/>
        </p:nvSpPr>
        <p:spPr>
          <a:xfrm>
            <a:off x="714375" y="2143125"/>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x4</a:t>
            </a:r>
          </a:p>
        </p:txBody>
      </p:sp>
      <p:sp>
        <p:nvSpPr>
          <p:cNvPr id="5" name="Ellipse 4"/>
          <p:cNvSpPr/>
          <p:nvPr/>
        </p:nvSpPr>
        <p:spPr>
          <a:xfrm>
            <a:off x="2357438" y="785813"/>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x2</a:t>
            </a:r>
          </a:p>
        </p:txBody>
      </p:sp>
      <p:sp>
        <p:nvSpPr>
          <p:cNvPr id="6" name="Ellipse 5"/>
          <p:cNvSpPr/>
          <p:nvPr/>
        </p:nvSpPr>
        <p:spPr>
          <a:xfrm>
            <a:off x="3286125" y="2071688"/>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x5</a:t>
            </a:r>
          </a:p>
        </p:txBody>
      </p:sp>
      <p:sp>
        <p:nvSpPr>
          <p:cNvPr id="7" name="Ellipse 6"/>
          <p:cNvSpPr/>
          <p:nvPr/>
        </p:nvSpPr>
        <p:spPr>
          <a:xfrm>
            <a:off x="4286250" y="571500"/>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x3</a:t>
            </a:r>
          </a:p>
        </p:txBody>
      </p:sp>
      <p:cxnSp>
        <p:nvCxnSpPr>
          <p:cNvPr id="9" name="Connecteur droit avec flèche 8"/>
          <p:cNvCxnSpPr>
            <a:stCxn id="3" idx="4"/>
          </p:cNvCxnSpPr>
          <p:nvPr/>
        </p:nvCxnSpPr>
        <p:spPr>
          <a:xfrm rot="16200000" flipH="1">
            <a:off x="553244" y="1767681"/>
            <a:ext cx="714375" cy="365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3" idx="6"/>
            <a:endCxn id="5" idx="2"/>
          </p:cNvCxnSpPr>
          <p:nvPr/>
        </p:nvCxnSpPr>
        <p:spPr>
          <a:xfrm flipV="1">
            <a:off x="1214438" y="1000125"/>
            <a:ext cx="1143000" cy="214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stCxn id="5" idx="6"/>
            <a:endCxn id="7" idx="2"/>
          </p:cNvCxnSpPr>
          <p:nvPr/>
        </p:nvCxnSpPr>
        <p:spPr>
          <a:xfrm flipV="1">
            <a:off x="3000375" y="785813"/>
            <a:ext cx="1285875" cy="214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stCxn id="5" idx="5"/>
            <a:endCxn id="6" idx="1"/>
          </p:cNvCxnSpPr>
          <p:nvPr/>
        </p:nvCxnSpPr>
        <p:spPr>
          <a:xfrm rot="16200000" flipH="1">
            <a:off x="2651126" y="1406525"/>
            <a:ext cx="984250" cy="473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a:stCxn id="6" idx="0"/>
            <a:endCxn id="7" idx="3"/>
          </p:cNvCxnSpPr>
          <p:nvPr/>
        </p:nvCxnSpPr>
        <p:spPr>
          <a:xfrm rot="5400000" flipH="1" flipV="1">
            <a:off x="3425825" y="1117600"/>
            <a:ext cx="1135063" cy="7731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Ellipse 18"/>
          <p:cNvSpPr/>
          <p:nvPr/>
        </p:nvSpPr>
        <p:spPr>
          <a:xfrm>
            <a:off x="2643188" y="4214813"/>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x1</a:t>
            </a:r>
          </a:p>
        </p:txBody>
      </p:sp>
      <p:sp>
        <p:nvSpPr>
          <p:cNvPr id="20" name="Ellipse 19"/>
          <p:cNvSpPr/>
          <p:nvPr/>
        </p:nvSpPr>
        <p:spPr>
          <a:xfrm>
            <a:off x="2428875" y="5286375"/>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x4</a:t>
            </a:r>
          </a:p>
        </p:txBody>
      </p:sp>
      <p:sp>
        <p:nvSpPr>
          <p:cNvPr id="21" name="Ellipse 20"/>
          <p:cNvSpPr/>
          <p:nvPr/>
        </p:nvSpPr>
        <p:spPr>
          <a:xfrm>
            <a:off x="4286250" y="4071938"/>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x2</a:t>
            </a:r>
          </a:p>
        </p:txBody>
      </p:sp>
      <p:sp>
        <p:nvSpPr>
          <p:cNvPr id="22" name="Ellipse 21"/>
          <p:cNvSpPr/>
          <p:nvPr/>
        </p:nvSpPr>
        <p:spPr>
          <a:xfrm>
            <a:off x="6143625" y="4357688"/>
            <a:ext cx="642938"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x3</a:t>
            </a:r>
          </a:p>
        </p:txBody>
      </p:sp>
      <p:sp>
        <p:nvSpPr>
          <p:cNvPr id="23" name="Ellipse 22"/>
          <p:cNvSpPr/>
          <p:nvPr/>
        </p:nvSpPr>
        <p:spPr>
          <a:xfrm>
            <a:off x="5357813" y="5214938"/>
            <a:ext cx="642937" cy="428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x5</a:t>
            </a:r>
          </a:p>
        </p:txBody>
      </p:sp>
      <p:cxnSp>
        <p:nvCxnSpPr>
          <p:cNvPr id="27" name="Connecteur droit avec flèche 26"/>
          <p:cNvCxnSpPr>
            <a:stCxn id="19" idx="6"/>
          </p:cNvCxnSpPr>
          <p:nvPr/>
        </p:nvCxnSpPr>
        <p:spPr>
          <a:xfrm flipV="1">
            <a:off x="3286125" y="4286250"/>
            <a:ext cx="928688" cy="142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21" idx="6"/>
            <a:endCxn id="22" idx="2"/>
          </p:cNvCxnSpPr>
          <p:nvPr/>
        </p:nvCxnSpPr>
        <p:spPr>
          <a:xfrm>
            <a:off x="4929188" y="4286250"/>
            <a:ext cx="1214437" cy="285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a:stCxn id="22" idx="3"/>
          </p:cNvCxnSpPr>
          <p:nvPr/>
        </p:nvCxnSpPr>
        <p:spPr>
          <a:xfrm rot="5400000">
            <a:off x="5801520" y="4850606"/>
            <a:ext cx="563562" cy="307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p:nvPr/>
        </p:nvCxnSpPr>
        <p:spPr>
          <a:xfrm rot="16200000" flipV="1">
            <a:off x="4679157" y="4536281"/>
            <a:ext cx="857250" cy="7858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a:stCxn id="21" idx="4"/>
            <a:endCxn id="20" idx="7"/>
          </p:cNvCxnSpPr>
          <p:nvPr/>
        </p:nvCxnSpPr>
        <p:spPr>
          <a:xfrm rot="5400000">
            <a:off x="3368676" y="4110037"/>
            <a:ext cx="849312" cy="1630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Espace réservé du numéro de diapositive 23"/>
          <p:cNvSpPr>
            <a:spLocks noGrp="1"/>
          </p:cNvSpPr>
          <p:nvPr>
            <p:ph type="sldNum" sz="quarter" idx="12"/>
          </p:nvPr>
        </p:nvSpPr>
        <p:spPr/>
        <p:txBody>
          <a:bodyPr/>
          <a:lstStyle/>
          <a:p>
            <a:pPr>
              <a:defRPr/>
            </a:pPr>
            <a:fld id="{59B1C6FA-73CD-4C6B-9F30-1F615C8D78C8}" type="slidenum">
              <a:rPr lang="fr-FR"/>
              <a:pPr>
                <a:defRPr/>
              </a:pPr>
              <a:t>35</a:t>
            </a:fld>
            <a:endParaRPr lang="fr-F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3193</TotalTime>
  <Words>2060</Words>
  <Application>Microsoft Office PowerPoint</Application>
  <PresentationFormat>Affichage à l'écran (4:3)</PresentationFormat>
  <Paragraphs>595</Paragraphs>
  <Slides>35</Slides>
  <Notes>4</Notes>
  <HiddenSlides>0</HiddenSlides>
  <MMClips>0</MMClips>
  <ScaleCrop>false</ScaleCrop>
  <HeadingPairs>
    <vt:vector size="4" baseType="variant">
      <vt:variant>
        <vt:lpstr>Thème</vt:lpstr>
      </vt:variant>
      <vt:variant>
        <vt:i4>1</vt:i4>
      </vt:variant>
      <vt:variant>
        <vt:lpstr>Titres des diapositives</vt:lpstr>
      </vt:variant>
      <vt:variant>
        <vt:i4>35</vt:i4>
      </vt:variant>
    </vt:vector>
  </HeadingPairs>
  <TitlesOfParts>
    <vt:vector size="36" baseType="lpstr">
      <vt:lpstr>Thème Office</vt:lpstr>
      <vt:lpstr>Chap. 1 INTRODUCTION</vt:lpstr>
      <vt:lpstr>Exemples </vt:lpstr>
      <vt:lpstr>Graphe non-orienté</vt:lpstr>
      <vt:lpstr>Graphe orienté</vt:lpstr>
      <vt:lpstr>Diapositive 5</vt:lpstr>
      <vt:lpstr>Ordonnancement</vt:lpstr>
      <vt:lpstr>Exemple de l’ordonnancement</vt:lpstr>
      <vt:lpstr>Définitions : graphe orienté  </vt:lpstr>
      <vt:lpstr>Définitions : graphe non-orienté</vt:lpstr>
      <vt:lpstr>Extrémités</vt:lpstr>
      <vt:lpstr>Application multivoque</vt:lpstr>
      <vt:lpstr>Exemple</vt:lpstr>
      <vt:lpstr>Boucle</vt:lpstr>
      <vt:lpstr>L’ordre d’un graphe</vt:lpstr>
      <vt:lpstr>Diapositive 15</vt:lpstr>
      <vt:lpstr>Diapositive 16</vt:lpstr>
      <vt:lpstr>Diapositive 17</vt:lpstr>
      <vt:lpstr>Diapositive 18</vt:lpstr>
      <vt:lpstr>Diapositive 19</vt:lpstr>
      <vt:lpstr>Diapositive 20</vt:lpstr>
      <vt:lpstr>Diapositive 21</vt:lpstr>
      <vt:lpstr>Diapositive 22</vt:lpstr>
      <vt:lpstr>Matrices associées à un graphe</vt:lpstr>
      <vt:lpstr>Diapositive 24</vt:lpstr>
      <vt:lpstr>Diapositive 25</vt:lpstr>
      <vt:lpstr>Diapositive 26</vt:lpstr>
      <vt:lpstr>Connexité </vt:lpstr>
      <vt:lpstr>Diapositive 28</vt:lpstr>
      <vt:lpstr>Diapositive 29</vt:lpstr>
      <vt:lpstr>Diapositive 30</vt:lpstr>
      <vt:lpstr>Diapositive 31</vt:lpstr>
      <vt:lpstr>Diapositive 32</vt:lpstr>
      <vt:lpstr>Diapositive 33</vt:lpstr>
      <vt:lpstr>Graphes sans circuits</vt:lpstr>
      <vt:lpstr>Diapositive 35</vt:lpstr>
    </vt:vector>
  </TitlesOfParts>
  <Company>EFREI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1 INTRODUCTION</dc:title>
  <dc:creator>kassel</dc:creator>
  <cp:lastModifiedBy>kassel</cp:lastModifiedBy>
  <cp:revision>226</cp:revision>
  <dcterms:created xsi:type="dcterms:W3CDTF">2009-10-29T11:16:13Z</dcterms:created>
  <dcterms:modified xsi:type="dcterms:W3CDTF">2011-09-27T11:16:08Z</dcterms:modified>
</cp:coreProperties>
</file>