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EE59A-7FFF-48D2-891B-B7965CE34B26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E50CD-CCFB-4642-A7A2-8B53220339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2DD00-F0AC-427A-9881-C00ED05408A6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ADD70-0A93-4962-99FF-1936979F6D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ABACD-2103-46DC-BBC7-FCD2B217D58E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366D7-1E78-4148-9870-B2157B7621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0672C-6790-4BE4-A419-F626DD9B1A2C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05628-4E42-4B6A-9E3E-E74E35067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7A0CE-1E15-487F-BCF4-DB97057E30DE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5E74C-E55B-4070-9974-96B8CCA1E5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5A5A6-F2FF-42D8-878F-AAD86D4F3550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B68C5-0379-457F-8C04-BF6F8E5F03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88D62-A68C-4F6D-80C1-5C0818BC4107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7AAE8-D373-4031-99FD-85943122969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17C60-B83F-4836-BF02-953F157E895B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8D881-75DE-4D1C-A84D-E3D0146916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3C07E-067C-473D-AF61-0F830B55A818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DF2D9-931F-4EC5-8094-60EC2FD265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585FB-532A-4400-9958-74A85E1306B8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91651-0BF3-4C8F-8CCE-2501BBB23A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4B720-9791-44D3-9FE4-281715450CC8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33121-A9AB-4FE0-8F9B-CBA8F4966C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232565-8A25-4E61-98FB-900A622985F0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81A5C6-AC8B-4632-ABD0-4E70C2EB6C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b="1" u="sng" smtClean="0"/>
              <a:t>Arbres et graphes</a:t>
            </a:r>
            <a:br>
              <a:rPr lang="fr-FR" b="1" u="sng" smtClean="0"/>
            </a:br>
            <a:endParaRPr lang="fr-FR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0"/>
            <a:ext cx="914400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b="1">
                <a:cs typeface="Times New Roman" pitchFamily="18" charset="0"/>
              </a:rPr>
              <a:t>Arbres</a:t>
            </a:r>
          </a:p>
          <a:p>
            <a:pPr>
              <a:tabLst>
                <a:tab pos="228600" algn="l"/>
              </a:tabLst>
            </a:pPr>
            <a:endParaRPr lang="fr-FR" b="1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Ce sont des structures fondamentales utilisées dans de nombreux domaines :</a:t>
            </a:r>
          </a:p>
          <a:p>
            <a:pPr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Informatique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Sciences sociales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Classification et analyse de données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Théorie des questionnaires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Recherche opérationnelle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Intelligence artificielle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Optimisation combinatoire</a:t>
            </a:r>
          </a:p>
          <a:p>
            <a:pPr eaLnBrk="0" hangingPunct="0">
              <a:tabLst>
                <a:tab pos="228600" algn="l"/>
              </a:tabLst>
            </a:pPr>
            <a:endParaRPr lang="fr-FR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>
                <a:cs typeface="Times New Roman" pitchFamily="18" charset="0"/>
              </a:rPr>
              <a:t>Théorie des réseaux électriques</a:t>
            </a:r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0" y="0"/>
            <a:ext cx="9144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>
                <a:cs typeface="Times New Roman" pitchFamily="18" charset="0"/>
              </a:rPr>
              <a:t>Définitions et propriétés</a:t>
            </a:r>
          </a:p>
          <a:p>
            <a:pPr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La structure arbre fait appel au concept </a:t>
            </a:r>
            <a:r>
              <a:rPr lang="fr-FR" sz="1600" b="1">
                <a:cs typeface="Times New Roman" pitchFamily="18" charset="0"/>
              </a:rPr>
              <a:t>non orienté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Un arbre est un graphe </a:t>
            </a:r>
            <a:r>
              <a:rPr lang="fr-FR" sz="1600" b="1">
                <a:cs typeface="Times New Roman" pitchFamily="18" charset="0"/>
              </a:rPr>
              <a:t>connexe</a:t>
            </a:r>
            <a:r>
              <a:rPr lang="fr-FR" sz="1600">
                <a:cs typeface="Times New Roman" pitchFamily="18" charset="0"/>
              </a:rPr>
              <a:t> sans </a:t>
            </a:r>
            <a:r>
              <a:rPr lang="fr-FR" sz="1600" b="1">
                <a:cs typeface="Times New Roman" pitchFamily="18" charset="0"/>
              </a:rPr>
              <a:t>cycle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Un graphe sans cycle qui n’est </a:t>
            </a:r>
            <a:r>
              <a:rPr lang="fr-FR" sz="1600" b="1">
                <a:cs typeface="Times New Roman" pitchFamily="18" charset="0"/>
              </a:rPr>
              <a:t>pas connexe</a:t>
            </a:r>
            <a:r>
              <a:rPr lang="fr-FR" sz="1600">
                <a:cs typeface="Times New Roman" pitchFamily="18" charset="0"/>
              </a:rPr>
              <a:t> est une </a:t>
            </a:r>
            <a:r>
              <a:rPr lang="fr-FR" sz="1600" b="1">
                <a:cs typeface="Times New Roman" pitchFamily="18" charset="0"/>
              </a:rPr>
              <a:t>forêt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Un arbre est toujours un graphe simple (au plus une arête entre 2 sommets)</a:t>
            </a:r>
            <a:endParaRPr lang="fr-FR" sz="1600"/>
          </a:p>
          <a:p>
            <a:pPr eaLnBrk="0" hangingPunct="0">
              <a:tabLst>
                <a:tab pos="228600" algn="l"/>
              </a:tabLst>
            </a:pPr>
            <a:endParaRPr lang="fr-FR"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fr-FR" sz="1400" b="1" u="sng" dirty="0">
                <a:latin typeface="Arial" pitchFamily="34" charset="0"/>
                <a:ea typeface="Times New Roman" pitchFamily="18" charset="0"/>
              </a:rPr>
              <a:t>Ex.1</a:t>
            </a:r>
            <a:r>
              <a:rPr lang="fr-FR" sz="1400" dirty="0">
                <a:latin typeface="Arial" pitchFamily="34" charset="0"/>
                <a:ea typeface="Times New Roman" pitchFamily="18" charset="0"/>
              </a:rPr>
              <a:t> : Arbre généalogique d’une famille ;</a:t>
            </a:r>
            <a:endParaRPr lang="fr-FR" sz="1400" dirty="0">
              <a:latin typeface="Arial" pitchFamily="34" charset="0"/>
            </a:endParaRPr>
          </a:p>
          <a:p>
            <a:pPr eaLnBrk="0" hangingPunct="0">
              <a:defRPr/>
            </a:pPr>
            <a:r>
              <a:rPr lang="fr-FR" sz="1000" dirty="0">
                <a:latin typeface="Arial" pitchFamily="34" charset="0"/>
                <a:ea typeface="Times New Roman" pitchFamily="18" charset="0"/>
              </a:rPr>
              <a:t>	</a:t>
            </a:r>
            <a:endParaRPr lang="fr-FR" sz="900" dirty="0">
              <a:latin typeface="Arial" pitchFamily="34" charset="0"/>
            </a:endParaRPr>
          </a:p>
          <a:p>
            <a:pPr lvl="1" eaLnBrk="0" hangingPunct="0">
              <a:buFont typeface="Arial" pitchFamily="34" charset="0"/>
              <a:buChar char="•"/>
              <a:defRPr/>
            </a:pPr>
            <a:r>
              <a:rPr lang="fr-FR" sz="1400" dirty="0">
                <a:latin typeface="Arial" pitchFamily="34" charset="0"/>
                <a:ea typeface="Times New Roman" pitchFamily="18" charset="0"/>
              </a:rPr>
              <a:t>sommets – membres de la famille</a:t>
            </a:r>
            <a:endParaRPr lang="fr-FR" sz="1400" dirty="0">
              <a:latin typeface="Arial" pitchFamily="34" charset="0"/>
            </a:endParaRPr>
          </a:p>
          <a:p>
            <a:pPr lvl="1" eaLnBrk="0" hangingPunct="0">
              <a:buFont typeface="Arial" pitchFamily="34" charset="0"/>
              <a:buChar char="•"/>
              <a:defRPr/>
            </a:pPr>
            <a:r>
              <a:rPr lang="fr-FR" sz="1400" dirty="0">
                <a:latin typeface="Arial" pitchFamily="34" charset="0"/>
                <a:ea typeface="Times New Roman" pitchFamily="18" charset="0"/>
              </a:rPr>
              <a:t>arêtes – liens de parenté</a:t>
            </a:r>
          </a:p>
          <a:p>
            <a:pPr lvl="1" eaLnBrk="0" hangingPunct="0">
              <a:defRPr/>
            </a:pPr>
            <a:endParaRPr lang="fr-FR" sz="1400" dirty="0">
              <a:latin typeface="Arial" pitchFamily="34" charset="0"/>
            </a:endParaRPr>
          </a:p>
          <a:p>
            <a:pPr lvl="1" eaLnBrk="0" hangingPunct="0">
              <a:defRPr/>
            </a:pPr>
            <a:endParaRPr lang="fr-FR" sz="1400" dirty="0">
              <a:latin typeface="Arial" pitchFamily="34" charset="0"/>
            </a:endParaRPr>
          </a:p>
          <a:p>
            <a:pPr lvl="1" eaLnBrk="0" hangingPunct="0">
              <a:defRPr/>
            </a:pPr>
            <a:endParaRPr lang="fr-FR" sz="1400" dirty="0">
              <a:latin typeface="Arial" pitchFamily="34" charset="0"/>
            </a:endParaRPr>
          </a:p>
          <a:p>
            <a:pPr lvl="1" eaLnBrk="0" hangingPunct="0">
              <a:defRPr/>
            </a:pPr>
            <a:endParaRPr lang="fr-FR" sz="1400" b="1" u="sng" dirty="0">
              <a:latin typeface="Arial" pitchFamily="34" charset="0"/>
            </a:endParaRPr>
          </a:p>
          <a:p>
            <a:pPr marL="0" lvl="1" eaLnBrk="0" hangingPunct="0">
              <a:defRPr/>
            </a:pPr>
            <a:r>
              <a:rPr lang="fr-FR" sz="1400" b="1" u="sng" dirty="0">
                <a:latin typeface="+mn-lt"/>
              </a:rPr>
              <a:t>Ex.2</a:t>
            </a:r>
            <a:r>
              <a:rPr lang="fr-FR" sz="1400" dirty="0">
                <a:latin typeface="+mn-lt"/>
              </a:rPr>
              <a:t> : Arbre de classification</a:t>
            </a:r>
          </a:p>
          <a:p>
            <a:pPr marL="0" lvl="1" eaLnBrk="0" hangingPunct="0">
              <a:defRPr/>
            </a:pPr>
            <a:endParaRPr lang="fr-FR" sz="1400" dirty="0">
              <a:latin typeface="+mn-lt"/>
            </a:endParaRPr>
          </a:p>
          <a:p>
            <a:pPr marL="0" lvl="1" eaLnBrk="0" hangingPunct="0">
              <a:defRPr/>
            </a:pPr>
            <a:endParaRPr lang="fr-FR" sz="1400" dirty="0">
              <a:latin typeface="+mn-lt"/>
            </a:endParaRPr>
          </a:p>
          <a:p>
            <a:pPr lvl="1" eaLnBrk="0" hangingPunct="0">
              <a:defRPr/>
            </a:pPr>
            <a:endParaRPr lang="fr-FR" sz="1400" dirty="0">
              <a:latin typeface="Arial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857625" y="1857375"/>
            <a:ext cx="27146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3929063" y="2857500"/>
            <a:ext cx="271462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6786563" y="2928938"/>
            <a:ext cx="271462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285750" y="3929063"/>
            <a:ext cx="27146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428750" y="3929063"/>
            <a:ext cx="27146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500313" y="3929063"/>
            <a:ext cx="271462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6143625" y="3714750"/>
            <a:ext cx="27146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6858000" y="3714750"/>
            <a:ext cx="27146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Ellipse 11"/>
          <p:cNvSpPr/>
          <p:nvPr/>
        </p:nvSpPr>
        <p:spPr>
          <a:xfrm>
            <a:off x="7572375" y="3643313"/>
            <a:ext cx="27146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132" name="ZoneTexte 12"/>
          <p:cNvSpPr txBox="1">
            <a:spLocks noChangeArrowheads="1"/>
          </p:cNvSpPr>
          <p:nvPr/>
        </p:nvSpPr>
        <p:spPr bwMode="auto">
          <a:xfrm>
            <a:off x="2571750" y="1500188"/>
            <a:ext cx="34194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Animaux de compagnie</a:t>
            </a:r>
          </a:p>
        </p:txBody>
      </p:sp>
      <p:sp>
        <p:nvSpPr>
          <p:cNvPr id="5133" name="ZoneTexte 13"/>
          <p:cNvSpPr txBox="1">
            <a:spLocks noChangeArrowheads="1"/>
          </p:cNvSpPr>
          <p:nvPr/>
        </p:nvSpPr>
        <p:spPr bwMode="auto">
          <a:xfrm>
            <a:off x="857250" y="2643188"/>
            <a:ext cx="1498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chiens</a:t>
            </a:r>
          </a:p>
        </p:txBody>
      </p:sp>
      <p:sp>
        <p:nvSpPr>
          <p:cNvPr id="15" name="Ellipse 14"/>
          <p:cNvSpPr/>
          <p:nvPr/>
        </p:nvSpPr>
        <p:spPr>
          <a:xfrm>
            <a:off x="1143000" y="2928938"/>
            <a:ext cx="271463" cy="21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135" name="ZoneTexte 15"/>
          <p:cNvSpPr txBox="1">
            <a:spLocks noChangeArrowheads="1"/>
          </p:cNvSpPr>
          <p:nvPr/>
        </p:nvSpPr>
        <p:spPr bwMode="auto">
          <a:xfrm>
            <a:off x="0" y="4071938"/>
            <a:ext cx="1549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De chasse</a:t>
            </a:r>
          </a:p>
        </p:txBody>
      </p:sp>
      <p:sp>
        <p:nvSpPr>
          <p:cNvPr id="5136" name="ZoneTexte 16"/>
          <p:cNvSpPr txBox="1">
            <a:spLocks noChangeArrowheads="1"/>
          </p:cNvSpPr>
          <p:nvPr/>
        </p:nvSpPr>
        <p:spPr bwMode="auto">
          <a:xfrm>
            <a:off x="1143000" y="4143375"/>
            <a:ext cx="1798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De sauvetage</a:t>
            </a:r>
          </a:p>
        </p:txBody>
      </p:sp>
      <p:sp>
        <p:nvSpPr>
          <p:cNvPr id="5137" name="ZoneTexte 17"/>
          <p:cNvSpPr txBox="1">
            <a:spLocks noChangeArrowheads="1"/>
          </p:cNvSpPr>
          <p:nvPr/>
        </p:nvSpPr>
        <p:spPr bwMode="auto">
          <a:xfrm>
            <a:off x="2643188" y="4143375"/>
            <a:ext cx="12398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De garde</a:t>
            </a:r>
          </a:p>
        </p:txBody>
      </p:sp>
      <p:sp>
        <p:nvSpPr>
          <p:cNvPr id="5138" name="ZoneTexte 28"/>
          <p:cNvSpPr txBox="1">
            <a:spLocks noChangeArrowheads="1"/>
          </p:cNvSpPr>
          <p:nvPr/>
        </p:nvSpPr>
        <p:spPr bwMode="auto">
          <a:xfrm>
            <a:off x="3786188" y="3143250"/>
            <a:ext cx="679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chats</a:t>
            </a:r>
          </a:p>
        </p:txBody>
      </p:sp>
      <p:sp>
        <p:nvSpPr>
          <p:cNvPr id="5139" name="ZoneTexte 37"/>
          <p:cNvSpPr txBox="1">
            <a:spLocks noChangeArrowheads="1"/>
          </p:cNvSpPr>
          <p:nvPr/>
        </p:nvSpPr>
        <p:spPr bwMode="auto">
          <a:xfrm>
            <a:off x="6429375" y="2714625"/>
            <a:ext cx="1514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rongeurs</a:t>
            </a:r>
          </a:p>
        </p:txBody>
      </p:sp>
      <p:sp>
        <p:nvSpPr>
          <p:cNvPr id="5140" name="ZoneTexte 38"/>
          <p:cNvSpPr txBox="1">
            <a:spLocks noChangeArrowheads="1"/>
          </p:cNvSpPr>
          <p:nvPr/>
        </p:nvSpPr>
        <p:spPr bwMode="auto">
          <a:xfrm>
            <a:off x="6000750" y="3857625"/>
            <a:ext cx="741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souris</a:t>
            </a:r>
          </a:p>
        </p:txBody>
      </p:sp>
      <p:sp>
        <p:nvSpPr>
          <p:cNvPr id="5141" name="ZoneTexte 39"/>
          <p:cNvSpPr txBox="1">
            <a:spLocks noChangeArrowheads="1"/>
          </p:cNvSpPr>
          <p:nvPr/>
        </p:nvSpPr>
        <p:spPr bwMode="auto">
          <a:xfrm>
            <a:off x="6715125" y="3857625"/>
            <a:ext cx="820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rats</a:t>
            </a:r>
          </a:p>
        </p:txBody>
      </p:sp>
      <p:sp>
        <p:nvSpPr>
          <p:cNvPr id="5142" name="ZoneTexte 40"/>
          <p:cNvSpPr txBox="1">
            <a:spLocks noChangeArrowheads="1"/>
          </p:cNvSpPr>
          <p:nvPr/>
        </p:nvSpPr>
        <p:spPr bwMode="auto">
          <a:xfrm>
            <a:off x="7500938" y="3857625"/>
            <a:ext cx="949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lapins</a:t>
            </a:r>
          </a:p>
        </p:txBody>
      </p:sp>
      <p:cxnSp>
        <p:nvCxnSpPr>
          <p:cNvPr id="43" name="Connecteur droit 42"/>
          <p:cNvCxnSpPr>
            <a:endCxn id="5" idx="0"/>
          </p:cNvCxnSpPr>
          <p:nvPr/>
        </p:nvCxnSpPr>
        <p:spPr>
          <a:xfrm rot="16200000" flipH="1">
            <a:off x="3639344" y="2432844"/>
            <a:ext cx="785812" cy="63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10800000" flipV="1">
            <a:off x="1357313" y="2071688"/>
            <a:ext cx="2500312" cy="85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4071938" y="2000250"/>
            <a:ext cx="2714625" cy="1000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15" idx="3"/>
            <a:endCxn id="7" idx="1"/>
          </p:cNvCxnSpPr>
          <p:nvPr/>
        </p:nvCxnSpPr>
        <p:spPr>
          <a:xfrm rot="5400000">
            <a:off x="329406" y="3107532"/>
            <a:ext cx="849313" cy="85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>
            <a:stCxn id="15" idx="4"/>
            <a:endCxn id="8" idx="2"/>
          </p:cNvCxnSpPr>
          <p:nvPr/>
        </p:nvCxnSpPr>
        <p:spPr>
          <a:xfrm rot="16200000" flipH="1">
            <a:off x="906462" y="3514726"/>
            <a:ext cx="893763" cy="150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>
            <a:stCxn id="15" idx="6"/>
            <a:endCxn id="9" idx="1"/>
          </p:cNvCxnSpPr>
          <p:nvPr/>
        </p:nvCxnSpPr>
        <p:spPr>
          <a:xfrm>
            <a:off x="1414463" y="3035300"/>
            <a:ext cx="1125537" cy="925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6" idx="3"/>
            <a:endCxn id="10" idx="7"/>
          </p:cNvCxnSpPr>
          <p:nvPr/>
        </p:nvCxnSpPr>
        <p:spPr>
          <a:xfrm rot="5400000">
            <a:off x="6283325" y="3203575"/>
            <a:ext cx="635000" cy="450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stCxn id="6" idx="4"/>
            <a:endCxn id="11" idx="0"/>
          </p:cNvCxnSpPr>
          <p:nvPr/>
        </p:nvCxnSpPr>
        <p:spPr>
          <a:xfrm rot="16200000" flipH="1">
            <a:off x="6673057" y="3393281"/>
            <a:ext cx="571500" cy="7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>
            <a:stCxn id="6" idx="5"/>
            <a:endCxn id="12" idx="1"/>
          </p:cNvCxnSpPr>
          <p:nvPr/>
        </p:nvCxnSpPr>
        <p:spPr>
          <a:xfrm rot="16200000" flipH="1">
            <a:off x="7033419" y="3096419"/>
            <a:ext cx="563563" cy="593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0" y="0"/>
            <a:ext cx="2632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 b="1" u="sng">
                <a:cs typeface="Times New Roman" pitchFamily="18" charset="0"/>
              </a:rPr>
              <a:t>Ex.3</a:t>
            </a:r>
            <a:r>
              <a:rPr lang="fr-FR" sz="1400">
                <a:cs typeface="Times New Roman" pitchFamily="18" charset="0"/>
              </a:rPr>
              <a:t> : Arbres et questionnaires</a:t>
            </a:r>
            <a:endParaRPr lang="fr-FR" sz="1400"/>
          </a:p>
        </p:txBody>
      </p:sp>
      <p:sp>
        <p:nvSpPr>
          <p:cNvPr id="3" name="Ellipse 2"/>
          <p:cNvSpPr/>
          <p:nvPr/>
        </p:nvSpPr>
        <p:spPr>
          <a:xfrm>
            <a:off x="2286000" y="500063"/>
            <a:ext cx="642938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q1</a:t>
            </a:r>
          </a:p>
        </p:txBody>
      </p:sp>
      <p:sp>
        <p:nvSpPr>
          <p:cNvPr id="4" name="Ellipse 3"/>
          <p:cNvSpPr/>
          <p:nvPr/>
        </p:nvSpPr>
        <p:spPr>
          <a:xfrm>
            <a:off x="3071813" y="1714500"/>
            <a:ext cx="714375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q3</a:t>
            </a:r>
          </a:p>
        </p:txBody>
      </p:sp>
      <p:sp>
        <p:nvSpPr>
          <p:cNvPr id="5" name="Ellipse 4"/>
          <p:cNvSpPr/>
          <p:nvPr/>
        </p:nvSpPr>
        <p:spPr>
          <a:xfrm>
            <a:off x="1285875" y="1714500"/>
            <a:ext cx="642938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q2</a:t>
            </a:r>
          </a:p>
        </p:txBody>
      </p:sp>
      <p:sp>
        <p:nvSpPr>
          <p:cNvPr id="6" name="Ellipse 5"/>
          <p:cNvSpPr/>
          <p:nvPr/>
        </p:nvSpPr>
        <p:spPr>
          <a:xfrm>
            <a:off x="642938" y="2571750"/>
            <a:ext cx="642937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q4</a:t>
            </a:r>
          </a:p>
        </p:txBody>
      </p:sp>
      <p:sp>
        <p:nvSpPr>
          <p:cNvPr id="7" name="Ellipse 6"/>
          <p:cNvSpPr/>
          <p:nvPr/>
        </p:nvSpPr>
        <p:spPr>
          <a:xfrm>
            <a:off x="1857375" y="2571750"/>
            <a:ext cx="642938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q5</a:t>
            </a:r>
          </a:p>
        </p:txBody>
      </p:sp>
      <p:sp>
        <p:nvSpPr>
          <p:cNvPr id="8" name="Ellipse 7"/>
          <p:cNvSpPr/>
          <p:nvPr/>
        </p:nvSpPr>
        <p:spPr>
          <a:xfrm>
            <a:off x="2714625" y="2714625"/>
            <a:ext cx="642938" cy="5000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q6</a:t>
            </a:r>
          </a:p>
        </p:txBody>
      </p:sp>
      <p:sp>
        <p:nvSpPr>
          <p:cNvPr id="9" name="Ellipse 8"/>
          <p:cNvSpPr/>
          <p:nvPr/>
        </p:nvSpPr>
        <p:spPr>
          <a:xfrm>
            <a:off x="3857625" y="2643188"/>
            <a:ext cx="714375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q7</a:t>
            </a:r>
          </a:p>
        </p:txBody>
      </p:sp>
      <p:cxnSp>
        <p:nvCxnSpPr>
          <p:cNvPr id="11" name="Connecteur droit 10"/>
          <p:cNvCxnSpPr>
            <a:stCxn id="3" idx="3"/>
            <a:endCxn id="5" idx="7"/>
          </p:cNvCxnSpPr>
          <p:nvPr/>
        </p:nvCxnSpPr>
        <p:spPr>
          <a:xfrm rot="5400000">
            <a:off x="1677194" y="1085056"/>
            <a:ext cx="860425" cy="544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stCxn id="3" idx="5"/>
          </p:cNvCxnSpPr>
          <p:nvPr/>
        </p:nvCxnSpPr>
        <p:spPr>
          <a:xfrm rot="16200000" flipH="1">
            <a:off x="2595563" y="1166812"/>
            <a:ext cx="787400" cy="307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5" idx="3"/>
            <a:endCxn id="6" idx="7"/>
          </p:cNvCxnSpPr>
          <p:nvPr/>
        </p:nvCxnSpPr>
        <p:spPr>
          <a:xfrm rot="5400000">
            <a:off x="1034257" y="2299494"/>
            <a:ext cx="503237" cy="187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stCxn id="5" idx="5"/>
            <a:endCxn id="7" idx="1"/>
          </p:cNvCxnSpPr>
          <p:nvPr/>
        </p:nvCxnSpPr>
        <p:spPr>
          <a:xfrm rot="16200000" flipH="1">
            <a:off x="1641475" y="2335213"/>
            <a:ext cx="503237" cy="115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stCxn id="4" idx="4"/>
            <a:endCxn id="8" idx="0"/>
          </p:cNvCxnSpPr>
          <p:nvPr/>
        </p:nvCxnSpPr>
        <p:spPr>
          <a:xfrm rot="5400000">
            <a:off x="2982119" y="2267744"/>
            <a:ext cx="500062" cy="393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4" idx="5"/>
          </p:cNvCxnSpPr>
          <p:nvPr/>
        </p:nvCxnSpPr>
        <p:spPr>
          <a:xfrm rot="16200000" flipH="1">
            <a:off x="3554413" y="2268538"/>
            <a:ext cx="644525" cy="390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0" name="ZoneTexte 37"/>
          <p:cNvSpPr txBox="1">
            <a:spLocks noChangeArrowheads="1"/>
          </p:cNvSpPr>
          <p:nvPr/>
        </p:nvSpPr>
        <p:spPr bwMode="auto">
          <a:xfrm>
            <a:off x="2000250" y="1214438"/>
            <a:ext cx="550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non</a:t>
            </a:r>
          </a:p>
        </p:txBody>
      </p:sp>
      <p:sp>
        <p:nvSpPr>
          <p:cNvPr id="6161" name="ZoneTexte 38"/>
          <p:cNvSpPr txBox="1">
            <a:spLocks noChangeArrowheads="1"/>
          </p:cNvSpPr>
          <p:nvPr/>
        </p:nvSpPr>
        <p:spPr bwMode="auto">
          <a:xfrm>
            <a:off x="2928938" y="1143000"/>
            <a:ext cx="695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oui</a:t>
            </a:r>
          </a:p>
        </p:txBody>
      </p:sp>
      <p:sp>
        <p:nvSpPr>
          <p:cNvPr id="6162" name="ZoneTexte 39"/>
          <p:cNvSpPr txBox="1">
            <a:spLocks noChangeArrowheads="1"/>
          </p:cNvSpPr>
          <p:nvPr/>
        </p:nvSpPr>
        <p:spPr bwMode="auto">
          <a:xfrm>
            <a:off x="571500" y="2143125"/>
            <a:ext cx="928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oui</a:t>
            </a:r>
          </a:p>
        </p:txBody>
      </p:sp>
      <p:sp>
        <p:nvSpPr>
          <p:cNvPr id="6163" name="Rectangle 40"/>
          <p:cNvSpPr>
            <a:spLocks noChangeArrowheads="1"/>
          </p:cNvSpPr>
          <p:nvPr/>
        </p:nvSpPr>
        <p:spPr bwMode="auto">
          <a:xfrm>
            <a:off x="1928813" y="2071688"/>
            <a:ext cx="560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non</a:t>
            </a:r>
          </a:p>
        </p:txBody>
      </p:sp>
      <p:sp>
        <p:nvSpPr>
          <p:cNvPr id="6164" name="Rectangle 41"/>
          <p:cNvSpPr>
            <a:spLocks noChangeArrowheads="1"/>
          </p:cNvSpPr>
          <p:nvPr/>
        </p:nvSpPr>
        <p:spPr bwMode="auto">
          <a:xfrm>
            <a:off x="2714625" y="2214563"/>
            <a:ext cx="4810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oui</a:t>
            </a:r>
          </a:p>
        </p:txBody>
      </p:sp>
      <p:sp>
        <p:nvSpPr>
          <p:cNvPr id="6165" name="Rectangle 42"/>
          <p:cNvSpPr>
            <a:spLocks noChangeArrowheads="1"/>
          </p:cNvSpPr>
          <p:nvPr/>
        </p:nvSpPr>
        <p:spPr bwMode="auto">
          <a:xfrm>
            <a:off x="3857625" y="2143125"/>
            <a:ext cx="550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non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0" y="0"/>
            <a:ext cx="9144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>
                <a:cs typeface="Times New Roman" pitchFamily="18" charset="0"/>
              </a:rPr>
              <a:t>Le problème de l’arbre de poids minimum</a:t>
            </a:r>
          </a:p>
          <a:p>
            <a:pPr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Soit G = [S, A] un graphe. A chaque arc u </a:t>
            </a: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600">
                <a:cs typeface="Times New Roman" pitchFamily="18" charset="0"/>
              </a:rPr>
              <a:t> A correspond un poids w(u).</a:t>
            </a:r>
          </a:p>
          <a:p>
            <a:pPr eaLnBrk="0" hangingPunct="0">
              <a:tabLst>
                <a:tab pos="228600" algn="l"/>
              </a:tabLst>
            </a:pPr>
            <a:endParaRPr lang="fr-FR" sz="16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Soit G’ = [S, A’] un graphe partiel de G. </a:t>
            </a:r>
          </a:p>
          <a:p>
            <a:pPr eaLnBrk="0" hangingPunct="0">
              <a:tabLst>
                <a:tab pos="228600" algn="l"/>
              </a:tabLst>
            </a:pPr>
            <a:endParaRPr lang="fr-FR" sz="16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appelle poids de G’ : w(G’) = </a:t>
            </a:r>
            <a:r>
              <a:rPr lang="fr-FR" sz="1600">
                <a:cs typeface="Times New Roman" pitchFamily="18" charset="0"/>
              </a:rPr>
              <a:t> w(u), </a:t>
            </a: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u</a:t>
            </a:r>
            <a:r>
              <a:rPr lang="fr-FR" sz="1600">
                <a:cs typeface="Times New Roman" pitchFamily="18" charset="0"/>
              </a:rPr>
              <a:t> A’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6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G’ est un arbre s’il est </a:t>
            </a:r>
            <a:r>
              <a:rPr lang="fr-FR" sz="1600" b="1">
                <a:cs typeface="Times New Roman" pitchFamily="18" charset="0"/>
              </a:rPr>
              <a:t>connexe</a:t>
            </a:r>
            <a:r>
              <a:rPr lang="fr-FR" sz="1600">
                <a:cs typeface="Times New Roman" pitchFamily="18" charset="0"/>
              </a:rPr>
              <a:t> sans </a:t>
            </a:r>
            <a:r>
              <a:rPr lang="fr-FR" sz="1600" b="1">
                <a:cs typeface="Times New Roman" pitchFamily="18" charset="0"/>
              </a:rPr>
              <a:t>cycle.</a:t>
            </a:r>
            <a:endParaRPr lang="fr-FR" sz="16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/>
            </a:r>
            <a:b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 problème de l’arbre de poids minimum – rechercher un arbre </a:t>
            </a:r>
            <a:r>
              <a:rPr lang="fr-FR" sz="1600">
                <a:cs typeface="Times New Roman" pitchFamily="18" charset="0"/>
              </a:rPr>
              <a:t>* de G tel que :</a:t>
            </a:r>
            <a:endParaRPr lang="fr-FR" sz="16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w(</a:t>
            </a:r>
            <a:r>
              <a:rPr lang="fr-FR" sz="1600">
                <a:cs typeface="Times New Roman" pitchFamily="18" charset="0"/>
              </a:rPr>
              <a:t>* ) = min {w(</a:t>
            </a: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</a:t>
            </a:r>
            <a:r>
              <a:rPr lang="fr-FR" sz="1600">
                <a:cs typeface="Times New Roman" pitchFamily="18" charset="0"/>
              </a:rPr>
              <a:t> )}</a:t>
            </a:r>
            <a:endParaRPr lang="fr-FR" sz="16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60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tabLst>
                <a:tab pos="228600" algn="l"/>
              </a:tabLst>
            </a:pPr>
            <a:r>
              <a:rPr lang="fr-FR" sz="16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Le minimum est pris sur l’ensemble de tous les arbres de G possibles.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0"/>
            <a:ext cx="91440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>
                <a:cs typeface="Times New Roman" pitchFamily="18" charset="0"/>
              </a:rPr>
              <a:t>Algorithme de Kruskal (1956) – 1</a:t>
            </a:r>
            <a:r>
              <a:rPr lang="fr-FR" sz="1600" b="1" u="sng" baseline="30000">
                <a:cs typeface="Times New Roman" pitchFamily="18" charset="0"/>
              </a:rPr>
              <a:t>ère</a:t>
            </a:r>
            <a:r>
              <a:rPr lang="fr-FR" sz="1600" b="1" u="sng">
                <a:cs typeface="Times New Roman" pitchFamily="18" charset="0"/>
              </a:rPr>
              <a:t> version</a:t>
            </a:r>
          </a:p>
          <a:p>
            <a:pPr>
              <a:tabLst>
                <a:tab pos="228600" algn="l"/>
              </a:tabLst>
            </a:pPr>
            <a:endParaRPr lang="fr-FR" sz="1600"/>
          </a:p>
          <a:p>
            <a:pPr eaLnBrk="0" hangingPunct="0">
              <a:tabLst>
                <a:tab pos="228600" algn="l"/>
              </a:tabLst>
            </a:pPr>
            <a:r>
              <a:rPr lang="fr-FR" sz="1600" b="1" u="sng">
                <a:latin typeface="Times New Roman" pitchFamily="18" charset="0"/>
                <a:cs typeface="Times New Roman" pitchFamily="18" charset="0"/>
              </a:rPr>
              <a:t>Principe </a:t>
            </a:r>
          </a:p>
          <a:p>
            <a:pPr eaLnBrk="0" hangingPunct="0">
              <a:tabLst>
                <a:tab pos="228600" algn="l"/>
              </a:tabLst>
            </a:pPr>
            <a:endParaRPr lang="fr-FR" sz="1600" b="1" u="sng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Soit G = &lt;S, A, C&gt; un graphe non orienté valué et connexe, de n sommets et p arêtes.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part d’un graphe T vide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ajoute à T des arêtes de G, une par une, en choisissant à chaque étape, parmi les arêtes qui ne sont pas dans T, une arête de coût minimum, qui ne forme pas de cycle avec les arêtes qui sont déjà dans T.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Lorsqu’on a ajouté n-1 arêtes, sans créer de cycle, on a obtenu un arbre de poids minimum (arbre de recouvrement minimum)</a:t>
            </a:r>
            <a:endParaRPr lang="fr-FR"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1285875" y="1214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3" name="Ellipse 2"/>
          <p:cNvSpPr/>
          <p:nvPr/>
        </p:nvSpPr>
        <p:spPr>
          <a:xfrm>
            <a:off x="2286000" y="500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4" name="Ellipse 3"/>
          <p:cNvSpPr/>
          <p:nvPr/>
        </p:nvSpPr>
        <p:spPr>
          <a:xfrm>
            <a:off x="1714500" y="2000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5" name="Ellipse 4"/>
          <p:cNvSpPr/>
          <p:nvPr/>
        </p:nvSpPr>
        <p:spPr>
          <a:xfrm>
            <a:off x="3571875" y="857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s2</a:t>
            </a:r>
          </a:p>
        </p:txBody>
      </p:sp>
      <p:sp>
        <p:nvSpPr>
          <p:cNvPr id="6" name="Ellipse 5"/>
          <p:cNvSpPr/>
          <p:nvPr/>
        </p:nvSpPr>
        <p:spPr>
          <a:xfrm>
            <a:off x="3214688" y="228600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7" name="Ellipse 6"/>
          <p:cNvSpPr/>
          <p:nvPr/>
        </p:nvSpPr>
        <p:spPr>
          <a:xfrm>
            <a:off x="4572000" y="1643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9" name="Connecteur droit 8"/>
          <p:cNvCxnSpPr>
            <a:stCxn id="2" idx="7"/>
            <a:endCxn id="3" idx="3"/>
          </p:cNvCxnSpPr>
          <p:nvPr/>
        </p:nvCxnSpPr>
        <p:spPr>
          <a:xfrm rot="5400000" flipH="1" flipV="1">
            <a:off x="1865313" y="773113"/>
            <a:ext cx="412750" cy="59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>
            <a:stCxn id="2" idx="5"/>
            <a:endCxn id="4" idx="1"/>
          </p:cNvCxnSpPr>
          <p:nvPr/>
        </p:nvCxnSpPr>
        <p:spPr>
          <a:xfrm rot="16200000" flipH="1">
            <a:off x="1543844" y="1808957"/>
            <a:ext cx="484187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3" idx="4"/>
            <a:endCxn id="4" idx="0"/>
          </p:cNvCxnSpPr>
          <p:nvPr/>
        </p:nvCxnSpPr>
        <p:spPr>
          <a:xfrm rot="5400000">
            <a:off x="1750219" y="1178719"/>
            <a:ext cx="1071562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>
            <a:stCxn id="3" idx="6"/>
          </p:cNvCxnSpPr>
          <p:nvPr/>
        </p:nvCxnSpPr>
        <p:spPr>
          <a:xfrm>
            <a:off x="2857500" y="714375"/>
            <a:ext cx="714375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5" idx="6"/>
            <a:endCxn id="7" idx="1"/>
          </p:cNvCxnSpPr>
          <p:nvPr/>
        </p:nvCxnSpPr>
        <p:spPr>
          <a:xfrm>
            <a:off x="4143375" y="1071563"/>
            <a:ext cx="512763" cy="63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4" idx="6"/>
            <a:endCxn id="6" idx="2"/>
          </p:cNvCxnSpPr>
          <p:nvPr/>
        </p:nvCxnSpPr>
        <p:spPr>
          <a:xfrm>
            <a:off x="2286000" y="2214563"/>
            <a:ext cx="928688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6" idx="7"/>
            <a:endCxn id="7" idx="3"/>
          </p:cNvCxnSpPr>
          <p:nvPr/>
        </p:nvCxnSpPr>
        <p:spPr>
          <a:xfrm rot="5400000" flipH="1" flipV="1">
            <a:off x="4008438" y="1701800"/>
            <a:ext cx="341312" cy="954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4" idx="7"/>
            <a:endCxn id="5" idx="3"/>
          </p:cNvCxnSpPr>
          <p:nvPr/>
        </p:nvCxnSpPr>
        <p:spPr>
          <a:xfrm rot="5400000" flipH="1" flipV="1">
            <a:off x="2508250" y="915988"/>
            <a:ext cx="841375" cy="1454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4" idx="6"/>
            <a:endCxn id="7" idx="2"/>
          </p:cNvCxnSpPr>
          <p:nvPr/>
        </p:nvCxnSpPr>
        <p:spPr>
          <a:xfrm flipV="1">
            <a:off x="2286000" y="1857375"/>
            <a:ext cx="2286000" cy="357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ZoneTexte 26"/>
          <p:cNvSpPr txBox="1">
            <a:spLocks noChangeArrowheads="1"/>
          </p:cNvSpPr>
          <p:nvPr/>
        </p:nvSpPr>
        <p:spPr bwMode="auto">
          <a:xfrm>
            <a:off x="1785938" y="857250"/>
            <a:ext cx="51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9234" name="ZoneTexte 27"/>
          <p:cNvSpPr txBox="1">
            <a:spLocks noChangeArrowheads="1"/>
          </p:cNvSpPr>
          <p:nvPr/>
        </p:nvSpPr>
        <p:spPr bwMode="auto">
          <a:xfrm>
            <a:off x="1571625" y="1714500"/>
            <a:ext cx="37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9235" name="ZoneTexte 28"/>
          <p:cNvSpPr txBox="1">
            <a:spLocks noChangeArrowheads="1"/>
          </p:cNvSpPr>
          <p:nvPr/>
        </p:nvSpPr>
        <p:spPr bwMode="auto">
          <a:xfrm>
            <a:off x="2143125" y="1357313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6</a:t>
            </a:r>
          </a:p>
        </p:txBody>
      </p:sp>
      <p:sp>
        <p:nvSpPr>
          <p:cNvPr id="9236" name="ZoneTexte 29"/>
          <p:cNvSpPr txBox="1">
            <a:spLocks noChangeArrowheads="1"/>
          </p:cNvSpPr>
          <p:nvPr/>
        </p:nvSpPr>
        <p:spPr bwMode="auto">
          <a:xfrm>
            <a:off x="2928938" y="7143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7</a:t>
            </a:r>
          </a:p>
        </p:txBody>
      </p:sp>
      <p:sp>
        <p:nvSpPr>
          <p:cNvPr id="9237" name="ZoneTexte 30"/>
          <p:cNvSpPr txBox="1">
            <a:spLocks noChangeArrowheads="1"/>
          </p:cNvSpPr>
          <p:nvPr/>
        </p:nvSpPr>
        <p:spPr bwMode="auto">
          <a:xfrm>
            <a:off x="2714625" y="16430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5</a:t>
            </a:r>
          </a:p>
        </p:txBody>
      </p:sp>
      <p:sp>
        <p:nvSpPr>
          <p:cNvPr id="9238" name="ZoneTexte 31"/>
          <p:cNvSpPr txBox="1">
            <a:spLocks noChangeArrowheads="1"/>
          </p:cNvSpPr>
          <p:nvPr/>
        </p:nvSpPr>
        <p:spPr bwMode="auto">
          <a:xfrm>
            <a:off x="3214688" y="1785938"/>
            <a:ext cx="51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9239" name="ZoneTexte 32"/>
          <p:cNvSpPr txBox="1">
            <a:spLocks noChangeArrowheads="1"/>
          </p:cNvSpPr>
          <p:nvPr/>
        </p:nvSpPr>
        <p:spPr bwMode="auto">
          <a:xfrm>
            <a:off x="2714625" y="235743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3</a:t>
            </a:r>
          </a:p>
        </p:txBody>
      </p:sp>
      <p:sp>
        <p:nvSpPr>
          <p:cNvPr id="9240" name="ZoneTexte 33"/>
          <p:cNvSpPr txBox="1">
            <a:spLocks noChangeArrowheads="1"/>
          </p:cNvSpPr>
          <p:nvPr/>
        </p:nvSpPr>
        <p:spPr bwMode="auto">
          <a:xfrm>
            <a:off x="4000500" y="207168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9241" name="ZoneTexte 34"/>
          <p:cNvSpPr txBox="1">
            <a:spLocks noChangeArrowheads="1"/>
          </p:cNvSpPr>
          <p:nvPr/>
        </p:nvSpPr>
        <p:spPr bwMode="auto">
          <a:xfrm>
            <a:off x="4357688" y="12858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4</a:t>
            </a:r>
          </a:p>
        </p:txBody>
      </p:sp>
      <p:sp>
        <p:nvSpPr>
          <p:cNvPr id="9242" name="Rectangle 1"/>
          <p:cNvSpPr>
            <a:spLocks noChangeArrowheads="1"/>
          </p:cNvSpPr>
          <p:nvPr/>
        </p:nvSpPr>
        <p:spPr bwMode="auto">
          <a:xfrm>
            <a:off x="0" y="0"/>
            <a:ext cx="8588375" cy="50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endParaRPr lang="fr-FR" sz="1000" u="sng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400" u="sng">
                <a:latin typeface="Times New Roman" pitchFamily="18" charset="0"/>
                <a:cs typeface="Times New Roman" pitchFamily="18" charset="0"/>
              </a:rPr>
              <a:t>Initialisation</a:t>
            </a:r>
          </a:p>
          <a:p>
            <a:endParaRPr lang="fr-FR" sz="1400" u="sng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fr-FR" sz="1400">
                <a:cs typeface="Times New Roman" pitchFamily="18" charset="0"/>
              </a:rPr>
              <a:t>U = {{s1, s2, 7}, {s1, s5, 6}, {s1, s6, 2}, {s2, s3, 4}, {s2, s5, 5}, {s3, s4, 1}, {s3, s5, 2}, {s4, s5, 3}, {s5, s6, 1}}</a:t>
            </a:r>
          </a:p>
          <a:p>
            <a:pPr eaLnBrk="0" hangingPunct="0"/>
            <a:endParaRPr lang="fr-FR" sz="1400"/>
          </a:p>
          <a:p>
            <a:r>
              <a:rPr lang="fr-FR" sz="1400">
                <a:latin typeface="Calibri" pitchFamily="34" charset="0"/>
              </a:rPr>
              <a:t>1)</a:t>
            </a:r>
          </a:p>
          <a:p>
            <a:r>
              <a:rPr lang="nl-NL" sz="1400">
                <a:latin typeface="Calibri" pitchFamily="34" charset="0"/>
              </a:rPr>
              <a:t>min(U) = {s3, s4, 1} ; U = U - {s3, s4, 1} ; i = 1</a:t>
            </a:r>
            <a:r>
              <a:rPr lang="fr-FR" sz="1400">
                <a:latin typeface="Calibri" pitchFamily="34" charset="0"/>
              </a:rPr>
              <a:t> </a:t>
            </a:r>
          </a:p>
          <a:p>
            <a:r>
              <a:rPr lang="nl-NL" sz="1400">
                <a:latin typeface="Calibri" pitchFamily="34" charset="0"/>
              </a:rPr>
              <a:t> </a:t>
            </a:r>
            <a:r>
              <a:rPr lang="fr-FR" sz="1400">
                <a:latin typeface="Calibri" pitchFamily="34" charset="0"/>
              </a:rPr>
              <a:t> </a:t>
            </a:r>
            <a:br>
              <a:rPr lang="fr-FR" sz="1400">
                <a:latin typeface="Calibri" pitchFamily="34" charset="0"/>
              </a:rPr>
            </a:br>
            <a:r>
              <a:rPr lang="nl-NL" sz="1400">
                <a:latin typeface="Calibri" pitchFamily="34" charset="0"/>
              </a:rPr>
              <a:t>T :	</a:t>
            </a:r>
            <a:endParaRPr lang="fr-FR" sz="1400">
              <a:latin typeface="Calibri" pitchFamily="34" charset="0"/>
            </a:endParaRPr>
          </a:p>
          <a:p>
            <a:pPr eaLnBrk="0" hangingPunct="0"/>
            <a:endParaRPr lang="fr-FR" sz="1400"/>
          </a:p>
        </p:txBody>
      </p:sp>
      <p:sp>
        <p:nvSpPr>
          <p:cNvPr id="54" name="Ellipse 53"/>
          <p:cNvSpPr/>
          <p:nvPr/>
        </p:nvSpPr>
        <p:spPr>
          <a:xfrm>
            <a:off x="1428750" y="528637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55" name="Ellipse 54"/>
          <p:cNvSpPr/>
          <p:nvPr/>
        </p:nvSpPr>
        <p:spPr>
          <a:xfrm>
            <a:off x="2786063" y="4643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sp>
        <p:nvSpPr>
          <p:cNvPr id="9245" name="ZoneTexte 55"/>
          <p:cNvSpPr txBox="1">
            <a:spLocks noChangeArrowheads="1"/>
          </p:cNvSpPr>
          <p:nvPr/>
        </p:nvSpPr>
        <p:spPr bwMode="auto">
          <a:xfrm>
            <a:off x="2214563" y="5072063"/>
            <a:ext cx="37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cxnSp>
        <p:nvCxnSpPr>
          <p:cNvPr id="58" name="Connecteur droit 57"/>
          <p:cNvCxnSpPr>
            <a:stCxn id="55" idx="2"/>
            <a:endCxn id="54" idx="7"/>
          </p:cNvCxnSpPr>
          <p:nvPr/>
        </p:nvCxnSpPr>
        <p:spPr>
          <a:xfrm rot="10800000" flipV="1">
            <a:off x="1916113" y="4857750"/>
            <a:ext cx="869950" cy="492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43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Calibri" pitchFamily="34" charset="0"/>
            </a:endParaRPr>
          </a:p>
        </p:txBody>
      </p:sp>
      <p:sp>
        <p:nvSpPr>
          <p:cNvPr id="10244" name="Rectangle 12"/>
          <p:cNvSpPr>
            <a:spLocks noChangeArrowheads="1"/>
          </p:cNvSpPr>
          <p:nvPr/>
        </p:nvSpPr>
        <p:spPr bwMode="auto">
          <a:xfrm>
            <a:off x="-214313" y="2500313"/>
            <a:ext cx="113982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l-NL" sz="1000">
              <a:cs typeface="Times New Roman" pitchFamily="18" charset="0"/>
            </a:endParaRPr>
          </a:p>
          <a:p>
            <a:pPr eaLnBrk="0" hangingPunct="0"/>
            <a:r>
              <a:rPr lang="nl-NL" sz="1000">
                <a:cs typeface="Times New Roman" pitchFamily="18" charset="0"/>
              </a:rPr>
              <a:t>	</a:t>
            </a:r>
            <a:r>
              <a:rPr lang="fr-FR" sz="900"/>
              <a:t> </a:t>
            </a:r>
            <a:endParaRPr lang="fr-FR"/>
          </a:p>
        </p:txBody>
      </p:sp>
      <p:sp>
        <p:nvSpPr>
          <p:cNvPr id="1024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6" name="Rectangle 16"/>
          <p:cNvSpPr>
            <a:spLocks noChangeArrowheads="1"/>
          </p:cNvSpPr>
          <p:nvPr/>
        </p:nvSpPr>
        <p:spPr bwMode="auto">
          <a:xfrm>
            <a:off x="247650" y="457200"/>
            <a:ext cx="4106863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47650" algn="l"/>
              </a:tabLst>
            </a:pPr>
            <a:endParaRPr lang="nl-NL" sz="1000">
              <a:cs typeface="Times New Roman" pitchFamily="18" charset="0"/>
            </a:endParaRPr>
          </a:p>
          <a:p>
            <a:pPr eaLnBrk="0" hangingPunct="0">
              <a:tabLst>
                <a:tab pos="247650" algn="l"/>
              </a:tabLst>
            </a:pPr>
            <a:r>
              <a:rPr lang="nl-NL" sz="1400">
                <a:cs typeface="Times New Roman" pitchFamily="18" charset="0"/>
              </a:rPr>
              <a:t>2)</a:t>
            </a:r>
          </a:p>
          <a:p>
            <a:pPr eaLnBrk="0" hangingPunct="0">
              <a:tabLst>
                <a:tab pos="247650" algn="l"/>
              </a:tabLst>
            </a:pPr>
            <a:endParaRPr lang="nl-NL" sz="1000">
              <a:cs typeface="Times New Roman" pitchFamily="18" charset="0"/>
            </a:endParaRPr>
          </a:p>
          <a:p>
            <a:pPr eaLnBrk="0" hangingPunct="0">
              <a:tabLst>
                <a:tab pos="247650" algn="l"/>
              </a:tabLst>
            </a:pPr>
            <a:r>
              <a:rPr lang="nl-NL" sz="1000">
                <a:cs typeface="Times New Roman" pitchFamily="18" charset="0"/>
              </a:rPr>
              <a:t>min(U) = {s5, s6, 1} ; U = U - {s5, s6, 1} ; i=2</a:t>
            </a:r>
            <a:endParaRPr lang="ru-RU" sz="1000">
              <a:cs typeface="Times New Roman" pitchFamily="18" charset="0"/>
            </a:endParaRPr>
          </a:p>
          <a:p>
            <a:pPr eaLnBrk="0" hangingPunct="0">
              <a:tabLst>
                <a:tab pos="247650" algn="l"/>
              </a:tabLst>
            </a:pPr>
            <a:endParaRPr lang="nl-NL" sz="1000">
              <a:cs typeface="Times New Roman" pitchFamily="18" charset="0"/>
            </a:endParaRPr>
          </a:p>
          <a:p>
            <a:pPr eaLnBrk="0" hangingPunct="0">
              <a:tabLst>
                <a:tab pos="247650" algn="l"/>
              </a:tabLst>
            </a:pPr>
            <a:endParaRPr lang="nl-NL" sz="1000"/>
          </a:p>
          <a:p>
            <a:pPr eaLnBrk="0" hangingPunct="0">
              <a:tabLst>
                <a:tab pos="247650" algn="l"/>
              </a:tabLst>
            </a:pPr>
            <a:r>
              <a:rPr lang="nl-NL" sz="1000"/>
              <a:t>T</a:t>
            </a:r>
            <a:r>
              <a:rPr lang="ru-RU" sz="1000"/>
              <a:t>: </a:t>
            </a:r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 eaLnBrk="0" hangingPunct="0">
              <a:tabLst>
                <a:tab pos="247650" algn="l"/>
              </a:tabLst>
            </a:pPr>
            <a:r>
              <a:rPr lang="ru-RU" sz="1400"/>
              <a:t>3)</a:t>
            </a:r>
          </a:p>
          <a:p>
            <a:pPr eaLnBrk="0" hangingPunct="0">
              <a:tabLst>
                <a:tab pos="247650" algn="l"/>
              </a:tabLst>
            </a:pPr>
            <a:endParaRPr lang="ru-RU" sz="1000"/>
          </a:p>
          <a:p>
            <a:pPr>
              <a:tabLst>
                <a:tab pos="247650" algn="l"/>
              </a:tabLst>
            </a:pPr>
            <a:r>
              <a:rPr lang="fr-FR" sz="1400"/>
              <a:t>T: 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>
                <a:latin typeface="Calibri" pitchFamily="34" charset="0"/>
              </a:rPr>
              <a:t>s3</a:t>
            </a:r>
          </a:p>
          <a:p>
            <a:pPr>
              <a:tabLst>
                <a:tab pos="247650" algn="l"/>
              </a:tabLst>
            </a:pPr>
            <a:r>
              <a:rPr lang="nl-NL">
                <a:latin typeface="Calibri" pitchFamily="34" charset="0"/>
              </a:rPr>
              <a:t>min(U) = {s1, s6, 2} ; U = U - {s1, s6, 2}; i=3</a:t>
            </a:r>
          </a:p>
          <a:p>
            <a:pPr>
              <a:tabLst>
                <a:tab pos="247650" algn="l"/>
              </a:tabLst>
            </a:pPr>
            <a:endParaRPr lang="nl-NL"/>
          </a:p>
          <a:p>
            <a:pPr>
              <a:tabLst>
                <a:tab pos="247650" algn="l"/>
              </a:tabLst>
            </a:pPr>
            <a:endParaRPr lang="nl-NL"/>
          </a:p>
          <a:p>
            <a:pPr>
              <a:tabLst>
                <a:tab pos="247650" algn="l"/>
              </a:tabLst>
            </a:pPr>
            <a:r>
              <a:rPr lang="nl-NL"/>
              <a:t>T:</a:t>
            </a:r>
          </a:p>
        </p:txBody>
      </p:sp>
      <p:sp>
        <p:nvSpPr>
          <p:cNvPr id="14" name="Ellipse 13"/>
          <p:cNvSpPr/>
          <p:nvPr/>
        </p:nvSpPr>
        <p:spPr>
          <a:xfrm>
            <a:off x="1500188" y="1643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15" name="Ellipse 14"/>
          <p:cNvSpPr/>
          <p:nvPr/>
        </p:nvSpPr>
        <p:spPr>
          <a:xfrm>
            <a:off x="2571750" y="1214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17" name="Connecteur droit 16"/>
          <p:cNvCxnSpPr>
            <a:stCxn id="14" idx="7"/>
          </p:cNvCxnSpPr>
          <p:nvPr/>
        </p:nvCxnSpPr>
        <p:spPr>
          <a:xfrm rot="5400000" flipH="1" flipV="1">
            <a:off x="2176462" y="1311276"/>
            <a:ext cx="206375" cy="5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2714625" y="2357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</a:t>
            </a:r>
            <a:r>
              <a:rPr lang="ru-RU" dirty="0"/>
              <a:t>5</a:t>
            </a:r>
            <a:endParaRPr lang="fr-FR" dirty="0"/>
          </a:p>
        </p:txBody>
      </p:sp>
      <p:sp>
        <p:nvSpPr>
          <p:cNvPr id="19" name="Ellipse 18"/>
          <p:cNvSpPr/>
          <p:nvPr/>
        </p:nvSpPr>
        <p:spPr>
          <a:xfrm>
            <a:off x="1000125" y="242887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</a:t>
            </a:r>
            <a:r>
              <a:rPr lang="ru-RU" dirty="0"/>
              <a:t>6</a:t>
            </a:r>
            <a:endParaRPr lang="fr-FR" dirty="0"/>
          </a:p>
        </p:txBody>
      </p:sp>
      <p:cxnSp>
        <p:nvCxnSpPr>
          <p:cNvPr id="21" name="Connecteur droit 20"/>
          <p:cNvCxnSpPr>
            <a:stCxn id="19" idx="6"/>
            <a:endCxn id="18" idx="2"/>
          </p:cNvCxnSpPr>
          <p:nvPr/>
        </p:nvCxnSpPr>
        <p:spPr>
          <a:xfrm flipV="1">
            <a:off x="1571625" y="2571750"/>
            <a:ext cx="114300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/>
          <p:cNvSpPr/>
          <p:nvPr/>
        </p:nvSpPr>
        <p:spPr>
          <a:xfrm>
            <a:off x="4786313" y="421481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23" name="Ellipse 22"/>
          <p:cNvSpPr/>
          <p:nvPr/>
        </p:nvSpPr>
        <p:spPr>
          <a:xfrm>
            <a:off x="2214563" y="48577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24" name="Ellipse 23"/>
          <p:cNvSpPr/>
          <p:nvPr/>
        </p:nvSpPr>
        <p:spPr>
          <a:xfrm>
            <a:off x="3571875" y="535781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25" name="Ellipse 24"/>
          <p:cNvSpPr/>
          <p:nvPr/>
        </p:nvSpPr>
        <p:spPr>
          <a:xfrm>
            <a:off x="5286375" y="52149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26" name="Ellipse 25"/>
          <p:cNvSpPr/>
          <p:nvPr/>
        </p:nvSpPr>
        <p:spPr>
          <a:xfrm>
            <a:off x="6715125" y="414337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28" name="Connecteur droit 27"/>
          <p:cNvCxnSpPr>
            <a:stCxn id="22" idx="6"/>
            <a:endCxn id="26" idx="2"/>
          </p:cNvCxnSpPr>
          <p:nvPr/>
        </p:nvCxnSpPr>
        <p:spPr>
          <a:xfrm flipV="1">
            <a:off x="5357813" y="4357688"/>
            <a:ext cx="1357312" cy="7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24" idx="6"/>
            <a:endCxn id="25" idx="3"/>
          </p:cNvCxnSpPr>
          <p:nvPr/>
        </p:nvCxnSpPr>
        <p:spPr>
          <a:xfrm>
            <a:off x="4143375" y="5572125"/>
            <a:ext cx="1227138" cy="7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3" idx="5"/>
            <a:endCxn id="24" idx="1"/>
          </p:cNvCxnSpPr>
          <p:nvPr/>
        </p:nvCxnSpPr>
        <p:spPr>
          <a:xfrm rot="16200000" flipH="1">
            <a:off x="3079750" y="4845050"/>
            <a:ext cx="198438" cy="954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0"/>
            <a:ext cx="410527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47650" algn="l"/>
              </a:tabLst>
            </a:pPr>
            <a:r>
              <a:rPr lang="nl-NL" sz="1400">
                <a:cs typeface="Times New Roman" pitchFamily="18" charset="0"/>
              </a:rPr>
              <a:t>4)</a:t>
            </a:r>
          </a:p>
          <a:p>
            <a:pPr>
              <a:tabLst>
                <a:tab pos="247650" algn="l"/>
              </a:tabLst>
            </a:pPr>
            <a:endParaRPr lang="nl-NL" sz="1400">
              <a:cs typeface="Times New Roman" pitchFamily="18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cs typeface="Times New Roman" pitchFamily="18" charset="0"/>
              </a:rPr>
              <a:t>min(U) = {s3, s5, 2} ; U = U - {s3, s5, 2}; i=4</a:t>
            </a:r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r>
              <a:rPr lang="nl-NL" sz="1400"/>
              <a:t>T: </a:t>
            </a:r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5)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min(U) = {s4, s5, 3} ; U = U - {s4, s5, 3} ;i=4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 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L’arête {s4, s5} forme un cycle dans T : elle est rejetée.</a:t>
            </a:r>
          </a:p>
          <a:p>
            <a:pPr>
              <a:tabLst>
                <a:tab pos="247650" algn="l"/>
              </a:tabLst>
            </a:pP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6)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min(U) = {s2, s3, 4} ; U = U - {s2, s3, 4} ;i=5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s2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 </a:t>
            </a:r>
            <a:r>
              <a:rPr lang="fr-FR" sz="1400">
                <a:latin typeface="Calibri" pitchFamily="34" charset="0"/>
              </a:rPr>
              <a:t> </a:t>
            </a:r>
            <a:br>
              <a:rPr lang="fr-FR" sz="1400">
                <a:latin typeface="Calibri" pitchFamily="34" charset="0"/>
              </a:rPr>
            </a:br>
            <a:r>
              <a:rPr lang="fr-FR" sz="1400">
                <a:latin typeface="Calibri" pitchFamily="34" charset="0"/>
              </a:rPr>
              <a:t>T :</a:t>
            </a:r>
          </a:p>
          <a:p>
            <a:pPr>
              <a:tabLst>
                <a:tab pos="247650" algn="l"/>
              </a:tabLst>
            </a:pP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endParaRPr lang="nl-NL" sz="1400"/>
          </a:p>
        </p:txBody>
      </p:sp>
      <p:sp>
        <p:nvSpPr>
          <p:cNvPr id="3" name="Ellipse 2"/>
          <p:cNvSpPr/>
          <p:nvPr/>
        </p:nvSpPr>
        <p:spPr>
          <a:xfrm>
            <a:off x="3286125" y="10715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4" name="Ellipse 3"/>
          <p:cNvSpPr/>
          <p:nvPr/>
        </p:nvSpPr>
        <p:spPr>
          <a:xfrm>
            <a:off x="714375" y="171450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5" name="Ellipse 4"/>
          <p:cNvSpPr/>
          <p:nvPr/>
        </p:nvSpPr>
        <p:spPr>
          <a:xfrm>
            <a:off x="2071688" y="22145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6" name="Ellipse 5"/>
          <p:cNvSpPr/>
          <p:nvPr/>
        </p:nvSpPr>
        <p:spPr>
          <a:xfrm>
            <a:off x="3786188" y="207168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7" name="Ellipse 6"/>
          <p:cNvSpPr/>
          <p:nvPr/>
        </p:nvSpPr>
        <p:spPr>
          <a:xfrm>
            <a:off x="5214938" y="100012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8" name="Connecteur droit 7"/>
          <p:cNvCxnSpPr/>
          <p:nvPr/>
        </p:nvCxnSpPr>
        <p:spPr>
          <a:xfrm flipV="1">
            <a:off x="6143625" y="4572000"/>
            <a:ext cx="1357313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stCxn id="5" idx="6"/>
            <a:endCxn id="6" idx="3"/>
          </p:cNvCxnSpPr>
          <p:nvPr/>
        </p:nvCxnSpPr>
        <p:spPr>
          <a:xfrm>
            <a:off x="2643188" y="2428875"/>
            <a:ext cx="1227137" cy="7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4" idx="5"/>
            <a:endCxn id="5" idx="1"/>
          </p:cNvCxnSpPr>
          <p:nvPr/>
        </p:nvCxnSpPr>
        <p:spPr>
          <a:xfrm rot="16200000" flipH="1">
            <a:off x="1579563" y="1701800"/>
            <a:ext cx="198438" cy="954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stCxn id="6" idx="7"/>
            <a:endCxn id="7" idx="3"/>
          </p:cNvCxnSpPr>
          <p:nvPr/>
        </p:nvCxnSpPr>
        <p:spPr>
          <a:xfrm rot="5400000" flipH="1" flipV="1">
            <a:off x="4401344" y="1237456"/>
            <a:ext cx="769938" cy="1025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6" name="Rectangle 1"/>
          <p:cNvSpPr>
            <a:spLocks noChangeArrowheads="1"/>
          </p:cNvSpPr>
          <p:nvPr/>
        </p:nvSpPr>
        <p:spPr bwMode="auto">
          <a:xfrm>
            <a:off x="0" y="0"/>
            <a:ext cx="91440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47650" algn="l"/>
              </a:tabLst>
            </a:pPr>
            <a:r>
              <a:rPr lang="nl-NL" sz="1400">
                <a:cs typeface="Times New Roman" pitchFamily="18" charset="0"/>
              </a:rPr>
              <a:t>4)</a:t>
            </a:r>
          </a:p>
          <a:p>
            <a:pPr>
              <a:tabLst>
                <a:tab pos="247650" algn="l"/>
              </a:tabLst>
            </a:pPr>
            <a:endParaRPr lang="nl-NL" sz="1400">
              <a:cs typeface="Times New Roman" pitchFamily="18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cs typeface="Times New Roman" pitchFamily="18" charset="0"/>
              </a:rPr>
              <a:t>min(U) = {s3, s5, 2} ; U = U - {s3, s5, 2}; i=4</a:t>
            </a:r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r>
              <a:rPr lang="nl-NL" sz="1400"/>
              <a:t>T: </a:t>
            </a:r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endParaRPr lang="nl-NL" sz="1400"/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5)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min(U) = {s4, s5, 3} ; U = U - {s4, s5, 3} ;i=4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 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L’arête {s4, s5} forme un cycle dans T : elle est rejetée.</a:t>
            </a:r>
          </a:p>
          <a:p>
            <a:pPr>
              <a:tabLst>
                <a:tab pos="247650" algn="l"/>
              </a:tabLst>
            </a:pP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6)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min(U) = {s2, s3, 4} ; U = U - {s2, s3, 4} ;i=5</a:t>
            </a: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s2</a:t>
            </a:r>
          </a:p>
          <a:p>
            <a:pPr>
              <a:tabLst>
                <a:tab pos="247650" algn="l"/>
              </a:tabLst>
            </a:pPr>
            <a:r>
              <a:rPr lang="nl-NL" sz="1400">
                <a:latin typeface="Calibri" pitchFamily="34" charset="0"/>
              </a:rPr>
              <a:t> </a:t>
            </a:r>
            <a:r>
              <a:rPr lang="fr-FR" sz="1400">
                <a:latin typeface="Calibri" pitchFamily="34" charset="0"/>
              </a:rPr>
              <a:t> </a:t>
            </a:r>
            <a:br>
              <a:rPr lang="fr-FR" sz="1400">
                <a:latin typeface="Calibri" pitchFamily="34" charset="0"/>
              </a:rPr>
            </a:br>
            <a:r>
              <a:rPr lang="fr-FR" sz="1400">
                <a:latin typeface="Calibri" pitchFamily="34" charset="0"/>
              </a:rPr>
              <a:t>T :</a:t>
            </a:r>
          </a:p>
          <a:p>
            <a:pPr>
              <a:tabLst>
                <a:tab pos="247650" algn="l"/>
              </a:tabLst>
            </a:pPr>
            <a:endParaRPr lang="fr-FR" sz="1400">
              <a:latin typeface="Calibri" pitchFamily="34" charset="0"/>
            </a:endParaRP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Lorsque i = n – 1 = 5, </a:t>
            </a:r>
          </a:p>
          <a:p>
            <a:pPr>
              <a:tabLst>
                <a:tab pos="247650" algn="l"/>
              </a:tabLst>
            </a:pPr>
            <a:r>
              <a:rPr lang="fr-FR" sz="1400">
                <a:latin typeface="Calibri" pitchFamily="34" charset="0"/>
              </a:rPr>
              <a:t>on obtient un arbre de recouvrement minimum.</a:t>
            </a:r>
          </a:p>
          <a:p>
            <a:pPr>
              <a:tabLst>
                <a:tab pos="247650" algn="l"/>
              </a:tabLst>
            </a:pPr>
            <a:endParaRPr lang="nl-NL" sz="1400"/>
          </a:p>
        </p:txBody>
      </p:sp>
      <p:sp>
        <p:nvSpPr>
          <p:cNvPr id="14" name="Ellipse 13"/>
          <p:cNvSpPr/>
          <p:nvPr/>
        </p:nvSpPr>
        <p:spPr>
          <a:xfrm>
            <a:off x="5438775" y="4394200"/>
            <a:ext cx="919163" cy="677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15" name="Ellipse 14"/>
          <p:cNvSpPr/>
          <p:nvPr/>
        </p:nvSpPr>
        <p:spPr>
          <a:xfrm>
            <a:off x="2867025" y="5037138"/>
            <a:ext cx="919163" cy="677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16" name="Ellipse 15"/>
          <p:cNvSpPr/>
          <p:nvPr/>
        </p:nvSpPr>
        <p:spPr>
          <a:xfrm>
            <a:off x="4224338" y="5537200"/>
            <a:ext cx="919162" cy="677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17" name="Ellipse 16"/>
          <p:cNvSpPr/>
          <p:nvPr/>
        </p:nvSpPr>
        <p:spPr>
          <a:xfrm>
            <a:off x="5938838" y="5394325"/>
            <a:ext cx="919162" cy="677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18" name="Ellipse 17"/>
          <p:cNvSpPr/>
          <p:nvPr/>
        </p:nvSpPr>
        <p:spPr>
          <a:xfrm>
            <a:off x="7367588" y="4322763"/>
            <a:ext cx="919162" cy="677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19" name="Connecteur droit 18"/>
          <p:cNvCxnSpPr>
            <a:stCxn id="16" idx="6"/>
            <a:endCxn id="17" idx="3"/>
          </p:cNvCxnSpPr>
          <p:nvPr/>
        </p:nvCxnSpPr>
        <p:spPr>
          <a:xfrm>
            <a:off x="5143500" y="5875338"/>
            <a:ext cx="930275" cy="96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15" idx="5"/>
            <a:endCxn id="16" idx="1"/>
          </p:cNvCxnSpPr>
          <p:nvPr/>
        </p:nvCxnSpPr>
        <p:spPr>
          <a:xfrm rot="16200000" flipH="1">
            <a:off x="3994944" y="5271294"/>
            <a:ext cx="20637" cy="708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17" idx="7"/>
            <a:endCxn id="18" idx="3"/>
          </p:cNvCxnSpPr>
          <p:nvPr/>
        </p:nvCxnSpPr>
        <p:spPr>
          <a:xfrm rot="5400000" flipH="1" flipV="1">
            <a:off x="6816725" y="4806951"/>
            <a:ext cx="592137" cy="7794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endCxn id="7" idx="2"/>
          </p:cNvCxnSpPr>
          <p:nvPr/>
        </p:nvCxnSpPr>
        <p:spPr>
          <a:xfrm>
            <a:off x="3857625" y="1214438"/>
            <a:ext cx="135731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7286625" y="3143250"/>
            <a:ext cx="919163" cy="6778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s2</a:t>
            </a:r>
          </a:p>
        </p:txBody>
      </p:sp>
      <p:cxnSp>
        <p:nvCxnSpPr>
          <p:cNvPr id="26" name="Connecteur droit 25"/>
          <p:cNvCxnSpPr>
            <a:stCxn id="24" idx="4"/>
            <a:endCxn id="18" idx="0"/>
          </p:cNvCxnSpPr>
          <p:nvPr/>
        </p:nvCxnSpPr>
        <p:spPr>
          <a:xfrm rot="16200000" flipH="1">
            <a:off x="7535863" y="4032250"/>
            <a:ext cx="501650" cy="79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0" y="0"/>
            <a:ext cx="9144000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>
                <a:cs typeface="Times New Roman" pitchFamily="18" charset="0"/>
              </a:rPr>
              <a:t>Algorithme de Kruskal (1956) – 2</a:t>
            </a:r>
            <a:r>
              <a:rPr lang="fr-FR" sz="1600" b="1" u="sng" baseline="30000">
                <a:cs typeface="Times New Roman" pitchFamily="18" charset="0"/>
              </a:rPr>
              <a:t>ère</a:t>
            </a:r>
            <a:r>
              <a:rPr lang="fr-FR" sz="1600" b="1" u="sng">
                <a:cs typeface="Times New Roman" pitchFamily="18" charset="0"/>
              </a:rPr>
              <a:t> version</a:t>
            </a:r>
          </a:p>
          <a:p>
            <a:pPr>
              <a:tabLst>
                <a:tab pos="228600" algn="l"/>
              </a:tabLst>
            </a:pPr>
            <a:endParaRPr lang="fr-FR" sz="1600"/>
          </a:p>
          <a:p>
            <a:pPr eaLnBrk="0" hangingPunct="0">
              <a:tabLst>
                <a:tab pos="228600" algn="l"/>
              </a:tabLst>
            </a:pPr>
            <a:r>
              <a:rPr lang="fr-FR" sz="1600" b="1" u="sng">
                <a:latin typeface="Times New Roman" pitchFamily="18" charset="0"/>
                <a:cs typeface="Times New Roman" pitchFamily="18" charset="0"/>
              </a:rPr>
              <a:t>Principe 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Soit G = &lt;S, A, C&gt; un graphe non orienté valué et connexe, de n sommets et p arêtes.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part d’un graphe T = G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retire de T des arêtes de G, une par une, en choisissant à chaque étape, parmi les arêtes qui ne sont pas dans T, une arête de coût maximum, de façon que T reste connexe.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Lorsque T possède n-1 arêtes, sans créer de cycle, on a obtenu un arbre de poids minimum (arbre de recouvrement minimum)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0" y="0"/>
            <a:ext cx="9144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>
                <a:cs typeface="Times New Roman" pitchFamily="18" charset="0"/>
              </a:rPr>
              <a:t>Algorithme de Prim (1957)</a:t>
            </a:r>
          </a:p>
          <a:p>
            <a:pPr>
              <a:tabLst>
                <a:tab pos="228600" algn="l"/>
              </a:tabLst>
            </a:pPr>
            <a:endParaRPr lang="fr-FR" sz="1600"/>
          </a:p>
          <a:p>
            <a:pPr eaLnBrk="0" hangingPunct="0">
              <a:tabLst>
                <a:tab pos="228600" algn="l"/>
              </a:tabLst>
            </a:pPr>
            <a:r>
              <a:rPr lang="fr-FR" sz="1600" b="1" u="sng">
                <a:latin typeface="Times New Roman" pitchFamily="18" charset="0"/>
                <a:cs typeface="Times New Roman" pitchFamily="18" charset="0"/>
              </a:rPr>
              <a:t>Principe</a:t>
            </a:r>
          </a:p>
          <a:p>
            <a:pPr eaLnBrk="0" hangingPunct="0">
              <a:tabLst>
                <a:tab pos="228600" algn="l"/>
              </a:tabLst>
            </a:pPr>
            <a:endParaRPr lang="fr-FR" sz="1600" b="1" u="sng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Le principe de cet algorithme est voisin de celui de l’algorithme de Dikjstra : un minimum local est choisi à chaque étape selon des critères qui assurent qu’il fait partie de la solution globale.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Soit G = &lt;S, A, C&gt; un graphe non orienté, valué et connexe. 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va construire progressivement un graphe partiel T de G. Au départ, T est le graphe vide.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se donne un sommet s de S.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appelle CC l’ensemble des sommets reliés à s dans T, et M son complémentaire. (Au départ CC est réduit au sommet s).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modifie le graphe T, par l’adjonction, à chaque étape, d’une arête. L’arête ajoutée est choisie de sorte qu’elle soit de coût minimum parmi toutes les arêtes ayant une extrémité x dans M et l’autre y dans CC. On ne crée donc pas de cycle dans T : T est bien un arbre. On ajoute alors le sommet x à CC et on recommence.</a:t>
            </a:r>
          </a:p>
          <a:p>
            <a:pPr eaLnBrk="0" hangingPunct="0">
              <a:tabLst>
                <a:tab pos="228600" algn="l"/>
              </a:tabLst>
            </a:pPr>
            <a:endParaRPr lang="fr-FR" sz="160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>
                <a:cs typeface="Times New Roman" pitchFamily="18" charset="0"/>
              </a:rPr>
              <a:t>On s’arrête lorsque CC est l’ensemble S : T est un arbre de recouvrement de G.</a:t>
            </a:r>
            <a:endParaRPr lang="fr-FR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0"/>
            <a:ext cx="91440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fr-FR" sz="1600" b="1" u="sng" dirty="0">
                <a:cs typeface="Times New Roman" pitchFamily="18" charset="0"/>
              </a:rPr>
              <a:t>Algorithme</a:t>
            </a: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cs typeface="Times New Roman" pitchFamily="18" charset="0"/>
              </a:rPr>
              <a:t>On utilise une procédure de marquage. A chaque sommet i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600" dirty="0">
                <a:cs typeface="Times New Roman" pitchFamily="18" charset="0"/>
              </a:rPr>
              <a:t>S on associe :</a:t>
            </a:r>
          </a:p>
          <a:p>
            <a:pPr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 nombre réel </a:t>
            </a:r>
            <a:r>
              <a:rPr lang="fr-FR" sz="1600" dirty="0">
                <a:cs typeface="Times New Roman" pitchFamily="18" charset="0"/>
              </a:rPr>
              <a:t>(i) /*marque ou potentiel*/</a:t>
            </a:r>
          </a:p>
          <a:p>
            <a:pPr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 index </a:t>
            </a:r>
            <a:r>
              <a:rPr lang="fr-FR" sz="1600" dirty="0">
                <a:cs typeface="Times New Roman" pitchFamily="18" charset="0"/>
              </a:rPr>
              <a:t>(i) indiquant le numéro de l’arête ayant permis de connecter s, sommet de départ, à i.</a:t>
            </a:r>
          </a:p>
          <a:p>
            <a:pPr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en-GB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a) Initialisation :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en-GB" sz="1600" dirty="0">
                <a:cs typeface="Times New Roman" pitchFamily="18" charset="0"/>
              </a:rPr>
              <a:t>(s) = 0 ;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en-GB" sz="1600" dirty="0">
                <a:cs typeface="Times New Roman" pitchFamily="18" charset="0"/>
              </a:rPr>
              <a:t>(</a:t>
            </a:r>
            <a:r>
              <a:rPr lang="en-GB" sz="1600" dirty="0" err="1">
                <a:cs typeface="Times New Roman" pitchFamily="18" charset="0"/>
              </a:rPr>
              <a:t>i</a:t>
            </a:r>
            <a:r>
              <a:rPr lang="en-GB" sz="1600" dirty="0">
                <a:cs typeface="Times New Roman" pitchFamily="18" charset="0"/>
              </a:rPr>
              <a:t>) = +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</a:t>
            </a:r>
            <a:r>
              <a:rPr lang="en-GB" sz="1600" dirty="0">
                <a:cs typeface="Times New Roman" pitchFamily="18" charset="0"/>
              </a:rPr>
              <a:t> pour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GB" sz="1600" dirty="0" err="1">
                <a:cs typeface="Times New Roman" pitchFamily="18" charset="0"/>
              </a:rPr>
              <a:t>i</a:t>
            </a:r>
            <a:r>
              <a:rPr lang="en-GB" sz="1600" dirty="0">
                <a:cs typeface="Times New Roman" pitchFamily="18" charset="0"/>
              </a:rPr>
              <a:t>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</a:t>
            </a:r>
            <a:r>
              <a:rPr lang="en-GB" sz="1600" dirty="0">
                <a:cs typeface="Times New Roman" pitchFamily="18" charset="0"/>
              </a:rPr>
              <a:t> s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</a:t>
            </a:r>
            <a:r>
              <a:rPr lang="en-GB" sz="1600" dirty="0">
                <a:cs typeface="Times New Roman" pitchFamily="18" charset="0"/>
              </a:rPr>
              <a:t>(</a:t>
            </a:r>
            <a:r>
              <a:rPr lang="en-GB" sz="1600" dirty="0" err="1">
                <a:cs typeface="Times New Roman" pitchFamily="18" charset="0"/>
              </a:rPr>
              <a:t>i</a:t>
            </a:r>
            <a:r>
              <a:rPr lang="en-GB" sz="1600" dirty="0">
                <a:cs typeface="Times New Roman" pitchFamily="18" charset="0"/>
              </a:rPr>
              <a:t>) = 0 pour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</a:t>
            </a:r>
            <a:r>
              <a:rPr lang="en-GB" sz="1600" dirty="0" err="1">
                <a:cs typeface="Times New Roman" pitchFamily="18" charset="0"/>
              </a:rPr>
              <a:t>i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en-GB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CC = {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</a:t>
            </a:r>
            <a:r>
              <a:rPr lang="en-GB" sz="1600" dirty="0">
                <a:cs typeface="Times New Roman" pitchFamily="18" charset="0"/>
              </a:rPr>
              <a:t>} ; T= {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</a:t>
            </a:r>
            <a:r>
              <a:rPr lang="en-GB" sz="1600" dirty="0">
                <a:cs typeface="Times New Roman" pitchFamily="18" charset="0"/>
              </a:rPr>
              <a:t>} ; M = S – CC</a:t>
            </a:r>
          </a:p>
          <a:p>
            <a:pPr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b) A l’étape courante, on a déjà construit :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lvl="1" eaLnBrk="0" hangingPunct="0">
              <a:buFontTx/>
              <a:buChar char="•"/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 sous-ensemble de sommets CC </a:t>
            </a:r>
            <a:r>
              <a:rPr lang="fr-FR" sz="1600" dirty="0">
                <a:cs typeface="Times New Roman" pitchFamily="18" charset="0"/>
              </a:rPr>
              <a:t> S, ensemble des sommets connectés à s.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lvl="1" eaLnBrk="0" hangingPunct="0">
              <a:buFontTx/>
              <a:buChar char="•"/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 arbre T minimum connectant tous les sommets de CC</a:t>
            </a:r>
          </a:p>
          <a:p>
            <a:pPr lvl="1"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sélectionne i </a:t>
            </a:r>
            <a:r>
              <a:rPr lang="fr-FR" sz="1600" dirty="0">
                <a:cs typeface="Times New Roman" pitchFamily="18" charset="0"/>
              </a:rPr>
              <a:t> M de marque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fr-FR" sz="1600" dirty="0">
                <a:cs typeface="Times New Roman" pitchFamily="18" charset="0"/>
              </a:rPr>
              <a:t>(i) minimale.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soit u = </a:t>
            </a:r>
            <a:r>
              <a:rPr lang="fr-FR" sz="1600" dirty="0">
                <a:cs typeface="Times New Roman" pitchFamily="18" charset="0"/>
              </a:rPr>
              <a:t>(i).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CC est augmenté du sommet 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M est décrémenté  de sommet 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et T est augmenté de l’arête </a:t>
            </a:r>
            <a:r>
              <a:rPr lang="fr-FR" sz="16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  <a:p>
            <a:pPr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remet à jour les marques </a:t>
            </a:r>
            <a:r>
              <a:rPr lang="fr-FR" sz="1600" dirty="0">
                <a:cs typeface="Times New Roman" pitchFamily="18" charset="0"/>
              </a:rPr>
              <a:t>(j) et les index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fr-FR" sz="1600" dirty="0">
                <a:cs typeface="Times New Roman" pitchFamily="18" charset="0"/>
              </a:rPr>
              <a:t>(j) des sommets de M :</a:t>
            </a:r>
          </a:p>
          <a:p>
            <a:pPr lvl="1" eaLnBrk="0" hangingPunct="0">
              <a:tabLst>
                <a:tab pos="228600" algn="l"/>
              </a:tabLst>
            </a:pP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lvl="1"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Pour tout u = (i, j) de 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coût </a:t>
            </a:r>
            <a:r>
              <a:rPr lang="fr-FR" sz="1600" dirty="0">
                <a:cs typeface="Times New Roman" pitchFamily="18" charset="0"/>
              </a:rPr>
              <a:t>(u) tel que j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</a:t>
            </a:r>
            <a:r>
              <a:rPr lang="fr-FR" sz="1600" dirty="0">
                <a:cs typeface="Times New Roman" pitchFamily="18" charset="0"/>
              </a:rPr>
              <a:t>M faire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		</a:t>
            </a:r>
            <a:r>
              <a:rPr lang="nl-NL" sz="1600" dirty="0">
                <a:cs typeface="Times New Roman" pitchFamily="18" charset="0"/>
              </a:rPr>
              <a:t>(j) 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ru-RU" sz="1600" dirty="0">
                <a:cs typeface="Times New Roman" pitchFamily="18" charset="0"/>
              </a:rPr>
              <a:t>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nl-NL" sz="1600" dirty="0">
                <a:cs typeface="Times New Roman" pitchFamily="18" charset="0"/>
              </a:rPr>
              <a:t>(u)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nl-NL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     Si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nl-NL" sz="1600" dirty="0">
                <a:cs typeface="Times New Roman" pitchFamily="18" charset="0"/>
              </a:rPr>
              <a:t>(u) &lt; 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sz="1600" dirty="0">
                <a:cs typeface="Times New Roman" pitchFamily="18" charset="0"/>
              </a:rPr>
              <a:t>(j) </a:t>
            </a:r>
            <a:r>
              <a:rPr lang="nl-NL" sz="1600" dirty="0" err="1">
                <a:cs typeface="Times New Roman" pitchFamily="18" charset="0"/>
              </a:rPr>
              <a:t>alors</a:t>
            </a:r>
            <a:endParaRPr lang="fr-FR" sz="16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nl-NL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		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 sz="1600" dirty="0">
                <a:cs typeface="Times New Roman" pitchFamily="18" charset="0"/>
              </a:rPr>
              <a:t>(j) 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</a:t>
            </a:r>
            <a:r>
              <a:rPr lang="nl-NL" sz="1600" dirty="0">
                <a:cs typeface="Times New Roman" pitchFamily="18" charset="0"/>
              </a:rPr>
              <a:t> u</a:t>
            </a:r>
            <a:endParaRPr lang="fr-FR" sz="1600" dirty="0">
              <a:latin typeface="Times New Roman" pitchFamily="18" charset="0"/>
              <a:sym typeface="Wingdings" pitchFamily="2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6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d) Si M</a:t>
            </a:r>
            <a:r>
              <a:rPr lang="fr-FR" sz="16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</a:t>
            </a:r>
            <a:r>
              <a:rPr lang="fr-FR" sz="1600" dirty="0">
                <a:cs typeface="Times New Roman" pitchFamily="18" charset="0"/>
              </a:rPr>
              <a:t> alors retourner en b)</a:t>
            </a:r>
            <a:endParaRPr lang="fr-FR" sz="16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" name="Accolade ouvrante 2"/>
          <p:cNvSpPr/>
          <p:nvPr/>
        </p:nvSpPr>
        <p:spPr>
          <a:xfrm>
            <a:off x="2714625" y="5715000"/>
            <a:ext cx="142875" cy="7143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3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3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3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3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33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433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433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33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433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338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4338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4338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4338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1285875" y="1214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3" name="Ellipse 2"/>
          <p:cNvSpPr/>
          <p:nvPr/>
        </p:nvSpPr>
        <p:spPr>
          <a:xfrm>
            <a:off x="2286000" y="500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4" name="Ellipse 3"/>
          <p:cNvSpPr/>
          <p:nvPr/>
        </p:nvSpPr>
        <p:spPr>
          <a:xfrm>
            <a:off x="1714500" y="2000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5" name="Ellipse 4"/>
          <p:cNvSpPr/>
          <p:nvPr/>
        </p:nvSpPr>
        <p:spPr>
          <a:xfrm>
            <a:off x="3571875" y="857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s2</a:t>
            </a:r>
          </a:p>
        </p:txBody>
      </p:sp>
      <p:sp>
        <p:nvSpPr>
          <p:cNvPr id="6" name="Ellipse 5"/>
          <p:cNvSpPr/>
          <p:nvPr/>
        </p:nvSpPr>
        <p:spPr>
          <a:xfrm>
            <a:off x="3214688" y="228600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7" name="Ellipse 6"/>
          <p:cNvSpPr/>
          <p:nvPr/>
        </p:nvSpPr>
        <p:spPr>
          <a:xfrm>
            <a:off x="4572000" y="1643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8" name="Connecteur droit 7"/>
          <p:cNvCxnSpPr>
            <a:stCxn id="4" idx="7"/>
            <a:endCxn id="5" idx="3"/>
          </p:cNvCxnSpPr>
          <p:nvPr/>
        </p:nvCxnSpPr>
        <p:spPr>
          <a:xfrm rot="5400000" flipH="1" flipV="1">
            <a:off x="2508250" y="915988"/>
            <a:ext cx="841375" cy="1454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9" name="ZoneTexte 8"/>
          <p:cNvSpPr txBox="1">
            <a:spLocks noChangeArrowheads="1"/>
          </p:cNvSpPr>
          <p:nvPr/>
        </p:nvSpPr>
        <p:spPr bwMode="auto">
          <a:xfrm>
            <a:off x="1785938" y="857250"/>
            <a:ext cx="51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15370" name="ZoneTexte 9"/>
          <p:cNvSpPr txBox="1">
            <a:spLocks noChangeArrowheads="1"/>
          </p:cNvSpPr>
          <p:nvPr/>
        </p:nvSpPr>
        <p:spPr bwMode="auto">
          <a:xfrm>
            <a:off x="1571625" y="1714500"/>
            <a:ext cx="37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5371" name="ZoneTexte 10"/>
          <p:cNvSpPr txBox="1">
            <a:spLocks noChangeArrowheads="1"/>
          </p:cNvSpPr>
          <p:nvPr/>
        </p:nvSpPr>
        <p:spPr bwMode="auto">
          <a:xfrm>
            <a:off x="2143125" y="1357313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6</a:t>
            </a:r>
          </a:p>
        </p:txBody>
      </p:sp>
      <p:sp>
        <p:nvSpPr>
          <p:cNvPr id="15372" name="ZoneTexte 11"/>
          <p:cNvSpPr txBox="1">
            <a:spLocks noChangeArrowheads="1"/>
          </p:cNvSpPr>
          <p:nvPr/>
        </p:nvSpPr>
        <p:spPr bwMode="auto">
          <a:xfrm>
            <a:off x="2928938" y="7143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7</a:t>
            </a:r>
          </a:p>
        </p:txBody>
      </p:sp>
      <p:sp>
        <p:nvSpPr>
          <p:cNvPr id="15373" name="ZoneTexte 12"/>
          <p:cNvSpPr txBox="1">
            <a:spLocks noChangeArrowheads="1"/>
          </p:cNvSpPr>
          <p:nvPr/>
        </p:nvSpPr>
        <p:spPr bwMode="auto">
          <a:xfrm>
            <a:off x="3214688" y="1785938"/>
            <a:ext cx="51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15374" name="ZoneTexte 13"/>
          <p:cNvSpPr txBox="1">
            <a:spLocks noChangeArrowheads="1"/>
          </p:cNvSpPr>
          <p:nvPr/>
        </p:nvSpPr>
        <p:spPr bwMode="auto">
          <a:xfrm>
            <a:off x="2714625" y="235743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3</a:t>
            </a:r>
          </a:p>
        </p:txBody>
      </p:sp>
      <p:sp>
        <p:nvSpPr>
          <p:cNvPr id="15375" name="ZoneTexte 14"/>
          <p:cNvSpPr txBox="1">
            <a:spLocks noChangeArrowheads="1"/>
          </p:cNvSpPr>
          <p:nvPr/>
        </p:nvSpPr>
        <p:spPr bwMode="auto">
          <a:xfrm>
            <a:off x="4000500" y="207168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5376" name="ZoneTexte 15"/>
          <p:cNvSpPr txBox="1">
            <a:spLocks noChangeArrowheads="1"/>
          </p:cNvSpPr>
          <p:nvPr/>
        </p:nvSpPr>
        <p:spPr bwMode="auto">
          <a:xfrm>
            <a:off x="4357688" y="12858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4</a:t>
            </a:r>
          </a:p>
        </p:txBody>
      </p:sp>
      <p:cxnSp>
        <p:nvCxnSpPr>
          <p:cNvPr id="18" name="Connecteur droit 17"/>
          <p:cNvCxnSpPr>
            <a:stCxn id="2" idx="7"/>
            <a:endCxn id="3" idx="3"/>
          </p:cNvCxnSpPr>
          <p:nvPr/>
        </p:nvCxnSpPr>
        <p:spPr>
          <a:xfrm rot="5400000" flipH="1" flipV="1">
            <a:off x="1865313" y="773113"/>
            <a:ext cx="412750" cy="59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3" idx="6"/>
          </p:cNvCxnSpPr>
          <p:nvPr/>
        </p:nvCxnSpPr>
        <p:spPr>
          <a:xfrm>
            <a:off x="2857500" y="714375"/>
            <a:ext cx="714375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5" idx="6"/>
            <a:endCxn id="7" idx="1"/>
          </p:cNvCxnSpPr>
          <p:nvPr/>
        </p:nvCxnSpPr>
        <p:spPr>
          <a:xfrm>
            <a:off x="4143375" y="1071563"/>
            <a:ext cx="512763" cy="63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7" idx="3"/>
          </p:cNvCxnSpPr>
          <p:nvPr/>
        </p:nvCxnSpPr>
        <p:spPr>
          <a:xfrm rot="5400000">
            <a:off x="4046538" y="1747838"/>
            <a:ext cx="349250" cy="869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4" idx="6"/>
            <a:endCxn id="6" idx="2"/>
          </p:cNvCxnSpPr>
          <p:nvPr/>
        </p:nvCxnSpPr>
        <p:spPr>
          <a:xfrm>
            <a:off x="2286000" y="2214563"/>
            <a:ext cx="928688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2" idx="5"/>
          </p:cNvCxnSpPr>
          <p:nvPr/>
        </p:nvCxnSpPr>
        <p:spPr>
          <a:xfrm rot="16200000" flipH="1">
            <a:off x="1569244" y="1783557"/>
            <a:ext cx="492125" cy="8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3" idx="4"/>
            <a:endCxn id="4" idx="0"/>
          </p:cNvCxnSpPr>
          <p:nvPr/>
        </p:nvCxnSpPr>
        <p:spPr>
          <a:xfrm rot="5400000">
            <a:off x="1750219" y="1178719"/>
            <a:ext cx="1071562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4" idx="6"/>
            <a:endCxn id="7" idx="2"/>
          </p:cNvCxnSpPr>
          <p:nvPr/>
        </p:nvCxnSpPr>
        <p:spPr>
          <a:xfrm flipV="1">
            <a:off x="2286000" y="1857375"/>
            <a:ext cx="2286000" cy="357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5" name="ZoneTexte 32"/>
          <p:cNvSpPr txBox="1">
            <a:spLocks noChangeArrowheads="1"/>
          </p:cNvSpPr>
          <p:nvPr/>
        </p:nvSpPr>
        <p:spPr bwMode="auto">
          <a:xfrm>
            <a:off x="357188" y="3000375"/>
            <a:ext cx="8643937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</a:t>
            </a:r>
            <a:r>
              <a:rPr lang="nl-NL" dirty="0">
                <a:cs typeface="Times New Roman" pitchFamily="18" charset="0"/>
              </a:rPr>
              <a:t>(s6) = 2,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dirty="0">
                <a:cs typeface="Times New Roman" pitchFamily="18" charset="0"/>
              </a:rPr>
              <a:t>(s5)=6,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dirty="0">
                <a:cs typeface="Times New Roman" pitchFamily="18" charset="0"/>
              </a:rPr>
              <a:t>(s2)=7</a:t>
            </a:r>
          </a:p>
          <a:p>
            <a:pPr marL="342900" indent="-342900"/>
            <a:r>
              <a:rPr lang="fr-FR" dirty="0">
                <a:latin typeface="Calibri" pitchFamily="34" charset="0"/>
              </a:rPr>
              <a:t>	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</a:t>
            </a:r>
            <a:r>
              <a:rPr lang="nl-NL" dirty="0">
                <a:cs typeface="Times New Roman" pitchFamily="18" charset="0"/>
              </a:rPr>
              <a:t>(s6) = s1s6,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 dirty="0">
                <a:cs typeface="Times New Roman" pitchFamily="18" charset="0"/>
              </a:rPr>
              <a:t>(s2) = s1s2</a:t>
            </a:r>
          </a:p>
          <a:p>
            <a:pPr marL="342900" indent="-342900"/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</a:t>
            </a:r>
            <a:r>
              <a:rPr lang="nl-NL" dirty="0">
                <a:cs typeface="Times New Roman" pitchFamily="18" charset="0"/>
              </a:rPr>
              <a:t>(s5) = </a:t>
            </a:r>
            <a:r>
              <a:rPr lang="nl-NL" dirty="0" smtClean="0">
                <a:cs typeface="Times New Roman" pitchFamily="18" charset="0"/>
              </a:rPr>
              <a:t>s1s5,</a:t>
            </a:r>
            <a:r>
              <a:rPr lang="nl-NL" dirty="0">
                <a:cs typeface="Times New Roman" pitchFamily="18" charset="0"/>
              </a:rPr>
              <a:t>	CC = {1, 6}</a:t>
            </a:r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r>
              <a:rPr lang="nl-NL" dirty="0"/>
              <a:t>2.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 dirty="0">
                <a:cs typeface="Times New Roman" pitchFamily="18" charset="0"/>
              </a:rPr>
              <a:t>(s5)=1,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 dirty="0">
                <a:cs typeface="Times New Roman" pitchFamily="18" charset="0"/>
              </a:rPr>
              <a:t>(s5) = s6s5</a:t>
            </a:r>
          </a:p>
          <a:p>
            <a:pPr marL="342900" indent="-342900"/>
            <a:r>
              <a:rPr lang="nl-NL" dirty="0">
                <a:cs typeface="Times New Roman" pitchFamily="18" charset="0"/>
              </a:rPr>
              <a:t>CC= {1, 6, 5}</a:t>
            </a:r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  <a:p>
            <a:pPr marL="342900" indent="-342900"/>
            <a:endParaRPr lang="nl-NL" dirty="0"/>
          </a:p>
        </p:txBody>
      </p:sp>
      <p:sp>
        <p:nvSpPr>
          <p:cNvPr id="34" name="Ellipse 33"/>
          <p:cNvSpPr/>
          <p:nvPr/>
        </p:nvSpPr>
        <p:spPr>
          <a:xfrm>
            <a:off x="3500438" y="342900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35" name="Ellipse 34"/>
          <p:cNvSpPr/>
          <p:nvPr/>
        </p:nvSpPr>
        <p:spPr>
          <a:xfrm>
            <a:off x="4429125" y="2786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15388" name="ZoneTexte 35"/>
          <p:cNvSpPr txBox="1">
            <a:spLocks noChangeArrowheads="1"/>
          </p:cNvSpPr>
          <p:nvPr/>
        </p:nvSpPr>
        <p:spPr bwMode="auto">
          <a:xfrm>
            <a:off x="3929063" y="3143250"/>
            <a:ext cx="51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cxnSp>
        <p:nvCxnSpPr>
          <p:cNvPr id="38" name="Connecteur droit 37"/>
          <p:cNvCxnSpPr>
            <a:endCxn id="34" idx="7"/>
          </p:cNvCxnSpPr>
          <p:nvPr/>
        </p:nvCxnSpPr>
        <p:spPr>
          <a:xfrm rot="10800000" flipV="1">
            <a:off x="3987800" y="3143250"/>
            <a:ext cx="584200" cy="34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90" name="ZoneTexte 38"/>
          <p:cNvSpPr txBox="1">
            <a:spLocks noChangeArrowheads="1"/>
          </p:cNvSpPr>
          <p:nvPr/>
        </p:nvSpPr>
        <p:spPr bwMode="auto">
          <a:xfrm>
            <a:off x="2714625" y="150018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5</a:t>
            </a:r>
          </a:p>
        </p:txBody>
      </p:sp>
      <p:sp>
        <p:nvSpPr>
          <p:cNvPr id="40" name="Ellipse 39"/>
          <p:cNvSpPr/>
          <p:nvPr/>
        </p:nvSpPr>
        <p:spPr>
          <a:xfrm>
            <a:off x="1785938" y="500062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41" name="Ellipse 40"/>
          <p:cNvSpPr/>
          <p:nvPr/>
        </p:nvSpPr>
        <p:spPr>
          <a:xfrm>
            <a:off x="2857500" y="442912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42" name="Ellipse 41"/>
          <p:cNvSpPr/>
          <p:nvPr/>
        </p:nvSpPr>
        <p:spPr>
          <a:xfrm>
            <a:off x="2214563" y="5786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15394" name="ZoneTexte 42"/>
          <p:cNvSpPr txBox="1">
            <a:spLocks noChangeArrowheads="1"/>
          </p:cNvSpPr>
          <p:nvPr/>
        </p:nvSpPr>
        <p:spPr bwMode="auto">
          <a:xfrm>
            <a:off x="2286000" y="4643438"/>
            <a:ext cx="515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15395" name="ZoneTexte 43"/>
          <p:cNvSpPr txBox="1">
            <a:spLocks noChangeArrowheads="1"/>
          </p:cNvSpPr>
          <p:nvPr/>
        </p:nvSpPr>
        <p:spPr bwMode="auto">
          <a:xfrm>
            <a:off x="2071688" y="5500688"/>
            <a:ext cx="37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cxnSp>
        <p:nvCxnSpPr>
          <p:cNvPr id="47" name="Connecteur droit 46"/>
          <p:cNvCxnSpPr>
            <a:stCxn id="41" idx="3"/>
          </p:cNvCxnSpPr>
          <p:nvPr/>
        </p:nvCxnSpPr>
        <p:spPr>
          <a:xfrm rot="5400000">
            <a:off x="2474913" y="4676775"/>
            <a:ext cx="349250" cy="5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40" idx="5"/>
          </p:cNvCxnSpPr>
          <p:nvPr/>
        </p:nvCxnSpPr>
        <p:spPr>
          <a:xfrm rot="16200000" flipH="1">
            <a:off x="2105025" y="5534025"/>
            <a:ext cx="420688" cy="84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98" name="ZoneTexte 38"/>
          <p:cNvSpPr txBox="1">
            <a:spLocks noChangeArrowheads="1"/>
          </p:cNvSpPr>
          <p:nvPr/>
        </p:nvSpPr>
        <p:spPr bwMode="auto">
          <a:xfrm>
            <a:off x="571500" y="428625"/>
            <a:ext cx="1319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1.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(s1)=0</a:t>
            </a:r>
          </a:p>
          <a:p>
            <a:r>
              <a:rPr lang="nl-NL">
                <a:cs typeface="Times New Roman" pitchFamily="18" charset="0"/>
              </a:rPr>
              <a:t>     CC={1} </a:t>
            </a:r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oneTexte 1"/>
          <p:cNvSpPr txBox="1">
            <a:spLocks noChangeArrowheads="1"/>
          </p:cNvSpPr>
          <p:nvPr/>
        </p:nvSpPr>
        <p:spPr bwMode="auto">
          <a:xfrm>
            <a:off x="0" y="0"/>
            <a:ext cx="9144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3.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(s2)=5,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(s3)=2,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(s4)=3,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>
                <a:cs typeface="Times New Roman" pitchFamily="18" charset="0"/>
              </a:rPr>
              <a:t>(s2) = s5s2,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>
                <a:cs typeface="Times New Roman" pitchFamily="18" charset="0"/>
              </a:rPr>
              <a:t>(s3) = s5s3,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>
                <a:cs typeface="Times New Roman" pitchFamily="18" charset="0"/>
              </a:rPr>
              <a:t>(s4) = s5s4, CC= {1, 6, 5, 3}</a:t>
            </a: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endParaRPr lang="nl-NL">
              <a:cs typeface="Times New Roman" pitchFamily="18" charset="0"/>
            </a:endParaRPr>
          </a:p>
          <a:p>
            <a:r>
              <a:rPr lang="nl-NL">
                <a:cs typeface="Times New Roman" pitchFamily="18" charset="0"/>
              </a:rPr>
              <a:t>4.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(s4)=1,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>
                <a:cs typeface="Times New Roman" pitchFamily="18" charset="0"/>
              </a:rPr>
              <a:t>(s4) = s3s4, CC = = 1, 6, 5, 3, 4</a:t>
            </a:r>
            <a:endParaRPr lang="fr-FR">
              <a:latin typeface="Calibri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85875" y="1214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4" name="Ellipse 3"/>
          <p:cNvSpPr/>
          <p:nvPr/>
        </p:nvSpPr>
        <p:spPr>
          <a:xfrm>
            <a:off x="2286000" y="500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5" name="Ellipse 4"/>
          <p:cNvSpPr/>
          <p:nvPr/>
        </p:nvSpPr>
        <p:spPr>
          <a:xfrm>
            <a:off x="1714500" y="2000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6" name="Ellipse 5"/>
          <p:cNvSpPr/>
          <p:nvPr/>
        </p:nvSpPr>
        <p:spPr>
          <a:xfrm>
            <a:off x="3357563" y="14287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sp>
        <p:nvSpPr>
          <p:cNvPr id="16391" name="ZoneTexte 6"/>
          <p:cNvSpPr txBox="1">
            <a:spLocks noChangeArrowheads="1"/>
          </p:cNvSpPr>
          <p:nvPr/>
        </p:nvSpPr>
        <p:spPr bwMode="auto">
          <a:xfrm>
            <a:off x="1785938" y="857250"/>
            <a:ext cx="51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cxnSp>
        <p:nvCxnSpPr>
          <p:cNvPr id="8" name="Connecteur droit 7"/>
          <p:cNvCxnSpPr>
            <a:stCxn id="3" idx="7"/>
            <a:endCxn id="4" idx="3"/>
          </p:cNvCxnSpPr>
          <p:nvPr/>
        </p:nvCxnSpPr>
        <p:spPr>
          <a:xfrm rot="5400000" flipH="1" flipV="1">
            <a:off x="1865313" y="773113"/>
            <a:ext cx="412750" cy="59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stCxn id="5" idx="6"/>
            <a:endCxn id="6" idx="2"/>
          </p:cNvCxnSpPr>
          <p:nvPr/>
        </p:nvCxnSpPr>
        <p:spPr>
          <a:xfrm flipV="1">
            <a:off x="2286000" y="1643063"/>
            <a:ext cx="1071563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>
            <a:stCxn id="3" idx="4"/>
          </p:cNvCxnSpPr>
          <p:nvPr/>
        </p:nvCxnSpPr>
        <p:spPr>
          <a:xfrm rot="16200000" flipH="1">
            <a:off x="1500188" y="1714500"/>
            <a:ext cx="357187" cy="214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ZoneTexte 11"/>
          <p:cNvSpPr txBox="1">
            <a:spLocks noChangeArrowheads="1"/>
          </p:cNvSpPr>
          <p:nvPr/>
        </p:nvSpPr>
        <p:spPr bwMode="auto">
          <a:xfrm>
            <a:off x="1500188" y="18573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4" name="Ellipse 13"/>
          <p:cNvSpPr/>
          <p:nvPr/>
        </p:nvSpPr>
        <p:spPr>
          <a:xfrm>
            <a:off x="785813" y="3857625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15" name="Ellipse 14"/>
          <p:cNvSpPr/>
          <p:nvPr/>
        </p:nvSpPr>
        <p:spPr>
          <a:xfrm>
            <a:off x="1785938" y="3143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16" name="Ellipse 15"/>
          <p:cNvSpPr/>
          <p:nvPr/>
        </p:nvSpPr>
        <p:spPr>
          <a:xfrm>
            <a:off x="1214438" y="4643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17" name="Ellipse 16"/>
          <p:cNvSpPr/>
          <p:nvPr/>
        </p:nvSpPr>
        <p:spPr>
          <a:xfrm>
            <a:off x="2714625" y="492918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18" name="Ellipse 17"/>
          <p:cNvSpPr/>
          <p:nvPr/>
        </p:nvSpPr>
        <p:spPr>
          <a:xfrm>
            <a:off x="4071938" y="4286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cxnSp>
        <p:nvCxnSpPr>
          <p:cNvPr id="19" name="Connecteur droit 18"/>
          <p:cNvCxnSpPr>
            <a:stCxn id="14" idx="7"/>
            <a:endCxn id="15" idx="3"/>
          </p:cNvCxnSpPr>
          <p:nvPr/>
        </p:nvCxnSpPr>
        <p:spPr>
          <a:xfrm rot="5400000" flipH="1" flipV="1">
            <a:off x="1365250" y="3416300"/>
            <a:ext cx="412750" cy="59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14" idx="5"/>
          </p:cNvCxnSpPr>
          <p:nvPr/>
        </p:nvCxnSpPr>
        <p:spPr>
          <a:xfrm rot="16200000" flipH="1">
            <a:off x="1069181" y="4426744"/>
            <a:ext cx="492125" cy="84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stCxn id="17" idx="7"/>
            <a:endCxn id="18" idx="3"/>
          </p:cNvCxnSpPr>
          <p:nvPr/>
        </p:nvCxnSpPr>
        <p:spPr>
          <a:xfrm rot="5400000" flipH="1" flipV="1">
            <a:off x="3508375" y="4344988"/>
            <a:ext cx="341313" cy="954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4" name="ZoneTexte 23"/>
          <p:cNvSpPr txBox="1">
            <a:spLocks noChangeArrowheads="1"/>
          </p:cNvSpPr>
          <p:nvPr/>
        </p:nvSpPr>
        <p:spPr bwMode="auto">
          <a:xfrm>
            <a:off x="3714750" y="48577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6405" name="ZoneTexte 25"/>
          <p:cNvSpPr txBox="1">
            <a:spLocks noChangeArrowheads="1"/>
          </p:cNvSpPr>
          <p:nvPr/>
        </p:nvSpPr>
        <p:spPr bwMode="auto">
          <a:xfrm>
            <a:off x="1071563" y="45005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6406" name="ZoneTexte 26"/>
          <p:cNvSpPr txBox="1">
            <a:spLocks noChangeArrowheads="1"/>
          </p:cNvSpPr>
          <p:nvPr/>
        </p:nvSpPr>
        <p:spPr bwMode="auto">
          <a:xfrm>
            <a:off x="1428750" y="36433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cxnSp>
        <p:nvCxnSpPr>
          <p:cNvPr id="29" name="Connecteur droit 28"/>
          <p:cNvCxnSpPr>
            <a:stCxn id="16" idx="6"/>
            <a:endCxn id="18" idx="2"/>
          </p:cNvCxnSpPr>
          <p:nvPr/>
        </p:nvCxnSpPr>
        <p:spPr>
          <a:xfrm flipV="1">
            <a:off x="1785938" y="4500563"/>
            <a:ext cx="2286000" cy="357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8" name="ZoneTexte 29"/>
          <p:cNvSpPr txBox="1">
            <a:spLocks noChangeArrowheads="1"/>
          </p:cNvSpPr>
          <p:nvPr/>
        </p:nvSpPr>
        <p:spPr bwMode="auto">
          <a:xfrm>
            <a:off x="2286000" y="4643438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16409" name="ZoneTexte 31"/>
          <p:cNvSpPr txBox="1">
            <a:spLocks noChangeArrowheads="1"/>
          </p:cNvSpPr>
          <p:nvPr/>
        </p:nvSpPr>
        <p:spPr bwMode="auto">
          <a:xfrm>
            <a:off x="2643188" y="1857375"/>
            <a:ext cx="44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oneTexte 1"/>
          <p:cNvSpPr txBox="1">
            <a:spLocks noChangeArrowheads="1"/>
          </p:cNvSpPr>
          <p:nvPr/>
        </p:nvSpPr>
        <p:spPr bwMode="auto">
          <a:xfrm>
            <a:off x="0" y="0"/>
            <a:ext cx="5149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>
                <a:cs typeface="Times New Roman" pitchFamily="18" charset="0"/>
              </a:rPr>
              <a:t>4.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</a:t>
            </a:r>
            <a:r>
              <a:rPr lang="nl-NL">
                <a:cs typeface="Times New Roman" pitchFamily="18" charset="0"/>
              </a:rPr>
              <a:t>(s2)=4,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nl-NL">
                <a:cs typeface="Times New Roman" pitchFamily="18" charset="0"/>
              </a:rPr>
              <a:t>(s2) = s3s2, CC = = {1, 6, 5, 3, 4, 2}</a:t>
            </a:r>
            <a:endParaRPr lang="fr-FR">
              <a:latin typeface="Calibri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85875" y="1214438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s6</a:t>
            </a:r>
          </a:p>
        </p:txBody>
      </p:sp>
      <p:sp>
        <p:nvSpPr>
          <p:cNvPr id="4" name="Ellipse 3"/>
          <p:cNvSpPr/>
          <p:nvPr/>
        </p:nvSpPr>
        <p:spPr>
          <a:xfrm>
            <a:off x="2286000" y="500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s1</a:t>
            </a:r>
          </a:p>
        </p:txBody>
      </p:sp>
      <p:sp>
        <p:nvSpPr>
          <p:cNvPr id="5" name="Ellipse 4"/>
          <p:cNvSpPr/>
          <p:nvPr/>
        </p:nvSpPr>
        <p:spPr>
          <a:xfrm>
            <a:off x="1714500" y="2000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s5</a:t>
            </a:r>
          </a:p>
        </p:txBody>
      </p:sp>
      <p:sp>
        <p:nvSpPr>
          <p:cNvPr id="6" name="Ellipse 5"/>
          <p:cNvSpPr/>
          <p:nvPr/>
        </p:nvSpPr>
        <p:spPr>
          <a:xfrm>
            <a:off x="3571875" y="85725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s2</a:t>
            </a:r>
          </a:p>
        </p:txBody>
      </p:sp>
      <p:sp>
        <p:nvSpPr>
          <p:cNvPr id="7" name="Ellipse 6"/>
          <p:cNvSpPr/>
          <p:nvPr/>
        </p:nvSpPr>
        <p:spPr>
          <a:xfrm>
            <a:off x="3214688" y="2286000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s4</a:t>
            </a:r>
          </a:p>
        </p:txBody>
      </p:sp>
      <p:sp>
        <p:nvSpPr>
          <p:cNvPr id="8" name="Ellipse 7"/>
          <p:cNvSpPr/>
          <p:nvPr/>
        </p:nvSpPr>
        <p:spPr>
          <a:xfrm>
            <a:off x="4572000" y="1643063"/>
            <a:ext cx="571500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s3</a:t>
            </a:r>
          </a:p>
        </p:txBody>
      </p:sp>
      <p:sp>
        <p:nvSpPr>
          <p:cNvPr id="17417" name="ZoneTexte 8"/>
          <p:cNvSpPr txBox="1">
            <a:spLocks noChangeArrowheads="1"/>
          </p:cNvSpPr>
          <p:nvPr/>
        </p:nvSpPr>
        <p:spPr bwMode="auto">
          <a:xfrm>
            <a:off x="1785938" y="857250"/>
            <a:ext cx="515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cxnSp>
        <p:nvCxnSpPr>
          <p:cNvPr id="11" name="Connecteur droit 10"/>
          <p:cNvCxnSpPr>
            <a:stCxn id="3" idx="7"/>
            <a:endCxn id="4" idx="3"/>
          </p:cNvCxnSpPr>
          <p:nvPr/>
        </p:nvCxnSpPr>
        <p:spPr>
          <a:xfrm rot="5400000" flipH="1" flipV="1">
            <a:off x="1865313" y="773113"/>
            <a:ext cx="412750" cy="59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>
            <a:stCxn id="6" idx="6"/>
            <a:endCxn id="8" idx="1"/>
          </p:cNvCxnSpPr>
          <p:nvPr/>
        </p:nvCxnSpPr>
        <p:spPr>
          <a:xfrm>
            <a:off x="4143375" y="1071563"/>
            <a:ext cx="512763" cy="63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stCxn id="8" idx="3"/>
          </p:cNvCxnSpPr>
          <p:nvPr/>
        </p:nvCxnSpPr>
        <p:spPr>
          <a:xfrm rot="5400000">
            <a:off x="4046538" y="1747838"/>
            <a:ext cx="349250" cy="869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>
            <a:stCxn id="3" idx="5"/>
          </p:cNvCxnSpPr>
          <p:nvPr/>
        </p:nvCxnSpPr>
        <p:spPr>
          <a:xfrm rot="16200000" flipH="1">
            <a:off x="1569244" y="1783557"/>
            <a:ext cx="492125" cy="8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2" name="ZoneTexte 15"/>
          <p:cNvSpPr txBox="1">
            <a:spLocks noChangeArrowheads="1"/>
          </p:cNvSpPr>
          <p:nvPr/>
        </p:nvSpPr>
        <p:spPr bwMode="auto">
          <a:xfrm>
            <a:off x="4429125" y="13573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4</a:t>
            </a:r>
          </a:p>
        </p:txBody>
      </p:sp>
      <p:sp>
        <p:nvSpPr>
          <p:cNvPr id="17423" name="ZoneTexte 16"/>
          <p:cNvSpPr txBox="1">
            <a:spLocks noChangeArrowheads="1"/>
          </p:cNvSpPr>
          <p:nvPr/>
        </p:nvSpPr>
        <p:spPr bwMode="auto">
          <a:xfrm>
            <a:off x="4143375" y="22860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17424" name="ZoneTexte 17"/>
          <p:cNvSpPr txBox="1">
            <a:spLocks noChangeArrowheads="1"/>
          </p:cNvSpPr>
          <p:nvPr/>
        </p:nvSpPr>
        <p:spPr bwMode="auto">
          <a:xfrm>
            <a:off x="1643063" y="1714500"/>
            <a:ext cx="373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cxnSp>
        <p:nvCxnSpPr>
          <p:cNvPr id="20" name="Connecteur droit 19"/>
          <p:cNvCxnSpPr>
            <a:stCxn id="5" idx="6"/>
            <a:endCxn id="8" idx="2"/>
          </p:cNvCxnSpPr>
          <p:nvPr/>
        </p:nvCxnSpPr>
        <p:spPr>
          <a:xfrm flipV="1">
            <a:off x="2286000" y="1857375"/>
            <a:ext cx="2286000" cy="357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6" name="ZoneTexte 20"/>
          <p:cNvSpPr txBox="1">
            <a:spLocks noChangeArrowheads="1"/>
          </p:cNvSpPr>
          <p:nvPr/>
        </p:nvSpPr>
        <p:spPr bwMode="auto">
          <a:xfrm>
            <a:off x="2928938" y="20002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728</Words>
  <Application>Microsoft Office PowerPoint</Application>
  <PresentationFormat>Affichage à l'écran (4:3)</PresentationFormat>
  <Paragraphs>363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Arbres et graphes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kassel</dc:creator>
  <cp:lastModifiedBy>kassel</cp:lastModifiedBy>
  <cp:revision>59</cp:revision>
  <dcterms:created xsi:type="dcterms:W3CDTF">2009-12-08T11:19:03Z</dcterms:created>
  <dcterms:modified xsi:type="dcterms:W3CDTF">2011-10-21T13:58:45Z</dcterms:modified>
</cp:coreProperties>
</file>