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D39E6-92FD-4A9E-8DDD-8C3DA6A8D16F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197EF-3927-46DA-8D47-5AFB17B4190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432DC-A605-47CF-9F57-C71E957B5D75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4F7B9-B403-45D0-A354-91C8311CC8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35E4A-9729-46DA-B926-31DF95E2B768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B8408-4BBB-4404-9B38-E8EE7CF8C4A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1486E-E2A7-4D77-B9E5-68C0B9FF9806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117AB-4017-48A4-836E-96C9F2702A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8AC09-D3B1-4B63-9A93-734B11F53C25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EBA8A-303C-4586-B451-30212FEA653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F65A4-CA69-4AB6-9678-C7F72B236E11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9F51F3-96FE-4439-8E44-7FB9A7F67E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26E46-CF19-4D0D-BA21-02D3DCBC7500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B3912-4FF4-4EB4-9130-98C61D06783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69C05-2186-44E0-87E9-52762D3A842E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38D9B-8FA5-40A6-AFDE-5C33EF9CA1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E0E2A-D284-4120-9D4E-AE4DD657EA00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B1A97-3727-4760-8200-E74F89E34D4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DC5D-F421-4F3F-9FC5-56808048386B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D8958-856B-4F96-9CC1-021211A9BD9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C25DB-212D-4125-A51F-261647940501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4C5DB-9302-418C-A608-95907982E5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3069A01-918D-414B-9208-8D290F94A9B9}" type="datetimeFigureOut">
              <a:rPr lang="fr-FR"/>
              <a:pPr>
                <a:defRPr/>
              </a:pPr>
              <a:t>21/10/2011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F05394-47CF-46EF-993B-93395F15FA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b="1" u="sng" dirty="0" smtClean="0"/>
              <a:t>Le problème central de l’ordonnancement (les plus longs chemins)</a:t>
            </a:r>
            <a:br>
              <a:rPr lang="fr-FR" b="1" u="sng" dirty="0" smtClean="0"/>
            </a:br>
            <a:endParaRPr lang="fr-FR" dirty="0" smtClean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fr-FR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0" y="0"/>
            <a:ext cx="9144000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fr-FR">
                <a:cs typeface="Times New Roman" pitchFamily="18" charset="0"/>
              </a:rPr>
              <a:t>Beaucoup de réalisations techniques ont un objectif à atteindre qui suppose l’exécution de multiples tâches </a:t>
            </a:r>
            <a:r>
              <a:rPr lang="fr-FR" b="1">
                <a:cs typeface="Times New Roman" pitchFamily="18" charset="0"/>
              </a:rPr>
              <a:t>t</a:t>
            </a:r>
            <a:r>
              <a:rPr lang="fr-FR" b="1" baseline="-30000">
                <a:cs typeface="Times New Roman" pitchFamily="18" charset="0"/>
              </a:rPr>
              <a:t>i</a:t>
            </a:r>
            <a:r>
              <a:rPr lang="fr-FR">
                <a:cs typeface="Times New Roman" pitchFamily="18" charset="0"/>
              </a:rPr>
              <a:t>, soumises à des contraintes de successions : la tâche </a:t>
            </a:r>
            <a:r>
              <a:rPr lang="fr-FR" b="1">
                <a:cs typeface="Times New Roman" pitchFamily="18" charset="0"/>
              </a:rPr>
              <a:t>t</a:t>
            </a:r>
            <a:r>
              <a:rPr lang="fr-FR" b="1" baseline="-30000">
                <a:cs typeface="Times New Roman" pitchFamily="18" charset="0"/>
              </a:rPr>
              <a:t>i</a:t>
            </a:r>
            <a:r>
              <a:rPr lang="fr-FR">
                <a:cs typeface="Times New Roman" pitchFamily="18" charset="0"/>
              </a:rPr>
              <a:t> de durée </a:t>
            </a:r>
            <a:r>
              <a:rPr lang="fr-FR" b="1">
                <a:cs typeface="Times New Roman" pitchFamily="18" charset="0"/>
              </a:rPr>
              <a:t>d</a:t>
            </a:r>
            <a:r>
              <a:rPr lang="fr-FR" b="1" baseline="-30000">
                <a:cs typeface="Times New Roman" pitchFamily="18" charset="0"/>
              </a:rPr>
              <a:t>i</a:t>
            </a:r>
            <a:r>
              <a:rPr lang="fr-FR">
                <a:cs typeface="Times New Roman" pitchFamily="18" charset="0"/>
              </a:rPr>
              <a:t> doit être achevée pour que la tâche </a:t>
            </a:r>
            <a:r>
              <a:rPr lang="fr-FR" b="1">
                <a:cs typeface="Times New Roman" pitchFamily="18" charset="0"/>
              </a:rPr>
              <a:t>t</a:t>
            </a:r>
            <a:r>
              <a:rPr lang="fr-FR" b="1" baseline="-30000">
                <a:cs typeface="Times New Roman" pitchFamily="18" charset="0"/>
              </a:rPr>
              <a:t>j</a:t>
            </a:r>
            <a:r>
              <a:rPr lang="fr-FR" b="1">
                <a:cs typeface="Times New Roman" pitchFamily="18" charset="0"/>
              </a:rPr>
              <a:t> </a:t>
            </a:r>
            <a:r>
              <a:rPr lang="fr-FR">
                <a:cs typeface="Times New Roman" pitchFamily="18" charset="0"/>
              </a:rPr>
              <a:t>commence. C’est un exemple de problème d’ordonnancement.</a:t>
            </a:r>
          </a:p>
          <a:p>
            <a:endParaRPr lang="fr-FR"/>
          </a:p>
          <a:p>
            <a:endParaRPr lang="fr-FR"/>
          </a:p>
          <a:p>
            <a:pPr eaLnBrk="0" hangingPunct="0"/>
            <a:r>
              <a:rPr lang="fr-FR">
                <a:ea typeface="Times New Roman" pitchFamily="18" charset="0"/>
                <a:cs typeface="Arial" charset="0"/>
              </a:rPr>
              <a:t>On représente un tel projet par un graphe orienté dont les sommets représentent les tâches (graphe potentiel-tâches de B. Roy, 1960)</a:t>
            </a:r>
          </a:p>
          <a:p>
            <a:pPr eaLnBrk="0" hangingPunct="0"/>
            <a:endParaRPr lang="fr-FR">
              <a:cs typeface="Arial" charset="0"/>
            </a:endParaRPr>
          </a:p>
          <a:p>
            <a:r>
              <a:rPr lang="fr-FR">
                <a:cs typeface="Arial" charset="0"/>
              </a:rPr>
              <a:t>On définit un arc de coût </a:t>
            </a:r>
            <a:r>
              <a:rPr lang="fr-FR" b="1">
                <a:cs typeface="Arial" charset="0"/>
              </a:rPr>
              <a:t>d</a:t>
            </a:r>
            <a:r>
              <a:rPr lang="fr-FR" b="1" baseline="-25000">
                <a:cs typeface="Arial" charset="0"/>
              </a:rPr>
              <a:t>i</a:t>
            </a:r>
            <a:r>
              <a:rPr lang="fr-FR">
                <a:cs typeface="Arial" charset="0"/>
              </a:rPr>
              <a:t> entre </a:t>
            </a:r>
            <a:r>
              <a:rPr lang="fr-FR" b="1">
                <a:cs typeface="Arial" charset="0"/>
              </a:rPr>
              <a:t>t</a:t>
            </a:r>
            <a:r>
              <a:rPr lang="fr-FR" b="1" baseline="-25000">
                <a:cs typeface="Arial" charset="0"/>
              </a:rPr>
              <a:t>i</a:t>
            </a:r>
            <a:r>
              <a:rPr lang="fr-FR" baseline="-25000">
                <a:cs typeface="Arial" charset="0"/>
              </a:rPr>
              <a:t> </a:t>
            </a:r>
            <a:r>
              <a:rPr lang="fr-FR">
                <a:cs typeface="Arial" charset="0"/>
              </a:rPr>
              <a:t>et </a:t>
            </a:r>
            <a:r>
              <a:rPr lang="fr-FR" b="1">
                <a:cs typeface="Arial" charset="0"/>
              </a:rPr>
              <a:t>t</a:t>
            </a:r>
            <a:r>
              <a:rPr lang="fr-FR" b="1" baseline="-25000">
                <a:cs typeface="Arial" charset="0"/>
              </a:rPr>
              <a:t>j</a:t>
            </a:r>
            <a:r>
              <a:rPr lang="fr-FR">
                <a:cs typeface="Arial" charset="0"/>
              </a:rPr>
              <a:t>, si la tâche </a:t>
            </a:r>
            <a:r>
              <a:rPr lang="fr-FR" b="1">
                <a:cs typeface="Arial" charset="0"/>
              </a:rPr>
              <a:t>t</a:t>
            </a:r>
            <a:r>
              <a:rPr lang="fr-FR" b="1" baseline="-25000">
                <a:cs typeface="Arial" charset="0"/>
              </a:rPr>
              <a:t>i</a:t>
            </a:r>
            <a:r>
              <a:rPr lang="fr-FR">
                <a:cs typeface="Arial" charset="0"/>
              </a:rPr>
              <a:t> doit immédiatement précéder la tâche </a:t>
            </a:r>
            <a:r>
              <a:rPr lang="fr-FR" b="1">
                <a:cs typeface="Arial" charset="0"/>
              </a:rPr>
              <a:t>t</a:t>
            </a:r>
            <a:r>
              <a:rPr lang="fr-FR" b="1" baseline="-25000">
                <a:cs typeface="Arial" charset="0"/>
              </a:rPr>
              <a:t>j</a:t>
            </a:r>
            <a:r>
              <a:rPr lang="fr-FR">
                <a:cs typeface="Arial" charset="0"/>
              </a:rPr>
              <a:t> et qu’elle dure </a:t>
            </a:r>
            <a:r>
              <a:rPr lang="fr-FR" b="1">
                <a:cs typeface="Arial" charset="0"/>
              </a:rPr>
              <a:t>d</a:t>
            </a:r>
            <a:r>
              <a:rPr lang="fr-FR" b="1" baseline="-25000">
                <a:cs typeface="Arial" charset="0"/>
              </a:rPr>
              <a:t>i</a:t>
            </a:r>
            <a:r>
              <a:rPr lang="fr-FR">
                <a:cs typeface="Arial" charset="0"/>
              </a:rPr>
              <a:t>.</a:t>
            </a:r>
          </a:p>
          <a:p>
            <a:r>
              <a:rPr lang="fr-FR">
                <a:cs typeface="Arial" charset="0"/>
              </a:rPr>
              <a:t> </a:t>
            </a:r>
          </a:p>
          <a:p>
            <a:r>
              <a:rPr lang="fr-FR">
                <a:cs typeface="Arial" charset="0"/>
              </a:rPr>
              <a:t>Ce graphe est sans circuit et admet des sommets sans prédécesseur et des sommets sans successeur.</a:t>
            </a:r>
          </a:p>
          <a:p>
            <a:r>
              <a:rPr lang="fr-FR">
                <a:cs typeface="Arial" charset="0"/>
              </a:rPr>
              <a:t> </a:t>
            </a:r>
          </a:p>
          <a:p>
            <a:r>
              <a:rPr lang="fr-FR">
                <a:cs typeface="Arial" charset="0"/>
              </a:rPr>
              <a:t>On ajoute au graphe deux sommets </a:t>
            </a:r>
            <a:r>
              <a:rPr lang="fr-FR" b="1">
                <a:cs typeface="Arial" charset="0"/>
                <a:sym typeface="Symbol" pitchFamily="18" charset="2"/>
              </a:rPr>
              <a:t></a:t>
            </a:r>
            <a:r>
              <a:rPr lang="fr-FR">
                <a:cs typeface="Arial" charset="0"/>
              </a:rPr>
              <a:t> et </a:t>
            </a:r>
            <a:r>
              <a:rPr lang="fr-FR" b="1">
                <a:cs typeface="Arial" charset="0"/>
                <a:sym typeface="Symbol" pitchFamily="18" charset="2"/>
              </a:rPr>
              <a:t></a:t>
            </a:r>
            <a:r>
              <a:rPr lang="fr-FR">
                <a:cs typeface="Arial" charset="0"/>
              </a:rPr>
              <a:t> correspondant à des tâches fictives telles que </a:t>
            </a:r>
            <a:r>
              <a:rPr lang="fr-FR" b="1">
                <a:cs typeface="Arial" charset="0"/>
                <a:sym typeface="Symbol" pitchFamily="18" charset="2"/>
              </a:rPr>
              <a:t></a:t>
            </a:r>
            <a:r>
              <a:rPr lang="fr-FR">
                <a:cs typeface="Arial" charset="0"/>
              </a:rPr>
              <a:t> est la tâche de début de projet, de durée nulle, qui doit être antérieure à toutes les autres tâches (on relie </a:t>
            </a:r>
            <a:r>
              <a:rPr lang="fr-FR" b="1">
                <a:cs typeface="Arial" charset="0"/>
                <a:sym typeface="Symbol" pitchFamily="18" charset="2"/>
              </a:rPr>
              <a:t></a:t>
            </a:r>
            <a:r>
              <a:rPr lang="fr-FR">
                <a:cs typeface="Arial" charset="0"/>
              </a:rPr>
              <a:t> aux sommets sans prédécesseur par des arcs de coût nul) et </a:t>
            </a:r>
            <a:r>
              <a:rPr lang="fr-FR" b="1">
                <a:cs typeface="Arial" charset="0"/>
                <a:sym typeface="Symbol" pitchFamily="18" charset="2"/>
              </a:rPr>
              <a:t></a:t>
            </a:r>
            <a:r>
              <a:rPr lang="fr-FR">
                <a:cs typeface="Arial" charset="0"/>
              </a:rPr>
              <a:t> est la tâche de fin de projet (on relie les sommets sans successeur à </a:t>
            </a:r>
            <a:r>
              <a:rPr lang="fr-FR" b="1">
                <a:cs typeface="Arial" charset="0"/>
                <a:sym typeface="Symbol" pitchFamily="18" charset="2"/>
              </a:rPr>
              <a:t></a:t>
            </a:r>
            <a:r>
              <a:rPr lang="fr-FR">
                <a:cs typeface="Arial" charset="0"/>
              </a:rPr>
              <a:t> par des arcs de coûts correspondants à leurs durées respectives).</a:t>
            </a:r>
          </a:p>
          <a:p>
            <a:r>
              <a:rPr lang="fr-FR">
                <a:cs typeface="Arial" charset="0"/>
              </a:rPr>
              <a:t> </a:t>
            </a:r>
          </a:p>
          <a:p>
            <a:r>
              <a:rPr lang="fr-FR">
                <a:cs typeface="Arial" charset="0"/>
              </a:rPr>
              <a:t>Le projet commence à la date 0 et on cherche une exécution des tâches qui minimise la durée totale du projet.</a:t>
            </a:r>
          </a:p>
          <a:p>
            <a:pPr eaLnBrk="0" hangingPunct="0"/>
            <a:endParaRPr lang="fr-FR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0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07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07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1214438" y="1643063"/>
          <a:ext cx="6282396" cy="3066112"/>
        </p:xfrm>
        <a:graphic>
          <a:graphicData uri="http://schemas.openxmlformats.org/drawingml/2006/table">
            <a:tbl>
              <a:tblPr/>
              <a:tblGrid>
                <a:gridCol w="1570599"/>
                <a:gridCol w="1570599"/>
                <a:gridCol w="1570599"/>
                <a:gridCol w="1570599"/>
              </a:tblGrid>
              <a:tr h="219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Code tâche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Libellé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Durée (semaine)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Prédécesseurs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Maçonnerie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aucun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Charpente de la toiture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Toiture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Plomberie et électricité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Façade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3,4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Fenêtre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3,4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0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Aménagement du jardin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3,4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Plafonds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Peintures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>
                          <a:latin typeface="Times New Roman"/>
                          <a:ea typeface="Times New Roman"/>
                          <a:cs typeface="Times New Roman"/>
                        </a:rPr>
                        <a:t>Emménagement</a:t>
                      </a:r>
                      <a:endParaRPr lang="fr-FR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200" dirty="0">
                          <a:latin typeface="Times New Roman"/>
                          <a:ea typeface="Times New Roman"/>
                          <a:cs typeface="Times New Roman"/>
                        </a:rPr>
                        <a:t>5,7,9</a:t>
                      </a:r>
                      <a:endParaRPr lang="fr-FR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60" name="Rectangle 1"/>
          <p:cNvSpPr>
            <a:spLocks noChangeArrowheads="1"/>
          </p:cNvSpPr>
          <p:nvPr/>
        </p:nvSpPr>
        <p:spPr bwMode="auto">
          <a:xfrm>
            <a:off x="0" y="0"/>
            <a:ext cx="387191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bIns="0" anchor="ctr">
            <a:spAutoFit/>
          </a:bodyPr>
          <a:lstStyle/>
          <a:p>
            <a:r>
              <a:rPr lang="fr-FR" b="1" u="sng">
                <a:latin typeface="Times New Roman" pitchFamily="18" charset="0"/>
                <a:cs typeface="Times New Roman" pitchFamily="18" charset="0"/>
              </a:rPr>
              <a:t>Exemple </a:t>
            </a:r>
            <a:r>
              <a:rPr lang="fr-FR" b="1">
                <a:latin typeface="Times New Roman" pitchFamily="18" charset="0"/>
                <a:cs typeface="Times New Roman" pitchFamily="18" charset="0"/>
              </a:rPr>
              <a:t>(construction d’une maison)</a:t>
            </a:r>
            <a:endParaRPr lang="fr-FR" b="1" u="sng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llipse 29"/>
          <p:cNvSpPr/>
          <p:nvPr/>
        </p:nvSpPr>
        <p:spPr>
          <a:xfrm>
            <a:off x="214313" y="1143000"/>
            <a:ext cx="48577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ym typeface="Symbol"/>
              </a:rPr>
              <a:t></a:t>
            </a:r>
            <a:endParaRPr lang="fr-FR" dirty="0"/>
          </a:p>
        </p:txBody>
      </p:sp>
      <p:sp>
        <p:nvSpPr>
          <p:cNvPr id="31" name="Ellipse 30"/>
          <p:cNvSpPr/>
          <p:nvPr/>
        </p:nvSpPr>
        <p:spPr>
          <a:xfrm>
            <a:off x="2000250" y="1214438"/>
            <a:ext cx="48577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1</a:t>
            </a:r>
          </a:p>
        </p:txBody>
      </p:sp>
      <p:sp>
        <p:nvSpPr>
          <p:cNvPr id="32" name="Ellipse 31"/>
          <p:cNvSpPr/>
          <p:nvPr/>
        </p:nvSpPr>
        <p:spPr>
          <a:xfrm>
            <a:off x="3143250" y="571500"/>
            <a:ext cx="48577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2</a:t>
            </a:r>
          </a:p>
        </p:txBody>
      </p:sp>
      <p:sp>
        <p:nvSpPr>
          <p:cNvPr id="33" name="Ellipse 32"/>
          <p:cNvSpPr/>
          <p:nvPr/>
        </p:nvSpPr>
        <p:spPr>
          <a:xfrm>
            <a:off x="3214688" y="1785938"/>
            <a:ext cx="48577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4</a:t>
            </a:r>
          </a:p>
        </p:txBody>
      </p:sp>
      <p:sp>
        <p:nvSpPr>
          <p:cNvPr id="34" name="Ellipse 33"/>
          <p:cNvSpPr/>
          <p:nvPr/>
        </p:nvSpPr>
        <p:spPr>
          <a:xfrm>
            <a:off x="4357688" y="571500"/>
            <a:ext cx="48577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3</a:t>
            </a:r>
          </a:p>
        </p:txBody>
      </p:sp>
      <p:sp>
        <p:nvSpPr>
          <p:cNvPr id="35" name="Ellipse 34"/>
          <p:cNvSpPr/>
          <p:nvPr/>
        </p:nvSpPr>
        <p:spPr>
          <a:xfrm>
            <a:off x="5357813" y="571500"/>
            <a:ext cx="48577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7</a:t>
            </a:r>
          </a:p>
        </p:txBody>
      </p:sp>
      <p:sp>
        <p:nvSpPr>
          <p:cNvPr id="36" name="Ellipse 35"/>
          <p:cNvSpPr/>
          <p:nvPr/>
        </p:nvSpPr>
        <p:spPr>
          <a:xfrm>
            <a:off x="4143375" y="2286000"/>
            <a:ext cx="48577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6</a:t>
            </a:r>
          </a:p>
        </p:txBody>
      </p:sp>
      <p:sp>
        <p:nvSpPr>
          <p:cNvPr id="37" name="Ellipse 36"/>
          <p:cNvSpPr/>
          <p:nvPr/>
        </p:nvSpPr>
        <p:spPr>
          <a:xfrm>
            <a:off x="5286375" y="2286000"/>
            <a:ext cx="48577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8</a:t>
            </a:r>
          </a:p>
        </p:txBody>
      </p:sp>
      <p:sp>
        <p:nvSpPr>
          <p:cNvPr id="38" name="Ellipse 37"/>
          <p:cNvSpPr/>
          <p:nvPr/>
        </p:nvSpPr>
        <p:spPr>
          <a:xfrm>
            <a:off x="6429375" y="2214563"/>
            <a:ext cx="48577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9</a:t>
            </a:r>
          </a:p>
        </p:txBody>
      </p:sp>
      <p:sp>
        <p:nvSpPr>
          <p:cNvPr id="39" name="Ellipse 38"/>
          <p:cNvSpPr/>
          <p:nvPr/>
        </p:nvSpPr>
        <p:spPr>
          <a:xfrm>
            <a:off x="6786563" y="857250"/>
            <a:ext cx="642937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10</a:t>
            </a:r>
          </a:p>
        </p:txBody>
      </p:sp>
      <p:sp>
        <p:nvSpPr>
          <p:cNvPr id="40" name="Ellipse 39"/>
          <p:cNvSpPr/>
          <p:nvPr/>
        </p:nvSpPr>
        <p:spPr>
          <a:xfrm>
            <a:off x="8215313" y="1000125"/>
            <a:ext cx="48577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ym typeface="Symbol"/>
              </a:rPr>
              <a:t></a:t>
            </a:r>
            <a:endParaRPr lang="fr-FR" dirty="0"/>
          </a:p>
        </p:txBody>
      </p:sp>
      <p:sp>
        <p:nvSpPr>
          <p:cNvPr id="41" name="Ellipse 40"/>
          <p:cNvSpPr/>
          <p:nvPr/>
        </p:nvSpPr>
        <p:spPr>
          <a:xfrm>
            <a:off x="4857750" y="1428750"/>
            <a:ext cx="485775" cy="4857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/>
              <a:t>5</a:t>
            </a:r>
          </a:p>
        </p:txBody>
      </p:sp>
      <p:cxnSp>
        <p:nvCxnSpPr>
          <p:cNvPr id="43" name="Connecteur droit avec flèche 42"/>
          <p:cNvCxnSpPr>
            <a:stCxn id="30" idx="6"/>
            <a:endCxn id="31" idx="2"/>
          </p:cNvCxnSpPr>
          <p:nvPr/>
        </p:nvCxnSpPr>
        <p:spPr>
          <a:xfrm>
            <a:off x="700088" y="1385888"/>
            <a:ext cx="1300162" cy="71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>
            <a:stCxn id="31" idx="7"/>
            <a:endCxn id="32" idx="3"/>
          </p:cNvCxnSpPr>
          <p:nvPr/>
        </p:nvCxnSpPr>
        <p:spPr>
          <a:xfrm rot="5400000" flipH="1" flipV="1">
            <a:off x="2664619" y="735807"/>
            <a:ext cx="300037" cy="800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>
            <a:stCxn id="31" idx="5"/>
            <a:endCxn id="33" idx="1"/>
          </p:cNvCxnSpPr>
          <p:nvPr/>
        </p:nvCxnSpPr>
        <p:spPr>
          <a:xfrm rot="16200000" flipH="1">
            <a:off x="2736057" y="1307306"/>
            <a:ext cx="228600" cy="8715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>
            <a:stCxn id="32" idx="6"/>
            <a:endCxn id="34" idx="2"/>
          </p:cNvCxnSpPr>
          <p:nvPr/>
        </p:nvCxnSpPr>
        <p:spPr>
          <a:xfrm>
            <a:off x="3629025" y="814388"/>
            <a:ext cx="72866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>
            <a:stCxn id="33" idx="7"/>
            <a:endCxn id="35" idx="3"/>
          </p:cNvCxnSpPr>
          <p:nvPr/>
        </p:nvCxnSpPr>
        <p:spPr>
          <a:xfrm rot="5400000" flipH="1" flipV="1">
            <a:off x="4093369" y="521494"/>
            <a:ext cx="871537" cy="18002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/>
          <p:cNvCxnSpPr>
            <a:stCxn id="33" idx="6"/>
            <a:endCxn id="41" idx="2"/>
          </p:cNvCxnSpPr>
          <p:nvPr/>
        </p:nvCxnSpPr>
        <p:spPr>
          <a:xfrm flipV="1">
            <a:off x="3700463" y="1671638"/>
            <a:ext cx="1157287" cy="3571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/>
          <p:cNvCxnSpPr>
            <a:stCxn id="33" idx="5"/>
            <a:endCxn id="36" idx="1"/>
          </p:cNvCxnSpPr>
          <p:nvPr/>
        </p:nvCxnSpPr>
        <p:spPr>
          <a:xfrm rot="16200000" flipH="1">
            <a:off x="3843337" y="1985963"/>
            <a:ext cx="157163" cy="5857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>
            <a:stCxn id="34" idx="6"/>
            <a:endCxn id="35" idx="2"/>
          </p:cNvCxnSpPr>
          <p:nvPr/>
        </p:nvCxnSpPr>
        <p:spPr>
          <a:xfrm>
            <a:off x="4843463" y="814388"/>
            <a:ext cx="5143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>
            <a:stCxn id="36" idx="6"/>
            <a:endCxn id="37" idx="2"/>
          </p:cNvCxnSpPr>
          <p:nvPr/>
        </p:nvCxnSpPr>
        <p:spPr>
          <a:xfrm>
            <a:off x="4629150" y="2528888"/>
            <a:ext cx="657225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>
            <a:stCxn id="37" idx="6"/>
            <a:endCxn id="38" idx="2"/>
          </p:cNvCxnSpPr>
          <p:nvPr/>
        </p:nvCxnSpPr>
        <p:spPr>
          <a:xfrm flipV="1">
            <a:off x="5772150" y="2457450"/>
            <a:ext cx="657225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>
            <a:stCxn id="35" idx="6"/>
            <a:endCxn id="39" idx="2"/>
          </p:cNvCxnSpPr>
          <p:nvPr/>
        </p:nvCxnSpPr>
        <p:spPr>
          <a:xfrm>
            <a:off x="5843588" y="814388"/>
            <a:ext cx="942975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>
            <a:stCxn id="41" idx="6"/>
            <a:endCxn id="39" idx="3"/>
          </p:cNvCxnSpPr>
          <p:nvPr/>
        </p:nvCxnSpPr>
        <p:spPr>
          <a:xfrm flipV="1">
            <a:off x="5343525" y="1271588"/>
            <a:ext cx="1536700" cy="400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>
            <a:stCxn id="38" idx="7"/>
            <a:endCxn id="39" idx="4"/>
          </p:cNvCxnSpPr>
          <p:nvPr/>
        </p:nvCxnSpPr>
        <p:spPr>
          <a:xfrm rot="5400000" flipH="1" flipV="1">
            <a:off x="6504781" y="1681957"/>
            <a:ext cx="942975" cy="265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/>
          <p:cNvCxnSpPr>
            <a:stCxn id="39" idx="6"/>
            <a:endCxn id="40" idx="2"/>
          </p:cNvCxnSpPr>
          <p:nvPr/>
        </p:nvCxnSpPr>
        <p:spPr>
          <a:xfrm>
            <a:off x="7429500" y="1100138"/>
            <a:ext cx="785813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8" name="ZoneTexte 69"/>
          <p:cNvSpPr txBox="1">
            <a:spLocks noChangeArrowheads="1"/>
          </p:cNvSpPr>
          <p:nvPr/>
        </p:nvSpPr>
        <p:spPr bwMode="auto">
          <a:xfrm>
            <a:off x="1143000" y="128587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0</a:t>
            </a:r>
          </a:p>
        </p:txBody>
      </p:sp>
      <p:sp>
        <p:nvSpPr>
          <p:cNvPr id="5149" name="ZoneTexte 70"/>
          <p:cNvSpPr txBox="1">
            <a:spLocks noChangeArrowheads="1"/>
          </p:cNvSpPr>
          <p:nvPr/>
        </p:nvSpPr>
        <p:spPr bwMode="auto">
          <a:xfrm>
            <a:off x="2643188" y="1071563"/>
            <a:ext cx="373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dirty="0">
                <a:latin typeface="Calibri" pitchFamily="34" charset="0"/>
              </a:rPr>
              <a:t>7</a:t>
            </a:r>
          </a:p>
        </p:txBody>
      </p:sp>
      <p:sp>
        <p:nvSpPr>
          <p:cNvPr id="5150" name="ZoneTexte 71"/>
          <p:cNvSpPr txBox="1">
            <a:spLocks noChangeArrowheads="1"/>
          </p:cNvSpPr>
          <p:nvPr/>
        </p:nvSpPr>
        <p:spPr bwMode="auto">
          <a:xfrm>
            <a:off x="2643188" y="16430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7</a:t>
            </a:r>
          </a:p>
        </p:txBody>
      </p:sp>
      <p:sp>
        <p:nvSpPr>
          <p:cNvPr id="5151" name="ZoneTexte 72"/>
          <p:cNvSpPr txBox="1">
            <a:spLocks noChangeArrowheads="1"/>
          </p:cNvSpPr>
          <p:nvPr/>
        </p:nvSpPr>
        <p:spPr bwMode="auto">
          <a:xfrm>
            <a:off x="3714750" y="500063"/>
            <a:ext cx="373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3</a:t>
            </a:r>
          </a:p>
        </p:txBody>
      </p:sp>
      <p:sp>
        <p:nvSpPr>
          <p:cNvPr id="5152" name="ZoneTexte 73"/>
          <p:cNvSpPr txBox="1">
            <a:spLocks noChangeArrowheads="1"/>
          </p:cNvSpPr>
          <p:nvPr/>
        </p:nvSpPr>
        <p:spPr bwMode="auto">
          <a:xfrm>
            <a:off x="4786313" y="500063"/>
            <a:ext cx="500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dirty="0">
                <a:latin typeface="Calibri" pitchFamily="34" charset="0"/>
              </a:rPr>
              <a:t>1</a:t>
            </a:r>
          </a:p>
        </p:txBody>
      </p:sp>
      <p:sp>
        <p:nvSpPr>
          <p:cNvPr id="5153" name="ZoneTexte 74"/>
          <p:cNvSpPr txBox="1">
            <a:spLocks noChangeArrowheads="1"/>
          </p:cNvSpPr>
          <p:nvPr/>
        </p:nvSpPr>
        <p:spPr bwMode="auto">
          <a:xfrm>
            <a:off x="4071934" y="1000108"/>
            <a:ext cx="4286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1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5154" name="ZoneTexte 75"/>
          <p:cNvSpPr txBox="1">
            <a:spLocks noChangeArrowheads="1"/>
          </p:cNvSpPr>
          <p:nvPr/>
        </p:nvSpPr>
        <p:spPr bwMode="auto">
          <a:xfrm>
            <a:off x="4143375" y="1643063"/>
            <a:ext cx="444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8</a:t>
            </a:r>
          </a:p>
        </p:txBody>
      </p:sp>
      <p:sp>
        <p:nvSpPr>
          <p:cNvPr id="5155" name="ZoneTexte 76"/>
          <p:cNvSpPr txBox="1">
            <a:spLocks noChangeArrowheads="1"/>
          </p:cNvSpPr>
          <p:nvPr/>
        </p:nvSpPr>
        <p:spPr bwMode="auto">
          <a:xfrm>
            <a:off x="3786188" y="2143125"/>
            <a:ext cx="444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8</a:t>
            </a:r>
          </a:p>
        </p:txBody>
      </p:sp>
      <p:sp>
        <p:nvSpPr>
          <p:cNvPr id="5156" name="ZoneTexte 77"/>
          <p:cNvSpPr txBox="1">
            <a:spLocks noChangeArrowheads="1"/>
          </p:cNvSpPr>
          <p:nvPr/>
        </p:nvSpPr>
        <p:spPr bwMode="auto">
          <a:xfrm>
            <a:off x="5572125" y="1428750"/>
            <a:ext cx="444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  <p:sp>
        <p:nvSpPr>
          <p:cNvPr id="5157" name="ZoneTexte 78"/>
          <p:cNvSpPr txBox="1">
            <a:spLocks noChangeArrowheads="1"/>
          </p:cNvSpPr>
          <p:nvPr/>
        </p:nvSpPr>
        <p:spPr bwMode="auto">
          <a:xfrm>
            <a:off x="4857750" y="250031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sp>
        <p:nvSpPr>
          <p:cNvPr id="5158" name="ZoneTexte 79"/>
          <p:cNvSpPr txBox="1">
            <a:spLocks noChangeArrowheads="1"/>
          </p:cNvSpPr>
          <p:nvPr/>
        </p:nvSpPr>
        <p:spPr bwMode="auto">
          <a:xfrm>
            <a:off x="6143625" y="85725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sp>
        <p:nvSpPr>
          <p:cNvPr id="5159" name="ZoneTexte 80"/>
          <p:cNvSpPr txBox="1">
            <a:spLocks noChangeArrowheads="1"/>
          </p:cNvSpPr>
          <p:nvPr/>
        </p:nvSpPr>
        <p:spPr bwMode="auto">
          <a:xfrm>
            <a:off x="6000750" y="250031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3</a:t>
            </a:r>
          </a:p>
        </p:txBody>
      </p:sp>
      <p:sp>
        <p:nvSpPr>
          <p:cNvPr id="5160" name="ZoneTexte 81"/>
          <p:cNvSpPr txBox="1">
            <a:spLocks noChangeArrowheads="1"/>
          </p:cNvSpPr>
          <p:nvPr/>
        </p:nvSpPr>
        <p:spPr bwMode="auto">
          <a:xfrm>
            <a:off x="6858000" y="1785938"/>
            <a:ext cx="444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2</a:t>
            </a:r>
          </a:p>
        </p:txBody>
      </p:sp>
      <p:sp>
        <p:nvSpPr>
          <p:cNvPr id="5161" name="ZoneTexte 82"/>
          <p:cNvSpPr txBox="1">
            <a:spLocks noChangeArrowheads="1"/>
          </p:cNvSpPr>
          <p:nvPr/>
        </p:nvSpPr>
        <p:spPr bwMode="auto">
          <a:xfrm>
            <a:off x="7715250" y="11430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</a:rPr>
              <a:t>1</a:t>
            </a:r>
          </a:p>
        </p:txBody>
      </p:sp>
      <p:sp>
        <p:nvSpPr>
          <p:cNvPr id="5162" name="Rectangle 31"/>
          <p:cNvSpPr>
            <a:spLocks noChangeArrowheads="1"/>
          </p:cNvSpPr>
          <p:nvPr/>
        </p:nvSpPr>
        <p:spPr bwMode="auto">
          <a:xfrm>
            <a:off x="0" y="0"/>
            <a:ext cx="9144000" cy="570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endParaRPr lang="fr-FR" sz="1200" b="1" u="sng" dirty="0">
              <a:cs typeface="Times New Roman" pitchFamily="18" charset="0"/>
            </a:endParaRPr>
          </a:p>
          <a:p>
            <a:pPr>
              <a:tabLst>
                <a:tab pos="228600" algn="l"/>
              </a:tabLst>
            </a:pPr>
            <a:r>
              <a:rPr lang="fr-FR" sz="1400" b="1" u="sng" dirty="0">
                <a:cs typeface="Times New Roman" pitchFamily="18" charset="0"/>
              </a:rPr>
              <a:t>Principe</a:t>
            </a:r>
          </a:p>
          <a:p>
            <a:pPr>
              <a:tabLst>
                <a:tab pos="228600" algn="l"/>
              </a:tabLst>
            </a:pPr>
            <a:endParaRPr lang="fr-FR" sz="900" dirty="0"/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 dirty="0">
                <a:cs typeface="Times New Roman" pitchFamily="18" charset="0"/>
              </a:rPr>
              <a:t>Pour qu’une tâche puisse commencer, il est nécessaire que toutes les tâches qui la relient à 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fr-FR" sz="1400" dirty="0">
                <a:cs typeface="Times New Roman" pitchFamily="18" charset="0"/>
              </a:rPr>
              <a:t> soient réalisées ; on note 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</a:t>
            </a:r>
            <a:r>
              <a:rPr lang="fr-FR" sz="1400" b="1" baseline="-30000" dirty="0">
                <a:cs typeface="Times New Roman" pitchFamily="18" charset="0"/>
              </a:rPr>
              <a:t>i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la date au plus tôt à laquelle la tâche 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</a:t>
            </a:r>
            <a:r>
              <a:rPr lang="fr-FR" sz="1400" b="1" baseline="-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peut commencer.</a:t>
            </a:r>
          </a:p>
          <a:p>
            <a:pPr eaLnBrk="0" hangingPunct="0">
              <a:tabLst>
                <a:tab pos="228600" algn="l"/>
              </a:tabLst>
            </a:pPr>
            <a:endParaRPr lang="fr-FR" sz="1400" dirty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La durée du projet ne peut être inférieure à la somme des durées des tâches composant le chemin le plus long de 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fr-FR" sz="1400" dirty="0">
                <a:cs typeface="Times New Roman" pitchFamily="18" charset="0"/>
              </a:rPr>
              <a:t> à 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</a:t>
            </a:r>
            <a:r>
              <a:rPr lang="fr-FR" sz="1400" dirty="0">
                <a:cs typeface="Times New Roman" pitchFamily="18" charset="0"/>
              </a:rPr>
              <a:t> : chemin critique.</a:t>
            </a: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endParaRPr lang="fr-FR" sz="1400" dirty="0"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endParaRPr lang="fr-FR" sz="1400" dirty="0">
              <a:latin typeface="Times New Roman" pitchFamily="18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Il est possible de retarder l’exécution de certaines tâches sans modifier la durée du projet ; on note 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</a:t>
            </a:r>
            <a:r>
              <a:rPr lang="fr-FR" sz="1400" b="1" baseline="-30000" dirty="0">
                <a:cs typeface="Times New Roman" pitchFamily="18" charset="0"/>
              </a:rPr>
              <a:t>i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la date au plus tard à laquelle la tâche 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</a:t>
            </a:r>
            <a:r>
              <a:rPr lang="fr-FR" sz="1400" b="1" baseline="-30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fr-FR" sz="14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fr-FR" sz="14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peut commencer</a:t>
            </a:r>
            <a:r>
              <a:rPr lang="fr-FR" sz="12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</p:txBody>
      </p:sp>
      <p:cxnSp>
        <p:nvCxnSpPr>
          <p:cNvPr id="46" name="Connecteur droit avec flèche 45"/>
          <p:cNvCxnSpPr>
            <a:stCxn id="34" idx="5"/>
            <a:endCxn id="41" idx="0"/>
          </p:cNvCxnSpPr>
          <p:nvPr/>
        </p:nvCxnSpPr>
        <p:spPr>
          <a:xfrm rot="16200000" flipH="1">
            <a:off x="4715173" y="1043284"/>
            <a:ext cx="442615" cy="3283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/>
          <p:nvPr/>
        </p:nvCxnSpPr>
        <p:spPr>
          <a:xfrm rot="5400000">
            <a:off x="3850480" y="1578752"/>
            <a:ext cx="1228725" cy="214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74"/>
          <p:cNvSpPr txBox="1">
            <a:spLocks noChangeArrowheads="1"/>
          </p:cNvSpPr>
          <p:nvPr/>
        </p:nvSpPr>
        <p:spPr bwMode="auto">
          <a:xfrm>
            <a:off x="4786314" y="785794"/>
            <a:ext cx="4444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</a:t>
            </a:r>
            <a:r>
              <a:rPr lang="fr-FR" dirty="0" smtClean="0">
                <a:latin typeface="Calibri" pitchFamily="34" charset="0"/>
              </a:rPr>
              <a:t>    </a:t>
            </a:r>
            <a:endParaRPr lang="fr-FR" dirty="0">
              <a:latin typeface="Calibri" pitchFamily="34" charset="0"/>
            </a:endParaRPr>
          </a:p>
        </p:txBody>
      </p:sp>
      <p:sp>
        <p:nvSpPr>
          <p:cNvPr id="54" name="ZoneTexte 74"/>
          <p:cNvSpPr txBox="1">
            <a:spLocks noChangeArrowheads="1"/>
          </p:cNvSpPr>
          <p:nvPr/>
        </p:nvSpPr>
        <p:spPr bwMode="auto">
          <a:xfrm>
            <a:off x="3929063" y="1357313"/>
            <a:ext cx="515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</a:rPr>
              <a:t>8</a:t>
            </a:r>
          </a:p>
        </p:txBody>
      </p:sp>
      <p:sp>
        <p:nvSpPr>
          <p:cNvPr id="56" name="ZoneTexte 74"/>
          <p:cNvSpPr txBox="1">
            <a:spLocks noChangeArrowheads="1"/>
          </p:cNvSpPr>
          <p:nvPr/>
        </p:nvSpPr>
        <p:spPr bwMode="auto">
          <a:xfrm>
            <a:off x="4857752" y="785794"/>
            <a:ext cx="4286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1</a:t>
            </a:r>
            <a:endParaRPr lang="fr-FR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0" y="0"/>
            <a:ext cx="9144000" cy="468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228600" algn="l"/>
              </a:tabLst>
            </a:pPr>
            <a:r>
              <a:rPr lang="fr-FR" sz="1400" b="1" u="sng" dirty="0">
                <a:ea typeface="Times New Roman" pitchFamily="18" charset="0"/>
                <a:cs typeface="Arial" charset="0"/>
              </a:rPr>
              <a:t>Algorithmes</a:t>
            </a:r>
            <a:endParaRPr lang="fr-FR" sz="1400" dirty="0">
              <a:ea typeface="Times New Roman" pitchFamily="18" charset="0"/>
              <a:cs typeface="Arial" charset="0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 u="sng" dirty="0">
                <a:ea typeface="Times New Roman" pitchFamily="18" charset="0"/>
                <a:cs typeface="Arial" charset="0"/>
              </a:rPr>
              <a:t>1. Dates au plus tôt</a:t>
            </a:r>
          </a:p>
          <a:p>
            <a:pPr eaLnBrk="0" hangingPunct="0">
              <a:tabLst>
                <a:tab pos="228600" algn="l"/>
              </a:tabLst>
            </a:pPr>
            <a:endParaRPr lang="fr-FR" sz="1400" dirty="0">
              <a:ea typeface="Times New Roman" pitchFamily="18" charset="0"/>
              <a:cs typeface="Arial" charset="0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 dirty="0">
                <a:ea typeface="Times New Roman" pitchFamily="18" charset="0"/>
                <a:cs typeface="Arial" charset="0"/>
              </a:rPr>
              <a:t>Poser </a:t>
            </a: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</a:t>
            </a:r>
            <a:r>
              <a:rPr lang="fr-FR" sz="1400" baseline="-30000" dirty="0">
                <a:ea typeface="Times New Roman" pitchFamily="18" charset="0"/>
                <a:cs typeface="Arial" charset="0"/>
                <a:sym typeface="Symbol" pitchFamily="18" charset="2"/>
              </a:rPr>
              <a:t></a:t>
            </a:r>
            <a:r>
              <a:rPr lang="fr-FR" sz="1400" dirty="0">
                <a:ea typeface="Times New Roman" pitchFamily="18" charset="0"/>
                <a:cs typeface="Arial" charset="0"/>
              </a:rPr>
              <a:t> = 0</a:t>
            </a:r>
          </a:p>
          <a:p>
            <a:pPr eaLnBrk="0" hangingPunct="0">
              <a:tabLst>
                <a:tab pos="228600" algn="l"/>
              </a:tabLst>
            </a:pPr>
            <a:endParaRPr lang="fr-FR" sz="1400" dirty="0"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Prendre les sommets j par ordre de rang </a:t>
            </a:r>
            <a:r>
              <a:rPr lang="fr-FR" sz="1400" b="1" dirty="0">
                <a:ea typeface="Times New Roman" pitchFamily="18" charset="0"/>
                <a:cs typeface="Arial" charset="0"/>
                <a:sym typeface="Symbol" pitchFamily="18" charset="2"/>
              </a:rPr>
              <a:t>croissant</a:t>
            </a: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 et faire :</a:t>
            </a:r>
          </a:p>
          <a:p>
            <a:pPr eaLnBrk="0" hangingPunct="0">
              <a:tabLst>
                <a:tab pos="228600" algn="l"/>
              </a:tabLst>
            </a:pPr>
            <a:endParaRPr lang="fr-FR" sz="1400" dirty="0"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</a:t>
            </a:r>
            <a:r>
              <a:rPr lang="en-GB" sz="1400" baseline="-25000" dirty="0">
                <a:ea typeface="Times New Roman" pitchFamily="18" charset="0"/>
                <a:cs typeface="Arial" charset="0"/>
              </a:rPr>
              <a:t>j</a:t>
            </a:r>
            <a:r>
              <a:rPr lang="en-GB" sz="1400" dirty="0">
                <a:ea typeface="Times New Roman" pitchFamily="18" charset="0"/>
                <a:cs typeface="Arial" charset="0"/>
                <a:sym typeface="Symbol" pitchFamily="18" charset="2"/>
              </a:rPr>
              <a:t> = max(</a:t>
            </a: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</a:t>
            </a:r>
            <a:r>
              <a:rPr lang="en-GB" sz="1400" baseline="-30000" dirty="0" err="1">
                <a:ea typeface="Times New Roman" pitchFamily="18" charset="0"/>
                <a:cs typeface="Arial" charset="0"/>
              </a:rPr>
              <a:t>i</a:t>
            </a:r>
            <a:r>
              <a:rPr lang="en-GB" sz="1400" dirty="0">
                <a:ea typeface="Times New Roman" pitchFamily="18" charset="0"/>
                <a:cs typeface="Arial" charset="0"/>
                <a:sym typeface="Symbol" pitchFamily="18" charset="2"/>
              </a:rPr>
              <a:t> + </a:t>
            </a:r>
            <a:r>
              <a:rPr lang="en-GB" sz="1400" dirty="0" err="1">
                <a:ea typeface="Times New Roman" pitchFamily="18" charset="0"/>
                <a:cs typeface="Arial" charset="0"/>
                <a:sym typeface="Symbol" pitchFamily="18" charset="2"/>
              </a:rPr>
              <a:t>d</a:t>
            </a:r>
            <a:r>
              <a:rPr lang="en-GB" sz="1400" baseline="-30000" dirty="0" err="1">
                <a:ea typeface="Times New Roman" pitchFamily="18" charset="0"/>
                <a:cs typeface="Arial" charset="0"/>
                <a:sym typeface="Symbol" pitchFamily="18" charset="2"/>
              </a:rPr>
              <a:t>i</a:t>
            </a:r>
            <a:r>
              <a:rPr lang="en-GB" sz="1400" dirty="0">
                <a:ea typeface="Times New Roman" pitchFamily="18" charset="0"/>
                <a:cs typeface="Arial" charset="0"/>
                <a:sym typeface="Symbol" pitchFamily="18" charset="2"/>
              </a:rPr>
              <a:t>)</a:t>
            </a:r>
            <a:endParaRPr lang="fr-FR" sz="1400" baseline="-30000" dirty="0"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en-GB" sz="1400" baseline="-30000" dirty="0">
                <a:ea typeface="Times New Roman" pitchFamily="18" charset="0"/>
                <a:cs typeface="Arial" charset="0"/>
                <a:sym typeface="Symbol" pitchFamily="18" charset="2"/>
              </a:rPr>
              <a:t>	</a:t>
            </a: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i</a:t>
            </a:r>
            <a:r>
              <a:rPr lang="fr-FR" sz="1400" baseline="30000" dirty="0">
                <a:ea typeface="Times New Roman" pitchFamily="18" charset="0"/>
                <a:cs typeface="Arial" charset="0"/>
              </a:rPr>
              <a:t>-1</a:t>
            </a: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(j)</a:t>
            </a:r>
          </a:p>
          <a:p>
            <a:pPr eaLnBrk="0" hangingPunct="0">
              <a:tabLst>
                <a:tab pos="228600" algn="l"/>
              </a:tabLst>
            </a:pPr>
            <a:endParaRPr lang="fr-FR" sz="1400" dirty="0"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endParaRPr lang="fr-FR" sz="1400" baseline="-30000" dirty="0"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fr-FR" sz="1400" u="sng" dirty="0">
                <a:ea typeface="Times New Roman" pitchFamily="18" charset="0"/>
                <a:cs typeface="Arial" charset="0"/>
                <a:sym typeface="Symbol" pitchFamily="18" charset="2"/>
              </a:rPr>
              <a:t>2. Dates au plus tard</a:t>
            </a:r>
          </a:p>
          <a:p>
            <a:pPr eaLnBrk="0" hangingPunct="0">
              <a:tabLst>
                <a:tab pos="228600" algn="l"/>
              </a:tabLst>
            </a:pPr>
            <a:endParaRPr lang="fr-FR" sz="1400" dirty="0"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Poser T</a:t>
            </a:r>
            <a:r>
              <a:rPr lang="fr-FR" sz="1400" baseline="-25000" dirty="0">
                <a:ea typeface="Times New Roman" pitchFamily="18" charset="0"/>
                <a:cs typeface="Arial" charset="0"/>
                <a:sym typeface="Symbol" pitchFamily="18" charset="2"/>
              </a:rPr>
              <a:t></a:t>
            </a:r>
            <a:r>
              <a:rPr lang="fr-FR" sz="1400" dirty="0">
                <a:ea typeface="Times New Roman" pitchFamily="18" charset="0"/>
                <a:cs typeface="Arial" charset="0"/>
              </a:rPr>
              <a:t> = </a:t>
            </a: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</a:t>
            </a:r>
            <a:r>
              <a:rPr lang="fr-FR" sz="1400" baseline="-25000" dirty="0">
                <a:ea typeface="Times New Roman" pitchFamily="18" charset="0"/>
                <a:cs typeface="Arial" charset="0"/>
                <a:sym typeface="Symbol" pitchFamily="18" charset="2"/>
              </a:rPr>
              <a:t></a:t>
            </a:r>
          </a:p>
          <a:p>
            <a:pPr eaLnBrk="0" hangingPunct="0">
              <a:tabLst>
                <a:tab pos="228600" algn="l"/>
              </a:tabLst>
            </a:pPr>
            <a:endParaRPr lang="fr-FR" sz="1400" baseline="-25000" dirty="0">
              <a:ea typeface="Times New Roman" pitchFamily="18" charset="0"/>
              <a:cs typeface="Arial" charset="0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Prendre les sommets j par ordre de rang </a:t>
            </a:r>
            <a:r>
              <a:rPr lang="fr-FR" sz="1400" b="1" dirty="0">
                <a:ea typeface="Times New Roman" pitchFamily="18" charset="0"/>
                <a:cs typeface="Arial" charset="0"/>
                <a:sym typeface="Symbol" pitchFamily="18" charset="2"/>
              </a:rPr>
              <a:t>décroissant</a:t>
            </a: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 et faire :</a:t>
            </a:r>
          </a:p>
          <a:p>
            <a:pPr eaLnBrk="0" hangingPunct="0">
              <a:tabLst>
                <a:tab pos="228600" algn="l"/>
              </a:tabLst>
            </a:pPr>
            <a:r>
              <a:rPr lang="nl-NL" sz="1400" dirty="0" err="1" smtClean="0">
                <a:ea typeface="Times New Roman" pitchFamily="18" charset="0"/>
                <a:cs typeface="Arial" charset="0"/>
                <a:sym typeface="Symbol" pitchFamily="18" charset="2"/>
              </a:rPr>
              <a:t>T</a:t>
            </a:r>
            <a:r>
              <a:rPr lang="nl-NL" sz="1400" baseline="-25000" dirty="0" err="1" smtClean="0">
                <a:ea typeface="Times New Roman" pitchFamily="18" charset="0"/>
                <a:cs typeface="Arial" charset="0"/>
                <a:sym typeface="Symbol" pitchFamily="18" charset="2"/>
              </a:rPr>
              <a:t>j</a:t>
            </a:r>
            <a:r>
              <a:rPr lang="nl-NL" sz="1400" dirty="0" smtClean="0">
                <a:ea typeface="Times New Roman" pitchFamily="18" charset="0"/>
                <a:cs typeface="Arial" charset="0"/>
                <a:sym typeface="Symbol" pitchFamily="18" charset="2"/>
              </a:rPr>
              <a:t>= </a:t>
            </a:r>
            <a:r>
              <a:rPr lang="nl-NL" sz="1400" dirty="0">
                <a:ea typeface="Times New Roman" pitchFamily="18" charset="0"/>
                <a:cs typeface="Arial" charset="0"/>
                <a:sym typeface="Symbol" pitchFamily="18" charset="2"/>
              </a:rPr>
              <a:t>min(T</a:t>
            </a:r>
            <a:r>
              <a:rPr lang="nl-NL" sz="1400" baseline="-25000" dirty="0">
                <a:ea typeface="Times New Roman" pitchFamily="18" charset="0"/>
                <a:cs typeface="Arial" charset="0"/>
                <a:sym typeface="Symbol" pitchFamily="18" charset="2"/>
              </a:rPr>
              <a:t>i</a:t>
            </a:r>
            <a:r>
              <a:rPr lang="nl-NL" sz="1400" dirty="0">
                <a:ea typeface="Times New Roman" pitchFamily="18" charset="0"/>
                <a:cs typeface="Arial" charset="0"/>
                <a:sym typeface="Symbol" pitchFamily="18" charset="2"/>
              </a:rPr>
              <a:t>) – d</a:t>
            </a:r>
            <a:r>
              <a:rPr lang="nl-NL" sz="1400" baseline="-25000" dirty="0">
                <a:ea typeface="Times New Roman" pitchFamily="18" charset="0"/>
                <a:cs typeface="Arial" charset="0"/>
                <a:sym typeface="Symbol" pitchFamily="18" charset="2"/>
              </a:rPr>
              <a:t>j</a:t>
            </a:r>
            <a:endParaRPr lang="fr-FR" sz="1400" baseline="-25000" dirty="0"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eaLnBrk="0" hangingPunct="0">
              <a:tabLst>
                <a:tab pos="228600" algn="l"/>
              </a:tabLst>
            </a:pPr>
            <a:r>
              <a:rPr lang="nl-NL" sz="1400" dirty="0">
                <a:ea typeface="Times New Roman" pitchFamily="18" charset="0"/>
                <a:cs typeface="Arial" charset="0"/>
                <a:sym typeface="Symbol" pitchFamily="18" charset="2"/>
              </a:rPr>
              <a:t>	</a:t>
            </a: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i</a:t>
            </a:r>
            <a:r>
              <a:rPr lang="fr-FR" sz="1400" dirty="0">
                <a:ea typeface="Times New Roman" pitchFamily="18" charset="0"/>
                <a:cs typeface="Arial" charset="0"/>
              </a:rPr>
              <a:t>(j)</a:t>
            </a:r>
          </a:p>
          <a:p>
            <a:pPr eaLnBrk="0" hangingPunct="0">
              <a:tabLst>
                <a:tab pos="228600" algn="l"/>
              </a:tabLst>
            </a:pPr>
            <a:endParaRPr lang="fr-FR" sz="1400" dirty="0"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A chaque sommet i on peut associer un intervalle de flottement : m</a:t>
            </a:r>
            <a:r>
              <a:rPr lang="fr-FR" sz="1400" baseline="-25000" dirty="0">
                <a:ea typeface="Times New Roman" pitchFamily="18" charset="0"/>
                <a:cs typeface="Arial" charset="0"/>
                <a:sym typeface="Symbol" pitchFamily="18" charset="2"/>
              </a:rPr>
              <a:t>i </a:t>
            </a: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= T</a:t>
            </a:r>
            <a:r>
              <a:rPr lang="fr-FR" sz="1400" baseline="-25000" dirty="0">
                <a:ea typeface="Times New Roman" pitchFamily="18" charset="0"/>
                <a:cs typeface="Arial" charset="0"/>
                <a:sym typeface="Symbol" pitchFamily="18" charset="2"/>
              </a:rPr>
              <a:t>i </a:t>
            </a: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- </a:t>
            </a:r>
            <a:r>
              <a:rPr lang="fr-FR" sz="1400" baseline="-25000" dirty="0">
                <a:ea typeface="Times New Roman" pitchFamily="18" charset="0"/>
                <a:cs typeface="Arial" charset="0"/>
              </a:rPr>
              <a:t>i</a:t>
            </a:r>
            <a:endParaRPr lang="fr-FR" sz="1400" baseline="-25000" dirty="0"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endParaRPr lang="fr-FR" sz="1400" dirty="0">
              <a:ea typeface="Times New Roman" pitchFamily="18" charset="0"/>
              <a:cs typeface="Arial" charset="0"/>
              <a:sym typeface="Symbol" pitchFamily="18" charset="2"/>
            </a:endParaRPr>
          </a:p>
          <a:p>
            <a:pPr eaLnBrk="0" hangingPunct="0">
              <a:buFontTx/>
              <a:buChar char="•"/>
              <a:tabLst>
                <a:tab pos="228600" algn="l"/>
              </a:tabLst>
            </a:pP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Les tâches dont m</a:t>
            </a:r>
            <a:r>
              <a:rPr lang="fr-FR" sz="1400" baseline="-25000" dirty="0">
                <a:ea typeface="Times New Roman" pitchFamily="18" charset="0"/>
                <a:cs typeface="Arial" charset="0"/>
                <a:sym typeface="Symbol" pitchFamily="18" charset="2"/>
              </a:rPr>
              <a:t>i</a:t>
            </a:r>
            <a:r>
              <a:rPr lang="fr-FR" sz="1400" dirty="0">
                <a:ea typeface="Times New Roman" pitchFamily="18" charset="0"/>
                <a:cs typeface="Arial" charset="0"/>
                <a:sym typeface="Symbol" pitchFamily="18" charset="2"/>
              </a:rPr>
              <a:t> = 0 sont appelées tâches critiques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1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14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14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14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14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14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14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168</Words>
  <Application>Microsoft Office PowerPoint</Application>
  <PresentationFormat>Affichage à l'écran (4:3)</PresentationFormat>
  <Paragraphs>135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Le problème central de l’ordonnancement (les plus longs chemins) </vt:lpstr>
      <vt:lpstr>Diapositive 2</vt:lpstr>
      <vt:lpstr>Diapositive 3</vt:lpstr>
      <vt:lpstr>Diapositive 4</vt:lpstr>
      <vt:lpstr>Diapositive 5</vt:lpstr>
    </vt:vector>
  </TitlesOfParts>
  <Company>EFREI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kassel</dc:creator>
  <cp:lastModifiedBy>kassel</cp:lastModifiedBy>
  <cp:revision>110</cp:revision>
  <dcterms:created xsi:type="dcterms:W3CDTF">2009-12-08T10:44:15Z</dcterms:created>
  <dcterms:modified xsi:type="dcterms:W3CDTF">2011-10-21T13:58:54Z</dcterms:modified>
</cp:coreProperties>
</file>