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0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E560F29-3D7E-4DD1-ADB1-7A51475C6C93}" type="datetimeFigureOut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37A6E41-9DC0-4D2E-8AF2-5E727E9EE5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867E6-2C57-41EB-A500-AAE0380CBEAB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722E1-CEC7-47A4-A7A3-6ED42C03E9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1B52E-4B52-474B-AB0D-5F1B94E13797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78391-0627-458A-BEA0-DF2469E3A4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82D0C-B451-4A2E-ACFB-3B2CC7B1A2A7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C9544-6206-47C8-8AEF-FC3FC8A322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E2CCB-0DC4-4556-B992-BCEAE6BADFC7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D31A-63E0-487A-AC38-9D0A8E80BA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CF55F-7782-4787-B637-D84C91EA198C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B5FFE-16BB-47DE-8F9C-5AA492AB2F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2C65B-6621-4229-8953-6E423A852D4D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A4E3E-E9EB-4ADE-BA8E-A3BFBFCC3A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6CCF1-932B-4E72-903B-D068D2941065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A3B4E-A1B9-4E49-A87A-7F3EDFC7D2D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45110-E180-4C18-9E09-C83C2DCFA247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8578B-A116-4C48-BF29-D2BD82E8D7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CE5C8-BA67-4CB9-9F2E-846603645D6A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ED7C3-7629-406A-AEB6-DEF7FE4688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7779E-0BC6-4B4B-99B5-3C038F915425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97B69-A17A-4EA2-81FA-4CF16CFA04E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404D3-B31F-4E04-8B2C-DA78AC11D938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89C40-1356-43CB-935D-B47E773A43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95D7DE-264C-446E-A71C-8CEA1D0BFD90}" type="datetime1">
              <a:rPr lang="fr-FR"/>
              <a:pPr>
                <a:defRPr/>
              </a:pPr>
              <a:t>11/10/2011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DB6114-32BB-4FB6-965B-1273832A2B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Plus courts chemins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On présente dans ce chapitre un problème typique de cheminement dans les graphes : </a:t>
            </a:r>
            <a:r>
              <a:rPr lang="fr-FR" b="1" dirty="0" smtClean="0"/>
              <a:t>la recherche d'un plus court chemin entre deux sommets</a:t>
            </a:r>
            <a:r>
              <a:rPr lang="fr-FR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Ce problème a des nombreuses applications 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Trouver le moyen le plus économique pour aller de Brest à Lyon, connaissant pour chaque ligne aérienne le prix de billet d'avion.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Les problèmes d'optimisation de réseaux (réseaux routiers ou réseaux de télécommunications)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Les problèmes d'ordonnancement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Les problèmes d'intelligence artificielle tels que la circulation dans un labyrinthe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C8FF47-D5A9-446D-97DB-509DD75E0F54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 eaLnBrk="1" hangingPunct="1"/>
            <a:r>
              <a:rPr lang="fr-FR" sz="1800" b="1" u="sng" smtClean="0">
                <a:solidFill>
                  <a:srgbClr val="000000"/>
                </a:solidFill>
              </a:rPr>
              <a:t>Définition, conditions d'existence et exemples</a:t>
            </a:r>
            <a:r>
              <a:rPr lang="fr-FR" sz="2800" smtClean="0">
                <a:solidFill>
                  <a:srgbClr val="000000"/>
                </a:solidFill>
              </a:rPr>
              <a:t/>
            </a:r>
            <a:br>
              <a:rPr lang="fr-FR" sz="2800" smtClean="0">
                <a:solidFill>
                  <a:srgbClr val="000000"/>
                </a:solidFill>
              </a:rPr>
            </a:br>
            <a:endParaRPr lang="fr-FR" sz="1800" smtClean="0">
              <a:solidFill>
                <a:srgbClr val="0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G = [S, A] est </a:t>
            </a:r>
            <a:r>
              <a:rPr lang="fr-FR" b="1" dirty="0" err="1" smtClean="0"/>
              <a:t>valué</a:t>
            </a:r>
            <a:r>
              <a:rPr lang="fr-FR" dirty="0" smtClean="0"/>
              <a:t> </a:t>
            </a:r>
            <a:r>
              <a:rPr lang="fr-FR" dirty="0" smtClean="0">
                <a:sym typeface="Symbol"/>
              </a:rPr>
              <a:t></a:t>
            </a:r>
            <a:r>
              <a:rPr lang="fr-FR" dirty="0" smtClean="0"/>
              <a:t> à chaque arc </a:t>
            </a:r>
            <a:r>
              <a:rPr lang="fr-FR" b="1" dirty="0" smtClean="0"/>
              <a:t>u</a:t>
            </a:r>
            <a:r>
              <a:rPr lang="fr-FR" dirty="0" smtClean="0"/>
              <a:t> est associé une longueur (un coût) </a:t>
            </a:r>
            <a:r>
              <a:rPr lang="fr-FR" b="1" dirty="0" smtClean="0"/>
              <a:t>l(u)</a:t>
            </a:r>
            <a:r>
              <a:rPr lang="fr-FR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On appelle coût cumulé d'un chemin 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 (ou tout simplement coût ou poids de 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) noté coût(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) ou l(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), la somme des coûts des arcs qui le compose. On appelle plus court chemin de x vers y un chemin allant de x à y de coût minimum. Un tel chemin n'existe pas toujours.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l-NL" dirty="0" smtClean="0"/>
              <a:t>l(</a:t>
            </a:r>
            <a:r>
              <a:rPr lang="fr-FR" dirty="0" smtClean="0">
                <a:sym typeface="Symbol"/>
              </a:rPr>
              <a:t></a:t>
            </a:r>
            <a:r>
              <a:rPr lang="nl-NL" dirty="0" smtClean="0"/>
              <a:t>) = </a:t>
            </a:r>
            <a:r>
              <a:rPr lang="fr-FR" dirty="0" smtClean="0">
                <a:sym typeface="Symbol"/>
              </a:rPr>
              <a:t></a:t>
            </a:r>
            <a:r>
              <a:rPr lang="nl-NL" dirty="0" smtClean="0"/>
              <a:t> l(u)</a:t>
            </a: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l-NL" dirty="0" smtClean="0"/>
              <a:t>	</a:t>
            </a:r>
            <a:r>
              <a:rPr lang="fr-FR" dirty="0" smtClean="0"/>
              <a:t>u</a:t>
            </a:r>
            <a:r>
              <a:rPr lang="fr-FR" dirty="0" smtClean="0">
                <a:sym typeface="Symbol"/>
              </a:rPr>
              <a:t></a:t>
            </a:r>
            <a:r>
              <a:rPr lang="fr-FR" dirty="0" smtClean="0"/>
              <a:t>(</a:t>
            </a:r>
            <a:r>
              <a:rPr lang="fr-FR" dirty="0" err="1" smtClean="0"/>
              <a:t>x,y</a:t>
            </a:r>
            <a:r>
              <a:rPr lang="fr-FR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La longueur l(u) peut s'interpréter différemment dans de nombreuses applications pratiques.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Carte routière et chemin de moindre coût (en longueur)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Carte des liaisons aériennes et chemin de moindre coût  (monétaire)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B37646-5718-4939-8972-0EBFB10F29A7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u="sng" dirty="0" smtClean="0"/>
              <a:t>Conditions d'existence</a:t>
            </a:r>
            <a:r>
              <a:rPr lang="fr-FR" dirty="0" smtClean="0"/>
              <a:t> :</a:t>
            </a:r>
            <a:br>
              <a:rPr lang="fr-FR" dirty="0" smtClean="0"/>
            </a:br>
            <a:endParaRPr lang="fr-FR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00125"/>
            <a:ext cx="8686800" cy="571500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Considérons un chemin 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 allant de x à y; supposons ce chemin contient un circuit </a:t>
            </a:r>
            <a:r>
              <a:rPr lang="fr-FR" dirty="0" smtClean="0">
                <a:sym typeface="Symbol"/>
              </a:rPr>
              <a:t></a:t>
            </a:r>
            <a:r>
              <a:rPr lang="fr-FR" dirty="0" smtClean="0"/>
              <a:t>. Soit 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' le chemin obtenu en supprimant ce circuit de 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. On a 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coût(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) = coût(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') + coût(</a:t>
            </a:r>
            <a:r>
              <a:rPr lang="fr-FR" dirty="0" smtClean="0">
                <a:sym typeface="Symbol"/>
              </a:rPr>
              <a:t></a:t>
            </a:r>
            <a:r>
              <a:rPr lang="fr-FR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Si coût(</a:t>
            </a:r>
            <a:r>
              <a:rPr lang="fr-FR" dirty="0" smtClean="0">
                <a:sym typeface="Symbol"/>
              </a:rPr>
              <a:t></a:t>
            </a:r>
            <a:r>
              <a:rPr lang="fr-FR" dirty="0" smtClean="0"/>
              <a:t>) est négatif, il n'existe pas de plus court chemin de x à y, car étant donné un chemin </a:t>
            </a:r>
            <a:r>
              <a:rPr lang="fr-FR" dirty="0" smtClean="0">
                <a:sym typeface="Symbol"/>
              </a:rPr>
              <a:t></a:t>
            </a:r>
            <a:r>
              <a:rPr lang="fr-FR" dirty="0" smtClean="0"/>
              <a:t> de x à y, on peut toujours construire un chemin </a:t>
            </a:r>
            <a:r>
              <a:rPr lang="fr-FR" dirty="0" smtClean="0">
                <a:sym typeface="Symbol"/>
              </a:rPr>
              <a:t></a:t>
            </a:r>
            <a:r>
              <a:rPr lang="fr-FR" dirty="0" smtClean="0"/>
              <a:t>' de coût strictement inférieur à </a:t>
            </a:r>
            <a:r>
              <a:rPr lang="fr-FR" dirty="0" smtClean="0">
                <a:sym typeface="Symbol"/>
              </a:rPr>
              <a:t></a:t>
            </a:r>
            <a:r>
              <a:rPr lang="fr-FR" dirty="0" smtClean="0"/>
              <a:t>, en passant une fois de plus dans </a:t>
            </a:r>
            <a:r>
              <a:rPr lang="fr-FR" dirty="0" smtClean="0">
                <a:sym typeface="Symbol"/>
              </a:rPr>
              <a:t></a:t>
            </a:r>
            <a:r>
              <a:rPr lang="fr-FR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Si coût(</a:t>
            </a:r>
            <a:r>
              <a:rPr lang="fr-FR" dirty="0" smtClean="0">
                <a:sym typeface="Symbol"/>
              </a:rPr>
              <a:t></a:t>
            </a:r>
            <a:r>
              <a:rPr lang="fr-FR" dirty="0" smtClean="0"/>
              <a:t>) est positif ou nul, 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' est de coût inférieur ou égal à 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; c'est un meilleur candidat que </a:t>
            </a:r>
            <a:r>
              <a:rPr lang="fr-FR" dirty="0" smtClean="0">
                <a:sym typeface="Symbol"/>
              </a:rPr>
              <a:t></a:t>
            </a:r>
            <a:r>
              <a:rPr lang="fr-FR" dirty="0" smtClean="0"/>
              <a:t> pour être solution du problème si coût(</a:t>
            </a:r>
            <a:r>
              <a:rPr lang="fr-FR" dirty="0" smtClean="0">
                <a:sym typeface="Symbol"/>
              </a:rPr>
              <a:t></a:t>
            </a:r>
            <a:r>
              <a:rPr lang="fr-FR" dirty="0" smtClean="0"/>
              <a:t>) est strictement positif.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Les circuits de coût négatif sont appelés </a:t>
            </a:r>
            <a:r>
              <a:rPr lang="fr-FR" b="1" dirty="0" smtClean="0"/>
              <a:t>circuits absorbants</a:t>
            </a:r>
            <a:r>
              <a:rPr lang="fr-FR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715FF4-9EBF-4716-A244-061BCBC7FD83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928688" y="1143000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071688" y="1071563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3071813" y="357188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3214688" y="1785938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4214813" y="1143000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5715000" y="1143000"/>
            <a:ext cx="41433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9" name="Connecteur droit avec flèche 8"/>
          <p:cNvCxnSpPr>
            <a:stCxn id="2" idx="6"/>
            <a:endCxn id="3" idx="2"/>
          </p:cNvCxnSpPr>
          <p:nvPr/>
        </p:nvCxnSpPr>
        <p:spPr>
          <a:xfrm flipV="1">
            <a:off x="1343025" y="1285875"/>
            <a:ext cx="728663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9" name="ZoneTexte 9"/>
          <p:cNvSpPr txBox="1">
            <a:spLocks noChangeArrowheads="1"/>
          </p:cNvSpPr>
          <p:nvPr/>
        </p:nvSpPr>
        <p:spPr bwMode="auto">
          <a:xfrm>
            <a:off x="1643063" y="11430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4</a:t>
            </a:r>
          </a:p>
        </p:txBody>
      </p:sp>
      <p:cxnSp>
        <p:nvCxnSpPr>
          <p:cNvPr id="12" name="Connecteur droit avec flèche 11"/>
          <p:cNvCxnSpPr>
            <a:stCxn id="3" idx="7"/>
            <a:endCxn id="4" idx="3"/>
          </p:cNvCxnSpPr>
          <p:nvPr/>
        </p:nvCxnSpPr>
        <p:spPr>
          <a:xfrm rot="5400000" flipH="1" flipV="1">
            <a:off x="2572544" y="575469"/>
            <a:ext cx="412750" cy="706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4" idx="5"/>
          </p:cNvCxnSpPr>
          <p:nvPr/>
        </p:nvCxnSpPr>
        <p:spPr>
          <a:xfrm rot="16200000" flipH="1">
            <a:off x="3574256" y="573882"/>
            <a:ext cx="492125" cy="7889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2" name="ZoneTexte 14"/>
          <p:cNvSpPr txBox="1">
            <a:spLocks noChangeArrowheads="1"/>
          </p:cNvSpPr>
          <p:nvPr/>
        </p:nvSpPr>
        <p:spPr bwMode="auto">
          <a:xfrm>
            <a:off x="2643188" y="85725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3</a:t>
            </a:r>
          </a:p>
        </p:txBody>
      </p:sp>
      <p:sp>
        <p:nvSpPr>
          <p:cNvPr id="5133" name="ZoneTexte 15"/>
          <p:cNvSpPr txBox="1">
            <a:spLocks noChangeArrowheads="1"/>
          </p:cNvSpPr>
          <p:nvPr/>
        </p:nvSpPr>
        <p:spPr bwMode="auto">
          <a:xfrm>
            <a:off x="3643313" y="928688"/>
            <a:ext cx="371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-2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rot="5400000">
            <a:off x="3748881" y="1323182"/>
            <a:ext cx="420687" cy="774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5" idx="2"/>
            <a:endCxn id="3" idx="5"/>
          </p:cNvCxnSpPr>
          <p:nvPr/>
        </p:nvCxnSpPr>
        <p:spPr>
          <a:xfrm rot="10800000">
            <a:off x="2425700" y="1436688"/>
            <a:ext cx="788988" cy="563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ZoneTexte 20"/>
          <p:cNvSpPr txBox="1">
            <a:spLocks noChangeArrowheads="1"/>
          </p:cNvSpPr>
          <p:nvPr/>
        </p:nvSpPr>
        <p:spPr bwMode="auto">
          <a:xfrm>
            <a:off x="3929063" y="1785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7</a:t>
            </a:r>
          </a:p>
        </p:txBody>
      </p:sp>
      <p:sp>
        <p:nvSpPr>
          <p:cNvPr id="5137" name="ZoneTexte 21"/>
          <p:cNvSpPr txBox="1">
            <a:spLocks noChangeArrowheads="1"/>
          </p:cNvSpPr>
          <p:nvPr/>
        </p:nvSpPr>
        <p:spPr bwMode="auto">
          <a:xfrm>
            <a:off x="2571750" y="1714500"/>
            <a:ext cx="371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-9</a:t>
            </a:r>
          </a:p>
        </p:txBody>
      </p:sp>
      <p:cxnSp>
        <p:nvCxnSpPr>
          <p:cNvPr id="24" name="Connecteur droit avec flèche 23"/>
          <p:cNvCxnSpPr>
            <a:stCxn id="6" idx="6"/>
            <a:endCxn id="7" idx="2"/>
          </p:cNvCxnSpPr>
          <p:nvPr/>
        </p:nvCxnSpPr>
        <p:spPr>
          <a:xfrm>
            <a:off x="4629150" y="1357313"/>
            <a:ext cx="10858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9" name="ZoneTexte 24"/>
          <p:cNvSpPr txBox="1">
            <a:spLocks noChangeArrowheads="1"/>
          </p:cNvSpPr>
          <p:nvPr/>
        </p:nvSpPr>
        <p:spPr bwMode="auto">
          <a:xfrm>
            <a:off x="5000625" y="12858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5140" name="ZoneTexte 25"/>
          <p:cNvSpPr txBox="1">
            <a:spLocks noChangeArrowheads="1"/>
          </p:cNvSpPr>
          <p:nvPr/>
        </p:nvSpPr>
        <p:spPr bwMode="auto">
          <a:xfrm>
            <a:off x="-1" y="2428868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Dans la suite on suppose qu'il n'existe pas de tels circuits. </a:t>
            </a:r>
          </a:p>
          <a:p>
            <a:r>
              <a:rPr lang="fr-FR" dirty="0">
                <a:latin typeface="Calibri" pitchFamily="34" charset="0"/>
              </a:rPr>
              <a:t>Un plus court chemin ne peut contenir un circuit de coût positif. </a:t>
            </a:r>
            <a:r>
              <a:rPr lang="fr-FR" dirty="0" smtClean="0">
                <a:latin typeface="Calibri" pitchFamily="34" charset="0"/>
              </a:rPr>
              <a:t> S'il </a:t>
            </a:r>
            <a:r>
              <a:rPr lang="fr-FR" dirty="0">
                <a:latin typeface="Calibri" pitchFamily="34" charset="0"/>
              </a:rPr>
              <a:t>y a des circuits de coût nul, il y a plusieurs solutions au problème de la recherche d'un plus </a:t>
            </a:r>
            <a:r>
              <a:rPr lang="fr-FR" dirty="0" smtClean="0">
                <a:latin typeface="Calibri" pitchFamily="34" charset="0"/>
              </a:rPr>
              <a:t> court </a:t>
            </a:r>
            <a:r>
              <a:rPr lang="fr-FR" dirty="0">
                <a:latin typeface="Calibri" pitchFamily="34" charset="0"/>
              </a:rPr>
              <a:t>chemin.</a:t>
            </a:r>
          </a:p>
          <a:p>
            <a:r>
              <a:rPr lang="fr-FR" dirty="0">
                <a:latin typeface="Calibri" pitchFamily="34" charset="0"/>
              </a:rPr>
              <a:t> </a:t>
            </a:r>
          </a:p>
          <a:p>
            <a:r>
              <a:rPr lang="fr-FR" dirty="0">
                <a:latin typeface="Calibri" pitchFamily="34" charset="0"/>
              </a:rPr>
              <a:t>Comme le nombre de chemins élémentaires de x vers y </a:t>
            </a:r>
            <a:r>
              <a:rPr lang="fr-FR" dirty="0" smtClean="0">
                <a:latin typeface="Calibri" pitchFamily="34" charset="0"/>
              </a:rPr>
              <a:t>(</a:t>
            </a:r>
            <a:r>
              <a:rPr lang="fr-FR" dirty="0">
                <a:latin typeface="Calibri" pitchFamily="34" charset="0"/>
              </a:rPr>
              <a:t>chemins qui ne contiennent pas plusieurs fois un même sommet) est fini, </a:t>
            </a:r>
            <a:r>
              <a:rPr lang="fr-FR" dirty="0" smtClean="0">
                <a:latin typeface="Calibri" pitchFamily="34" charset="0"/>
              </a:rPr>
              <a:t>il </a:t>
            </a:r>
            <a:r>
              <a:rPr lang="fr-FR" dirty="0">
                <a:latin typeface="Calibri" pitchFamily="34" charset="0"/>
              </a:rPr>
              <a:t>existe au moins un plus court chemin élémentaire de x vers y.</a:t>
            </a:r>
          </a:p>
          <a:p>
            <a:r>
              <a:rPr lang="fr-FR" dirty="0">
                <a:latin typeface="Calibri" pitchFamily="34" charset="0"/>
              </a:rPr>
              <a:t> </a:t>
            </a:r>
          </a:p>
          <a:p>
            <a:r>
              <a:rPr lang="fr-FR" dirty="0">
                <a:latin typeface="Calibri" pitchFamily="34" charset="0"/>
              </a:rPr>
              <a:t>Un plus court chemin élémentaire est un plus court chemin de x vers y, </a:t>
            </a:r>
            <a:r>
              <a:rPr lang="fr-FR" dirty="0" smtClean="0">
                <a:latin typeface="Calibri" pitchFamily="34" charset="0"/>
              </a:rPr>
              <a:t>s'il </a:t>
            </a:r>
            <a:r>
              <a:rPr lang="fr-FR" dirty="0">
                <a:latin typeface="Calibri" pitchFamily="34" charset="0"/>
              </a:rPr>
              <a:t>n'y a pas de circuit absorbant.</a:t>
            </a:r>
          </a:p>
          <a:p>
            <a:r>
              <a:rPr lang="fr-FR" dirty="0">
                <a:latin typeface="Calibri" pitchFamily="34" charset="0"/>
              </a:rPr>
              <a:t> </a:t>
            </a:r>
          </a:p>
          <a:p>
            <a:r>
              <a:rPr lang="fr-FR" dirty="0">
                <a:latin typeface="Calibri" pitchFamily="34" charset="0"/>
              </a:rPr>
              <a:t>Le problème de la recherche d'un plus court chemin de x vers y, </a:t>
            </a:r>
            <a:r>
              <a:rPr lang="fr-FR" dirty="0" smtClean="0">
                <a:latin typeface="Calibri" pitchFamily="34" charset="0"/>
              </a:rPr>
              <a:t>admet </a:t>
            </a:r>
            <a:r>
              <a:rPr lang="fr-FR" dirty="0">
                <a:latin typeface="Calibri" pitchFamily="34" charset="0"/>
              </a:rPr>
              <a:t>une solution dès qu'il </a:t>
            </a:r>
            <a:r>
              <a:rPr lang="fr-FR" dirty="0" smtClean="0">
                <a:latin typeface="Calibri" pitchFamily="34" charset="0"/>
              </a:rPr>
              <a:t>existe </a:t>
            </a:r>
            <a:r>
              <a:rPr lang="fr-FR" dirty="0">
                <a:latin typeface="Calibri" pitchFamily="34" charset="0"/>
              </a:rPr>
              <a:t>un chemin de x vers y, </a:t>
            </a:r>
            <a:r>
              <a:rPr lang="fr-FR" dirty="0" smtClean="0">
                <a:latin typeface="Calibri" pitchFamily="34" charset="0"/>
              </a:rPr>
              <a:t>et </a:t>
            </a:r>
            <a:r>
              <a:rPr lang="fr-FR" dirty="0">
                <a:latin typeface="Calibri" pitchFamily="34" charset="0"/>
              </a:rPr>
              <a:t>qu'il n'y a pas de circuits absorbants.</a:t>
            </a:r>
          </a:p>
          <a:p>
            <a:endParaRPr lang="fr-FR" dirty="0">
              <a:latin typeface="Calibri" pitchFamily="34" charset="0"/>
            </a:endParaRPr>
          </a:p>
        </p:txBody>
      </p:sp>
      <p:sp>
        <p:nvSpPr>
          <p:cNvPr id="21" name="Espace réservé du numéro de diapositive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FFF240-F88B-4CA6-A782-D7FE15DCA897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b="1" u="sng" smtClean="0"/>
              <a:t>Variantes de problème</a:t>
            </a:r>
            <a:endParaRPr 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Le problème de la recherche d'un plus court chemin se rencontre sous l'une des trois formes suivantes 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1. on recherche un plus court chemin entre deux sommets donnés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2. on recherche les plus courts chemins entre un sommet donné, appelé source et tous les autres sommets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3. on recherche les plus courts chemins entre tous les sommets pris deux à deux.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On ne connaît pas de solution meilleure pour le problème 1 que celle qui consiste à passer par les solutions de 2.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Il existe différents algorithmes qui sont plus ou moins bien adaptés selon les propriétés du graphe et la forme du problème étudié (2 ou 3), mais il n'y a pas d'algorithme général qui soit efficace et intéressant dans tous les cas.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EA6AA2-EC95-43EB-B602-9FF80366CD53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u="sng" dirty="0" smtClean="0"/>
              <a:t>Algorithme de </a:t>
            </a:r>
            <a:r>
              <a:rPr lang="fr-FR" b="1" u="sng" dirty="0" err="1" smtClean="0"/>
              <a:t>Dijkstra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fr-FR" smtClean="0"/>
              <a:t>Cet algorithme n'est utilisable que dans le cas, très fréquent, où les coûts des arcs sont tous positifs ou nuls. Il calcule un plus court chemin entre </a:t>
            </a:r>
            <a:r>
              <a:rPr lang="fr-FR" b="1" smtClean="0"/>
              <a:t>source s et tous les sommets accessibles depuis s</a:t>
            </a:r>
            <a:r>
              <a:rPr lang="fr-FR" smtClean="0"/>
              <a:t> : on obtient alors une arborescence de racine s formée par ces plus courts chemins.</a:t>
            </a:r>
          </a:p>
          <a:p>
            <a:pPr eaLnBrk="1" hangingPunct="1"/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C31F10-61D8-49D7-BCED-6706297C8F8F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u="sng" dirty="0" smtClean="0"/>
              <a:t>Principe</a:t>
            </a:r>
            <a:br>
              <a:rPr lang="fr-FR" b="1" u="sng" dirty="0" smtClean="0"/>
            </a:br>
            <a:endParaRPr lang="fr-FR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On considère dans la présentation suivante que sommet 1 est un sommet source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 smtClean="0"/>
              <a:t>Soit</a:t>
            </a:r>
            <a:r>
              <a:rPr lang="en-GB" dirty="0" smtClean="0"/>
              <a:t> G = [S, A] ; S = {1, 2, …, N}. </a:t>
            </a:r>
            <a:r>
              <a:rPr lang="fr-FR" dirty="0" smtClean="0"/>
              <a:t>On initialise tous les </a:t>
            </a:r>
            <a:r>
              <a:rPr lang="fr-FR" dirty="0" smtClean="0">
                <a:sym typeface="Symbol"/>
              </a:rPr>
              <a:t></a:t>
            </a:r>
            <a:r>
              <a:rPr lang="fr-FR" dirty="0" smtClean="0"/>
              <a:t>(i)= l</a:t>
            </a:r>
            <a:r>
              <a:rPr lang="fr-FR" baseline="-25000" dirty="0" smtClean="0"/>
              <a:t>1i</a:t>
            </a:r>
            <a:r>
              <a:rPr lang="fr-FR" dirty="0" smtClean="0"/>
              <a:t>. </a:t>
            </a:r>
            <a:r>
              <a:rPr lang="fr-FR" dirty="0" err="1" smtClean="0"/>
              <a:t>l</a:t>
            </a:r>
            <a:r>
              <a:rPr lang="fr-FR" baseline="-25000" dirty="0" err="1" smtClean="0"/>
              <a:t>ij</a:t>
            </a:r>
            <a:r>
              <a:rPr lang="fr-FR" dirty="0" smtClean="0"/>
              <a:t> = la longueur de l'arc (</a:t>
            </a:r>
            <a:r>
              <a:rPr lang="fr-FR" dirty="0" err="1" smtClean="0"/>
              <a:t>i,j</a:t>
            </a:r>
            <a:r>
              <a:rPr lang="fr-FR" dirty="0" smtClean="0"/>
              <a:t>) si (</a:t>
            </a:r>
            <a:r>
              <a:rPr lang="fr-FR" dirty="0" err="1" smtClean="0"/>
              <a:t>i,j</a:t>
            </a:r>
            <a:r>
              <a:rPr lang="fr-FR" dirty="0" smtClean="0"/>
              <a:t>)</a:t>
            </a:r>
            <a:r>
              <a:rPr lang="fr-FR" dirty="0" smtClean="0">
                <a:sym typeface="Symbol"/>
              </a:rPr>
              <a:t></a:t>
            </a:r>
            <a:r>
              <a:rPr lang="fr-FR" dirty="0" smtClean="0"/>
              <a:t>A, sinon </a:t>
            </a:r>
            <a:r>
              <a:rPr lang="fr-FR" dirty="0" err="1" smtClean="0"/>
              <a:t>l</a:t>
            </a:r>
            <a:r>
              <a:rPr lang="fr-FR" baseline="-25000" dirty="0" err="1" smtClean="0"/>
              <a:t>ij</a:t>
            </a:r>
            <a:r>
              <a:rPr lang="fr-FR" dirty="0" smtClean="0"/>
              <a:t> = </a:t>
            </a:r>
            <a:r>
              <a:rPr lang="fr-FR" dirty="0" smtClean="0">
                <a:sym typeface="Symbol"/>
              </a:rPr>
              <a:t></a:t>
            </a:r>
            <a:r>
              <a:rPr lang="fr-FR" dirty="0" smtClean="0"/>
              <a:t>. </a:t>
            </a:r>
            <a:r>
              <a:rPr lang="fr-FR" dirty="0" err="1" smtClean="0"/>
              <a:t>l</a:t>
            </a:r>
            <a:r>
              <a:rPr lang="fr-FR" baseline="-25000" dirty="0" err="1" smtClean="0"/>
              <a:t>ii</a:t>
            </a:r>
            <a:r>
              <a:rPr lang="fr-FR" dirty="0" smtClean="0"/>
              <a:t> = 0.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On note </a:t>
            </a:r>
            <a:r>
              <a:rPr lang="fr-FR" dirty="0" smtClean="0">
                <a:sym typeface="Symbol"/>
              </a:rPr>
              <a:t></a:t>
            </a:r>
            <a:r>
              <a:rPr lang="fr-FR" dirty="0" smtClean="0"/>
              <a:t>*(i) la longueur minimum des chemins de 1 à i ; donc </a:t>
            </a:r>
            <a:r>
              <a:rPr lang="fr-FR" dirty="0" smtClean="0">
                <a:sym typeface="Symbol"/>
              </a:rPr>
              <a:t></a:t>
            </a:r>
            <a:r>
              <a:rPr lang="fr-FR" dirty="0" smtClean="0"/>
              <a:t>*(1) = 0.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L'ensemble des sommets S est partitionné en 2 : M et CC. </a:t>
            </a:r>
            <a:r>
              <a:rPr lang="en-GB" dirty="0" smtClean="0"/>
              <a:t>M = S – CC. </a:t>
            </a:r>
            <a:r>
              <a:rPr lang="fr-FR" dirty="0" smtClean="0"/>
              <a:t>Au début CC={1} et M = {2, 3, …, N}. Donc, on construit progressivement un ensemble CC des sommets x pour lesquels on connaît le plus court chemin de 1 vers x.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Tant que M n'est pas vide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fr-FR" dirty="0" smtClean="0"/>
              <a:t>On choisit dans l'ensemble M un sommet j tel que </a:t>
            </a:r>
            <a:r>
              <a:rPr lang="fr-FR" dirty="0" smtClean="0">
                <a:sym typeface="Symbol"/>
              </a:rPr>
              <a:t></a:t>
            </a:r>
            <a:r>
              <a:rPr lang="fr-FR" dirty="0" smtClean="0"/>
              <a:t>(j) est le plus petit et on ajoute le sommet j dans l'ensemble CC.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 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fr-FR" dirty="0" smtClean="0"/>
              <a:t>Pour tous les sommets i qui sont successeurs de j on met dans </a:t>
            </a:r>
            <a:r>
              <a:rPr lang="fr-FR" dirty="0" smtClean="0">
                <a:sym typeface="Symbol"/>
              </a:rPr>
              <a:t></a:t>
            </a:r>
            <a:r>
              <a:rPr lang="fr-FR" dirty="0" smtClean="0"/>
              <a:t>(i) le minimum de l'ancien </a:t>
            </a:r>
            <a:r>
              <a:rPr lang="fr-FR" dirty="0" smtClean="0">
                <a:sym typeface="Symbol"/>
              </a:rPr>
              <a:t></a:t>
            </a:r>
            <a:r>
              <a:rPr lang="fr-FR" dirty="0" smtClean="0"/>
              <a:t>(i) et la somme de </a:t>
            </a:r>
            <a:r>
              <a:rPr lang="fr-FR" dirty="0" smtClean="0">
                <a:sym typeface="Symbol"/>
              </a:rPr>
              <a:t></a:t>
            </a:r>
            <a:r>
              <a:rPr lang="fr-FR" dirty="0" smtClean="0"/>
              <a:t>(j) et l'arc qui mène de j à i.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90F380-6568-402C-93B4-9E2CA1080D4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0" y="928688"/>
            <a:ext cx="6429375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38125" algn="l"/>
              </a:tabLst>
            </a:pPr>
            <a:r>
              <a:rPr lang="fr-FR" sz="1400" b="1" u="sng" dirty="0">
                <a:latin typeface="Calibri" pitchFamily="34" charset="0"/>
                <a:cs typeface="Times New Roman" pitchFamily="18" charset="0"/>
              </a:rPr>
              <a:t>Algorithme</a:t>
            </a:r>
          </a:p>
          <a:p>
            <a:pPr>
              <a:tabLst>
                <a:tab pos="238125" algn="l"/>
              </a:tabLst>
            </a:pPr>
            <a:endParaRPr lang="fr-FR" sz="1400" b="1" dirty="0">
              <a:latin typeface="Calibri" pitchFamily="34" charset="0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Calibri" pitchFamily="34" charset="0"/>
                <a:cs typeface="Times New Roman" pitchFamily="18" charset="0"/>
              </a:rPr>
              <a:t>Initialisation</a:t>
            </a:r>
            <a:endParaRPr lang="fr-FR" sz="1400" dirty="0">
              <a:latin typeface="Calibri" pitchFamily="34" charset="0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Calibri" pitchFamily="34" charset="0"/>
                <a:cs typeface="Times New Roman" pitchFamily="18" charset="0"/>
              </a:rPr>
              <a:t>CC={1} ; M = {2, 3, …, N}</a:t>
            </a:r>
            <a:endParaRPr lang="fr-FR" sz="1400" dirty="0">
              <a:latin typeface="Calibri" pitchFamily="34" charset="0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Calibri" pitchFamily="34" charset="0"/>
                <a:cs typeface="Times New Roman" pitchFamily="18" charset="0"/>
              </a:rPr>
              <a:t>				 l</a:t>
            </a:r>
            <a:r>
              <a:rPr lang="fr-FR" sz="1400" baseline="-30000" dirty="0">
                <a:latin typeface="Calibri" pitchFamily="34" charset="0"/>
                <a:cs typeface="Times New Roman" pitchFamily="18" charset="0"/>
              </a:rPr>
              <a:t>1i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 si i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</a:t>
            </a:r>
            <a:r>
              <a:rPr lang="fr-FR" sz="1400" baseline="-30000" dirty="0" smtClean="0">
                <a:cs typeface="Times New Roman" pitchFamily="18" charset="0"/>
              </a:rPr>
              <a:t>1</a:t>
            </a:r>
            <a:r>
              <a:rPr lang="fr-FR" sz="1200" baseline="30000" dirty="0" smtClean="0">
                <a:cs typeface="Times New Roman" pitchFamily="18" charset="0"/>
              </a:rPr>
              <a:t>1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(1)=0 ; 		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(i) =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		 +</a:t>
            </a:r>
            <a:r>
              <a:rPr lang="fr-FR" sz="1400" dirty="0">
                <a:cs typeface="Times New Roman" pitchFamily="18" charset="0"/>
              </a:rPr>
              <a:t> sinon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endParaRPr lang="fr-FR" sz="14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endParaRPr lang="fr-FR" sz="14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TANT QUE |M| </a:t>
            </a:r>
            <a:r>
              <a:rPr lang="fr-FR" sz="1400" dirty="0">
                <a:cs typeface="Times New Roman" pitchFamily="18" charset="0"/>
              </a:rPr>
              <a:t> 0 FAIRE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Sélectionner j</a:t>
            </a:r>
            <a:r>
              <a:rPr lang="fr-FR" sz="1400" dirty="0">
                <a:cs typeface="Times New Roman" pitchFamily="18" charset="0"/>
              </a:rPr>
              <a:t>M tel que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(j)=min</a:t>
            </a:r>
            <a:r>
              <a:rPr lang="fr-FR" sz="1400" baseline="-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i</a:t>
            </a:r>
            <a:r>
              <a:rPr lang="fr-FR" sz="1400" baseline="-30000" dirty="0">
                <a:cs typeface="Times New Roman" pitchFamily="18" charset="0"/>
              </a:rPr>
              <a:t>M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(i)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M=M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– {j}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  <a:p>
            <a:pPr eaLnBrk="0" hangingPunct="0">
              <a:tabLst>
                <a:tab pos="238125" algn="l"/>
              </a:tabLst>
            </a:pP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CC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 CC + {j}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SI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|M| </a:t>
            </a:r>
            <a:r>
              <a:rPr lang="fr-FR" sz="1400" dirty="0">
                <a:cs typeface="Times New Roman" pitchFamily="18" charset="0"/>
              </a:rPr>
              <a:t> 0 ALORS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POUR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TOUT i</a:t>
            </a:r>
            <a:r>
              <a:rPr lang="fr-FR" sz="1400" baseline="-30000" dirty="0" smtClean="0">
                <a:cs typeface="Times New Roman" pitchFamily="18" charset="0"/>
              </a:rPr>
              <a:t>j</a:t>
            </a:r>
            <a:r>
              <a:rPr lang="fr-FR" sz="1400" baseline="30000" dirty="0" smtClean="0">
                <a:cs typeface="Times New Roman" pitchFamily="18" charset="0"/>
              </a:rPr>
              <a:t>1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et i</a:t>
            </a:r>
            <a:r>
              <a:rPr lang="fr-FR" sz="1400" dirty="0">
                <a:cs typeface="Times New Roman" pitchFamily="18" charset="0"/>
              </a:rPr>
              <a:t>M FAIRE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 dirty="0">
                <a:cs typeface="Times New Roman" pitchFamily="18" charset="0"/>
              </a:rPr>
              <a:t>(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en-GB" sz="1400" dirty="0">
                <a:cs typeface="Times New Roman" pitchFamily="18" charset="0"/>
              </a:rPr>
              <a:t>)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</a:t>
            </a:r>
            <a:r>
              <a:rPr lang="en-GB" sz="1400" dirty="0">
                <a:cs typeface="Times New Roman" pitchFamily="18" charset="0"/>
              </a:rPr>
              <a:t> min(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 dirty="0">
                <a:cs typeface="Times New Roman" pitchFamily="18" charset="0"/>
              </a:rPr>
              <a:t>(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en-GB" sz="1400" dirty="0">
                <a:cs typeface="Times New Roman" pitchFamily="18" charset="0"/>
              </a:rPr>
              <a:t>),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 dirty="0">
                <a:cs typeface="Times New Roman" pitchFamily="18" charset="0"/>
              </a:rPr>
              <a:t>(j) + </a:t>
            </a:r>
            <a:r>
              <a:rPr lang="en-GB" sz="1400" dirty="0" err="1">
                <a:cs typeface="Times New Roman" pitchFamily="18" charset="0"/>
              </a:rPr>
              <a:t>l</a:t>
            </a:r>
            <a:r>
              <a:rPr lang="en-GB" sz="1400" baseline="-300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ji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</a:t>
            </a:r>
            <a:endParaRPr lang="en-GB" sz="16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en-GB" sz="1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fin</a:t>
            </a:r>
          </a:p>
          <a:p>
            <a:pPr eaLnBrk="0" hangingPunct="0">
              <a:tabLst>
                <a:tab pos="238125" algn="l"/>
              </a:tabLst>
            </a:pPr>
            <a:r>
              <a:rPr lang="en-GB" sz="1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fin</a:t>
            </a:r>
            <a:endParaRPr lang="en-GB" sz="14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13DF88-D06C-4906-8B51-F5354521A2E2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4" name="Accolade ouvrante 3"/>
          <p:cNvSpPr/>
          <p:nvPr/>
        </p:nvSpPr>
        <p:spPr>
          <a:xfrm>
            <a:off x="2786063" y="1714500"/>
            <a:ext cx="71437" cy="8572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0" y="1"/>
            <a:ext cx="4214810" cy="68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49121" bIns="0" anchor="ctr">
            <a:spAutoFit/>
          </a:bodyPr>
          <a:lstStyle/>
          <a:p>
            <a:r>
              <a:rPr lang="fr-FR" sz="1400" b="1" dirty="0" err="1">
                <a:latin typeface="Calibri" pitchFamily="34" charset="0"/>
                <a:cs typeface="Times New Roman" pitchFamily="18" charset="0"/>
              </a:rPr>
              <a:t>Init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.</a:t>
            </a:r>
            <a:endParaRPr lang="fr-FR" sz="1400" dirty="0">
              <a:latin typeface="Calibri" pitchFamily="34" charset="0"/>
            </a:endParaRPr>
          </a:p>
          <a:p>
            <a:pPr eaLnBrk="0" hangingPunct="0"/>
            <a:r>
              <a:rPr lang="fr-FR" sz="1400" dirty="0">
                <a:latin typeface="Calibri" pitchFamily="34" charset="0"/>
                <a:cs typeface="Times New Roman" pitchFamily="18" charset="0"/>
              </a:rPr>
              <a:t>CC = {1} ; M = {2, 3, 4, 5, 6}</a:t>
            </a:r>
            <a:endParaRPr lang="fr-FR" sz="1400" dirty="0">
              <a:latin typeface="Calibri" pitchFamily="34" charset="0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(2)=7 ;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(3) = 1,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(4) =+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r>
              <a:rPr lang="fr-FR" sz="1400" dirty="0">
                <a:cs typeface="Times New Roman" pitchFamily="18" charset="0"/>
              </a:rPr>
              <a:t>,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(5) =+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r>
              <a:rPr lang="fr-FR" sz="1400" dirty="0">
                <a:cs typeface="Times New Roman" pitchFamily="18" charset="0"/>
              </a:rPr>
              <a:t>,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(6) =+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endParaRPr lang="fr-FR" sz="1400" dirty="0"/>
          </a:p>
          <a:p>
            <a:pPr eaLnBrk="0" hangingPunct="0"/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Sélect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 3.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 = {2, 4, 5, 6} ; CC = {1, 3}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</a:t>
            </a:r>
            <a:r>
              <a:rPr lang="fr-FR" sz="1400" dirty="0">
                <a:cs typeface="Times New Roman" pitchFamily="18" charset="0"/>
              </a:rPr>
              <a:t>(2) = min(7, 1+5)=6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</a:t>
            </a:r>
            <a:r>
              <a:rPr lang="fr-FR" sz="1400" dirty="0">
                <a:cs typeface="Times New Roman" pitchFamily="18" charset="0"/>
              </a:rPr>
              <a:t>(5) = min(+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r>
              <a:rPr lang="fr-FR" sz="1400" dirty="0">
                <a:cs typeface="Times New Roman" pitchFamily="18" charset="0"/>
              </a:rPr>
              <a:t>, 1+2)=3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</a:t>
            </a:r>
            <a:r>
              <a:rPr lang="fr-FR" sz="1400" dirty="0">
                <a:cs typeface="Times New Roman" pitchFamily="18" charset="0"/>
              </a:rPr>
              <a:t>(6) = min(+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r>
              <a:rPr lang="fr-FR" sz="1400" dirty="0">
                <a:cs typeface="Times New Roman" pitchFamily="18" charset="0"/>
              </a:rPr>
              <a:t>, 1+7)=8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Sélect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 5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 = {2, 4, 6} ; CC = {1, 3, 5}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</a:t>
            </a:r>
            <a:r>
              <a:rPr lang="fr-FR" sz="1400" dirty="0">
                <a:cs typeface="Times New Roman" pitchFamily="18" charset="0"/>
              </a:rPr>
              <a:t>(2) = min(6, 3+2)=5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</a:t>
            </a:r>
            <a:r>
              <a:rPr lang="fr-FR" sz="1400" dirty="0">
                <a:cs typeface="Times New Roman" pitchFamily="18" charset="0"/>
              </a:rPr>
              <a:t>(4) = min(+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r>
              <a:rPr lang="fr-FR" sz="1400" dirty="0">
                <a:cs typeface="Times New Roman" pitchFamily="18" charset="0"/>
              </a:rPr>
              <a:t>, 3+5)=8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Sélect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 2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 = {4, 6} ; CC = {1, 3, 5, 2}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</a:t>
            </a:r>
            <a:r>
              <a:rPr lang="fr-FR" sz="1400" dirty="0">
                <a:cs typeface="Times New Roman" pitchFamily="18" charset="0"/>
              </a:rPr>
              <a:t>(4) = min(8, 5+4)=8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</a:t>
            </a:r>
            <a:r>
              <a:rPr lang="fr-FR" sz="1400" dirty="0">
                <a:cs typeface="Times New Roman" pitchFamily="18" charset="0"/>
              </a:rPr>
              <a:t>(6) = min(8, 5+2)=7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Sélect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 6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 = {4} ; CC = {1, 3, 5, 2, 6}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Sélect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 4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 = {</a:t>
            </a:r>
            <a:r>
              <a:rPr lang="fr-FR" sz="1400" dirty="0">
                <a:cs typeface="Times New Roman" pitchFamily="18" charset="0"/>
              </a:rPr>
              <a:t>} ; CC = {1, 3, 5, 2, 6, 4}</a:t>
            </a:r>
            <a:endParaRPr lang="fr-FR" sz="1400" b="1" u="sng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b="1" u="sng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Résultat</a:t>
            </a: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*(1)=0 </a:t>
            </a:r>
          </a:p>
          <a:p>
            <a:pPr eaLnBrk="0" hangingPunct="0"/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*(3)=1</a:t>
            </a:r>
          </a:p>
          <a:p>
            <a:pPr eaLnBrk="0" hangingPunct="0"/>
            <a:endParaRPr lang="fr-FR" sz="1400" dirty="0">
              <a:cs typeface="Times New Roman" pitchFamily="18" charset="0"/>
            </a:endParaRPr>
          </a:p>
          <a:p>
            <a:r>
              <a:rPr lang="fr-FR" sz="1400" dirty="0">
                <a:sym typeface="Symbol" pitchFamily="18" charset="2"/>
              </a:rPr>
              <a:t></a:t>
            </a:r>
            <a:r>
              <a:rPr lang="fr-FR" sz="1400" dirty="0"/>
              <a:t>*(5)=3</a:t>
            </a:r>
          </a:p>
          <a:p>
            <a:r>
              <a:rPr lang="fr-FR" sz="1400" dirty="0"/>
              <a:t> </a:t>
            </a:r>
          </a:p>
          <a:p>
            <a:r>
              <a:rPr lang="fr-FR" sz="1400" dirty="0">
                <a:sym typeface="Symbol" pitchFamily="18" charset="2"/>
              </a:rPr>
              <a:t></a:t>
            </a:r>
            <a:r>
              <a:rPr lang="fr-FR" sz="1400" dirty="0"/>
              <a:t>*(2)=5</a:t>
            </a:r>
          </a:p>
          <a:p>
            <a:r>
              <a:rPr lang="fr-FR" sz="1400" dirty="0"/>
              <a:t> </a:t>
            </a:r>
          </a:p>
          <a:p>
            <a:r>
              <a:rPr lang="fr-FR" sz="1400" dirty="0">
                <a:sym typeface="Symbol" pitchFamily="18" charset="2"/>
              </a:rPr>
              <a:t></a:t>
            </a:r>
            <a:r>
              <a:rPr lang="fr-FR" sz="1400" dirty="0"/>
              <a:t>*(6)=7</a:t>
            </a:r>
          </a:p>
          <a:p>
            <a:r>
              <a:rPr lang="fr-FR" sz="1400" dirty="0" smtClean="0">
                <a:sym typeface="Symbol" pitchFamily="18" charset="2"/>
              </a:rPr>
              <a:t></a:t>
            </a:r>
            <a:r>
              <a:rPr lang="fr-FR" sz="1400" dirty="0"/>
              <a:t>*(4)=8</a:t>
            </a:r>
          </a:p>
          <a:p>
            <a:pPr eaLnBrk="0" hangingPunct="0"/>
            <a:endParaRPr lang="fr-FR" sz="14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4214813" y="2428875"/>
            <a:ext cx="557212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1</a:t>
            </a:r>
          </a:p>
        </p:txBody>
      </p:sp>
      <p:sp>
        <p:nvSpPr>
          <p:cNvPr id="4" name="Ellipse 3"/>
          <p:cNvSpPr/>
          <p:nvPr/>
        </p:nvSpPr>
        <p:spPr>
          <a:xfrm>
            <a:off x="5429250" y="1643063"/>
            <a:ext cx="557213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2</a:t>
            </a:r>
          </a:p>
        </p:txBody>
      </p:sp>
      <p:sp>
        <p:nvSpPr>
          <p:cNvPr id="5" name="Ellipse 4"/>
          <p:cNvSpPr/>
          <p:nvPr/>
        </p:nvSpPr>
        <p:spPr>
          <a:xfrm>
            <a:off x="6858000" y="1643063"/>
            <a:ext cx="557213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4</a:t>
            </a:r>
          </a:p>
        </p:txBody>
      </p:sp>
      <p:sp>
        <p:nvSpPr>
          <p:cNvPr id="6" name="Ellipse 5"/>
          <p:cNvSpPr/>
          <p:nvPr/>
        </p:nvSpPr>
        <p:spPr>
          <a:xfrm>
            <a:off x="5500688" y="2857500"/>
            <a:ext cx="557212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6786563" y="2928938"/>
            <a:ext cx="557212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6</a:t>
            </a:r>
          </a:p>
        </p:txBody>
      </p:sp>
      <p:sp>
        <p:nvSpPr>
          <p:cNvPr id="8" name="Ellipse 7"/>
          <p:cNvSpPr/>
          <p:nvPr/>
        </p:nvSpPr>
        <p:spPr>
          <a:xfrm>
            <a:off x="7929563" y="2214563"/>
            <a:ext cx="557212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5</a:t>
            </a:r>
          </a:p>
        </p:txBody>
      </p:sp>
      <p:cxnSp>
        <p:nvCxnSpPr>
          <p:cNvPr id="10" name="Connecteur droit avec flèche 9"/>
          <p:cNvCxnSpPr>
            <a:stCxn id="3" idx="7"/>
            <a:endCxn id="4" idx="3"/>
          </p:cNvCxnSpPr>
          <p:nvPr/>
        </p:nvCxnSpPr>
        <p:spPr>
          <a:xfrm rot="5400000" flipH="1" flipV="1">
            <a:off x="4884738" y="1876425"/>
            <a:ext cx="431800" cy="819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3" idx="5"/>
            <a:endCxn id="6" idx="2"/>
          </p:cNvCxnSpPr>
          <p:nvPr/>
        </p:nvCxnSpPr>
        <p:spPr>
          <a:xfrm rot="16200000" flipH="1">
            <a:off x="4970463" y="2576513"/>
            <a:ext cx="250825" cy="809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6" idx="0"/>
            <a:endCxn id="4" idx="4"/>
          </p:cNvCxnSpPr>
          <p:nvPr/>
        </p:nvCxnSpPr>
        <p:spPr>
          <a:xfrm rot="16200000" flipV="1">
            <a:off x="5387181" y="2464594"/>
            <a:ext cx="714375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4" idx="6"/>
            <a:endCxn id="5" idx="2"/>
          </p:cNvCxnSpPr>
          <p:nvPr/>
        </p:nvCxnSpPr>
        <p:spPr>
          <a:xfrm>
            <a:off x="5986463" y="1892300"/>
            <a:ext cx="8715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6072188" y="3143250"/>
            <a:ext cx="72866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8" idx="2"/>
            <a:endCxn id="5" idx="5"/>
          </p:cNvCxnSpPr>
          <p:nvPr/>
        </p:nvCxnSpPr>
        <p:spPr>
          <a:xfrm rot="10800000">
            <a:off x="7334250" y="2070100"/>
            <a:ext cx="595313" cy="393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7" idx="6"/>
            <a:endCxn id="8" idx="3"/>
          </p:cNvCxnSpPr>
          <p:nvPr/>
        </p:nvCxnSpPr>
        <p:spPr>
          <a:xfrm flipV="1">
            <a:off x="7343775" y="2641600"/>
            <a:ext cx="666750" cy="5365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4" idx="6"/>
            <a:endCxn id="7" idx="1"/>
          </p:cNvCxnSpPr>
          <p:nvPr/>
        </p:nvCxnSpPr>
        <p:spPr>
          <a:xfrm>
            <a:off x="5986463" y="1892300"/>
            <a:ext cx="881062" cy="11096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8" idx="2"/>
            <a:endCxn id="4" idx="6"/>
          </p:cNvCxnSpPr>
          <p:nvPr/>
        </p:nvCxnSpPr>
        <p:spPr>
          <a:xfrm rot="10800000">
            <a:off x="5986463" y="1892300"/>
            <a:ext cx="19431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6" idx="7"/>
            <a:endCxn id="8" idx="2"/>
          </p:cNvCxnSpPr>
          <p:nvPr/>
        </p:nvCxnSpPr>
        <p:spPr>
          <a:xfrm rot="5400000" flipH="1" flipV="1">
            <a:off x="6719888" y="1720850"/>
            <a:ext cx="466725" cy="1952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9" name="ZoneTexte 29"/>
          <p:cNvSpPr txBox="1">
            <a:spLocks noChangeArrowheads="1"/>
          </p:cNvSpPr>
          <p:nvPr/>
        </p:nvSpPr>
        <p:spPr bwMode="auto">
          <a:xfrm>
            <a:off x="4929188" y="2143125"/>
            <a:ext cx="2555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7</a:t>
            </a:r>
          </a:p>
        </p:txBody>
      </p:sp>
      <p:sp>
        <p:nvSpPr>
          <p:cNvPr id="10260" name="ZoneTexte 30"/>
          <p:cNvSpPr txBox="1">
            <a:spLocks noChangeArrowheads="1"/>
          </p:cNvSpPr>
          <p:nvPr/>
        </p:nvSpPr>
        <p:spPr bwMode="auto">
          <a:xfrm>
            <a:off x="5000625" y="2857500"/>
            <a:ext cx="255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1</a:t>
            </a:r>
          </a:p>
        </p:txBody>
      </p:sp>
      <p:sp>
        <p:nvSpPr>
          <p:cNvPr id="10261" name="ZoneTexte 31"/>
          <p:cNvSpPr txBox="1">
            <a:spLocks noChangeArrowheads="1"/>
          </p:cNvSpPr>
          <p:nvPr/>
        </p:nvSpPr>
        <p:spPr bwMode="auto">
          <a:xfrm>
            <a:off x="5643563" y="2357438"/>
            <a:ext cx="312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5</a:t>
            </a:r>
          </a:p>
        </p:txBody>
      </p:sp>
      <p:sp>
        <p:nvSpPr>
          <p:cNvPr id="10262" name="ZoneTexte 32"/>
          <p:cNvSpPr txBox="1">
            <a:spLocks noChangeArrowheads="1"/>
          </p:cNvSpPr>
          <p:nvPr/>
        </p:nvSpPr>
        <p:spPr bwMode="auto">
          <a:xfrm>
            <a:off x="6286500" y="3071813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7</a:t>
            </a:r>
          </a:p>
        </p:txBody>
      </p:sp>
      <p:sp>
        <p:nvSpPr>
          <p:cNvPr id="10263" name="ZoneTexte 33"/>
          <p:cNvSpPr txBox="1">
            <a:spLocks noChangeArrowheads="1"/>
          </p:cNvSpPr>
          <p:nvPr/>
        </p:nvSpPr>
        <p:spPr bwMode="auto">
          <a:xfrm>
            <a:off x="7500938" y="2857500"/>
            <a:ext cx="327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3</a:t>
            </a:r>
          </a:p>
        </p:txBody>
      </p:sp>
      <p:sp>
        <p:nvSpPr>
          <p:cNvPr id="10264" name="ZoneTexte 34"/>
          <p:cNvSpPr txBox="1">
            <a:spLocks noChangeArrowheads="1"/>
          </p:cNvSpPr>
          <p:nvPr/>
        </p:nvSpPr>
        <p:spPr bwMode="auto">
          <a:xfrm>
            <a:off x="7643813" y="2000250"/>
            <a:ext cx="214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5</a:t>
            </a:r>
          </a:p>
        </p:txBody>
      </p:sp>
      <p:sp>
        <p:nvSpPr>
          <p:cNvPr id="10265" name="ZoneTexte 35"/>
          <p:cNvSpPr txBox="1">
            <a:spLocks noChangeArrowheads="1"/>
          </p:cNvSpPr>
          <p:nvPr/>
        </p:nvSpPr>
        <p:spPr bwMode="auto">
          <a:xfrm>
            <a:off x="6286500" y="1643063"/>
            <a:ext cx="3270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4</a:t>
            </a:r>
          </a:p>
        </p:txBody>
      </p:sp>
      <p:sp>
        <p:nvSpPr>
          <p:cNvPr id="10266" name="ZoneTexte 36"/>
          <p:cNvSpPr txBox="1">
            <a:spLocks noChangeArrowheads="1"/>
          </p:cNvSpPr>
          <p:nvPr/>
        </p:nvSpPr>
        <p:spPr bwMode="auto">
          <a:xfrm>
            <a:off x="6143625" y="264318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2</a:t>
            </a:r>
          </a:p>
        </p:txBody>
      </p:sp>
      <p:sp>
        <p:nvSpPr>
          <p:cNvPr id="10267" name="ZoneTexte 37"/>
          <p:cNvSpPr txBox="1">
            <a:spLocks noChangeArrowheads="1"/>
          </p:cNvSpPr>
          <p:nvPr/>
        </p:nvSpPr>
        <p:spPr bwMode="auto">
          <a:xfrm>
            <a:off x="6143625" y="2071688"/>
            <a:ext cx="2555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2</a:t>
            </a:r>
          </a:p>
        </p:txBody>
      </p:sp>
      <p:sp>
        <p:nvSpPr>
          <p:cNvPr id="10268" name="ZoneTexte 38"/>
          <p:cNvSpPr txBox="1">
            <a:spLocks noChangeArrowheads="1"/>
          </p:cNvSpPr>
          <p:nvPr/>
        </p:nvSpPr>
        <p:spPr bwMode="auto">
          <a:xfrm>
            <a:off x="6500813" y="2000250"/>
            <a:ext cx="327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2</a:t>
            </a:r>
          </a:p>
        </p:txBody>
      </p:sp>
      <p:sp>
        <p:nvSpPr>
          <p:cNvPr id="30" name="Espace réservé du numéro de diapositive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8B21A3-BACB-43F8-9F53-117B395021CD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0" y="857250"/>
            <a:ext cx="91440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sz="1400" b="1" u="sng">
                <a:latin typeface="Calibri" pitchFamily="34" charset="0"/>
                <a:cs typeface="Times New Roman" pitchFamily="18" charset="0"/>
              </a:rPr>
              <a:t>Cas où l(u) = 1, </a:t>
            </a:r>
            <a:r>
              <a:rPr lang="fr-FR" sz="14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fr-FR" sz="1400" b="1" u="sng">
                <a:cs typeface="Times New Roman" pitchFamily="18" charset="0"/>
              </a:rPr>
              <a:t>u</a:t>
            </a:r>
            <a:r>
              <a:rPr lang="fr-FR" sz="14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fr-FR" sz="1400" b="1" u="sng">
                <a:cs typeface="Times New Roman" pitchFamily="18" charset="0"/>
              </a:rPr>
              <a:t>A</a:t>
            </a:r>
          </a:p>
          <a:p>
            <a:pPr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C'est le cas particulier où toutes les longueurs sont égales. On calcule la longueur du plus court chemin d'un sommet (sommet 1, par exemple) à tous les autres sommets.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Principe</a:t>
            </a:r>
            <a:endParaRPr lang="fr-FR" sz="14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endParaRPr lang="fr-FR" sz="1400" u="sng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On définit </a:t>
            </a:r>
            <a:r>
              <a:rPr lang="fr-FR" sz="1400">
                <a:cs typeface="Times New Roman" pitchFamily="18" charset="0"/>
              </a:rPr>
              <a:t>(i) comme étant le plus court chemin du sommet 1 au sommet i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en-GB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On initialise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>
                <a:cs typeface="Times New Roman" pitchFamily="18" charset="0"/>
              </a:rPr>
              <a:t>(i) = +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r>
              <a:rPr lang="en-GB" sz="1400">
                <a:cs typeface="Times New Roman" pitchFamily="18" charset="0"/>
              </a:rPr>
              <a:t>,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GB" sz="1400">
                <a:cs typeface="Times New Roman" pitchFamily="18" charset="0"/>
              </a:rPr>
              <a:t>i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</a:t>
            </a:r>
            <a:r>
              <a:rPr lang="en-GB" sz="1400">
                <a:cs typeface="Times New Roman" pitchFamily="18" charset="0"/>
              </a:rPr>
              <a:t> 2.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Dès que </a:t>
            </a:r>
            <a:r>
              <a:rPr lang="fr-FR" sz="1400">
                <a:cs typeface="Times New Roman" pitchFamily="18" charset="0"/>
              </a:rPr>
              <a:t>(i) devient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</a:t>
            </a:r>
            <a:r>
              <a:rPr lang="fr-FR" sz="1400">
                <a:cs typeface="Times New Roman" pitchFamily="18" charset="0"/>
              </a:rPr>
              <a:t> +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r>
              <a:rPr lang="fr-FR" sz="1400">
                <a:cs typeface="Times New Roman" pitchFamily="18" charset="0"/>
              </a:rPr>
              <a:t>, elle indique la longueur du plus court chemin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Le parcours du graphe est un parcours en largeur et chaque sommet n'est visité qu'une seule fois</a:t>
            </a: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La valeur de </a:t>
            </a:r>
            <a:r>
              <a:rPr lang="fr-FR" sz="1400">
                <a:cs typeface="Times New Roman" pitchFamily="18" charset="0"/>
              </a:rPr>
              <a:t>(i) correspond au nombre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d'arcs minimum pour atteindre i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F3A7C5-B41F-4752-8B00-FA2075F65ABB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0" y="6"/>
            <a:ext cx="4367213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38125" algn="l"/>
              </a:tabLst>
            </a:pPr>
            <a:r>
              <a:rPr lang="en-GB" sz="1400" b="1" u="sng" dirty="0" err="1">
                <a:latin typeface="Calibri" pitchFamily="34" charset="0"/>
                <a:cs typeface="Times New Roman" pitchFamily="18" charset="0"/>
              </a:rPr>
              <a:t>Algorithme</a:t>
            </a:r>
            <a:endParaRPr lang="en-GB" sz="1400" b="1" u="sng" dirty="0"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tabLst>
                <a:tab pos="238125" algn="l"/>
              </a:tabLst>
            </a:pPr>
            <a:r>
              <a:rPr lang="en-GB" sz="1400" dirty="0">
                <a:latin typeface="Calibri" pitchFamily="34" charset="0"/>
                <a:cs typeface="Times New Roman" pitchFamily="18" charset="0"/>
              </a:rPr>
              <a:t>Poser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 dirty="0">
                <a:cs typeface="Times New Roman" pitchFamily="18" charset="0"/>
              </a:rPr>
              <a:t>(1) = 0 ;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 dirty="0">
                <a:cs typeface="Times New Roman" pitchFamily="18" charset="0"/>
              </a:rPr>
              <a:t>(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en-GB" sz="1400" dirty="0">
                <a:cs typeface="Times New Roman" pitchFamily="18" charset="0"/>
              </a:rPr>
              <a:t>) = +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</a:t>
            </a:r>
            <a:r>
              <a:rPr lang="en-GB" sz="1400" dirty="0">
                <a:cs typeface="Times New Roman" pitchFamily="18" charset="0"/>
              </a:rPr>
              <a:t> ;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en-GB" sz="1400" dirty="0">
                <a:cs typeface="Times New Roman" pitchFamily="18" charset="0"/>
              </a:rPr>
              <a:t>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</a:t>
            </a:r>
            <a:r>
              <a:rPr lang="en-GB" sz="1400" dirty="0">
                <a:cs typeface="Times New Roman" pitchFamily="18" charset="0"/>
              </a:rPr>
              <a:t> 2, 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GB" sz="1400" dirty="0">
                <a:cs typeface="Times New Roman" pitchFamily="18" charset="0"/>
              </a:rPr>
              <a:t>S ; k=0; CC={1} ; </a:t>
            </a:r>
          </a:p>
          <a:p>
            <a:pPr eaLnBrk="0" hangingPunct="0">
              <a:tabLst>
                <a:tab pos="238125" algn="l"/>
              </a:tabLst>
            </a:pP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</a:t>
            </a:r>
            <a:r>
              <a:rPr lang="fr-FR" sz="1400" baseline="-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{1}</a:t>
            </a:r>
          </a:p>
          <a:p>
            <a:pPr eaLnBrk="0" hangingPunct="0">
              <a:tabLst>
                <a:tab pos="238125" algn="l"/>
              </a:tabLst>
            </a:pP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TANT QUE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|CC| </a:t>
            </a:r>
            <a:r>
              <a:rPr lang="fr-FR" sz="1400" dirty="0">
                <a:cs typeface="Times New Roman" pitchFamily="18" charset="0"/>
              </a:rPr>
              <a:t> |S| et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</a:t>
            </a:r>
            <a:r>
              <a:rPr lang="fr-FR" sz="1400" dirty="0">
                <a:cs typeface="Times New Roman" pitchFamily="18" charset="0"/>
              </a:rPr>
              <a:t>(</a:t>
            </a:r>
            <a:r>
              <a:rPr lang="fr-FR" sz="1400" dirty="0" err="1">
                <a:cs typeface="Times New Roman" pitchFamily="18" charset="0"/>
              </a:rPr>
              <a:t>S</a:t>
            </a:r>
            <a:r>
              <a:rPr lang="fr-FR" sz="1400" baseline="-300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)</a:t>
            </a:r>
            <a:r>
              <a:rPr lang="fr-FR" sz="1400" dirty="0">
                <a:cs typeface="Times New Roman" pitchFamily="18" charset="0"/>
              </a:rPr>
              <a:t>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FAIRE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/* A l'itération k, soit </a:t>
            </a:r>
            <a:r>
              <a:rPr lang="fr-FR" sz="14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</a:t>
            </a:r>
            <a:r>
              <a:rPr lang="fr-FR" sz="1400" baseline="-300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{i | </a:t>
            </a:r>
            <a:r>
              <a:rPr lang="fr-FR" sz="1400" dirty="0">
                <a:cs typeface="Times New Roman" pitchFamily="18" charset="0"/>
              </a:rPr>
              <a:t>(i) = k, i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fr-FR" sz="1400" dirty="0">
                <a:cs typeface="Times New Roman" pitchFamily="18" charset="0"/>
              </a:rPr>
              <a:t>S} et 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CC = {</a:t>
            </a:r>
            <a:r>
              <a:rPr lang="en-GB" sz="14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|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 dirty="0">
                <a:cs typeface="Times New Roman" pitchFamily="18" charset="0"/>
              </a:rPr>
              <a:t>(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en-GB" sz="1400" dirty="0">
                <a:cs typeface="Times New Roman" pitchFamily="18" charset="0"/>
              </a:rPr>
              <a:t>)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</a:t>
            </a:r>
            <a:r>
              <a:rPr lang="en-GB" sz="1400" dirty="0">
                <a:cs typeface="Times New Roman" pitchFamily="18" charset="0"/>
              </a:rPr>
              <a:t> k, 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GB" sz="1400" dirty="0">
                <a:cs typeface="Times New Roman" pitchFamily="18" charset="0"/>
              </a:rPr>
              <a:t>S} */</a:t>
            </a:r>
          </a:p>
          <a:p>
            <a:pPr eaLnBrk="0" hangingPunct="0">
              <a:tabLst>
                <a:tab pos="238125" algn="l"/>
              </a:tabLst>
            </a:pPr>
            <a:r>
              <a:rPr lang="fr-FR" sz="1400" dirty="0">
                <a:latin typeface="Times New Roman" pitchFamily="18" charset="0"/>
                <a:sym typeface="Symbol" pitchFamily="18" charset="2"/>
              </a:rPr>
              <a:t>		</a:t>
            </a:r>
          </a:p>
          <a:p>
            <a:pPr eaLnBrk="0" hangingPunct="0">
              <a:tabLst>
                <a:tab pos="238125" algn="l"/>
              </a:tabLst>
            </a:pPr>
            <a:r>
              <a:rPr lang="en-GB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</a:t>
            </a:r>
            <a:r>
              <a:rPr lang="en-GB" sz="1400" baseline="-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k+1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</a:t>
            </a:r>
            <a:r>
              <a:rPr lang="en-GB" sz="1400" dirty="0">
                <a:cs typeface="Times New Roman" pitchFamily="18" charset="0"/>
              </a:rPr>
              <a:t>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</a:t>
            </a:r>
            <a:r>
              <a:rPr lang="fr-FR" sz="1200" baseline="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GB" sz="1400" dirty="0" smtClean="0">
                <a:cs typeface="Times New Roman" pitchFamily="18" charset="0"/>
              </a:rPr>
              <a:t>(</a:t>
            </a:r>
            <a:r>
              <a:rPr lang="en-GB" sz="1400" dirty="0" err="1" smtClean="0">
                <a:cs typeface="Times New Roman" pitchFamily="18" charset="0"/>
              </a:rPr>
              <a:t>S</a:t>
            </a:r>
            <a:r>
              <a:rPr lang="en-GB" sz="1400" baseline="-300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</a:t>
            </a: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</a:t>
            </a:r>
            <a:r>
              <a:rPr lang="en-GB" sz="1400" dirty="0">
                <a:cs typeface="Times New Roman" pitchFamily="18" charset="0"/>
              </a:rPr>
              <a:t> (S\CC)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 dirty="0">
                <a:cs typeface="Times New Roman" pitchFamily="18" charset="0"/>
              </a:rPr>
              <a:t>(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en-GB" sz="1400" dirty="0">
                <a:cs typeface="Times New Roman" pitchFamily="18" charset="0"/>
              </a:rPr>
              <a:t>)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</a:t>
            </a:r>
            <a:r>
              <a:rPr lang="en-GB" sz="1400" dirty="0">
                <a:cs typeface="Times New Roman" pitchFamily="18" charset="0"/>
              </a:rPr>
              <a:t> k+1,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GB" sz="1400" dirty="0">
                <a:cs typeface="Times New Roman" pitchFamily="18" charset="0"/>
              </a:rPr>
              <a:t> S</a:t>
            </a:r>
            <a:r>
              <a:rPr lang="en-GB" sz="1400" baseline="-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k+1</a:t>
            </a: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CC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</a:t>
            </a:r>
            <a:r>
              <a:rPr lang="en-GB" sz="1400" dirty="0">
                <a:cs typeface="Times New Roman" pitchFamily="18" charset="0"/>
              </a:rPr>
              <a:t> CC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</a:t>
            </a:r>
            <a:r>
              <a:rPr lang="en-GB" sz="1400" dirty="0">
                <a:cs typeface="Times New Roman" pitchFamily="18" charset="0"/>
              </a:rPr>
              <a:t> S</a:t>
            </a:r>
            <a:r>
              <a:rPr lang="en-GB" sz="1400" baseline="-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k+1</a:t>
            </a: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38125" algn="l"/>
              </a:tabLst>
            </a:pP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fr-FR" sz="1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SI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|CC| </a:t>
            </a:r>
            <a:r>
              <a:rPr lang="fr-FR" sz="1400" dirty="0">
                <a:cs typeface="Times New Roman" pitchFamily="18" charset="0"/>
              </a:rPr>
              <a:t> |S|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ALORS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k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</a:t>
            </a:r>
            <a:r>
              <a:rPr lang="fr-FR" sz="1400" dirty="0">
                <a:cs typeface="Times New Roman" pitchFamily="18" charset="0"/>
              </a:rPr>
              <a:t> k + 1</a:t>
            </a:r>
          </a:p>
          <a:p>
            <a:pPr eaLnBrk="0" hangingPunct="0">
              <a:tabLst>
                <a:tab pos="238125" algn="l"/>
              </a:tabLst>
            </a:pPr>
            <a:r>
              <a:rPr lang="fr-FR" sz="1400" dirty="0" smtClean="0">
                <a:cs typeface="Times New Roman" pitchFamily="18" charset="0"/>
              </a:rPr>
              <a:t>fin</a:t>
            </a:r>
            <a:endParaRPr lang="fr-FR" sz="1400" dirty="0">
              <a:cs typeface="Times New Roman" pitchFamily="18" charset="0"/>
            </a:endParaRPr>
          </a:p>
          <a:p>
            <a:pPr eaLnBrk="0" hangingPunct="0">
              <a:tabLst>
                <a:tab pos="238125" algn="l"/>
              </a:tabLst>
            </a:pPr>
            <a:endParaRPr lang="fr-FR" sz="1400" dirty="0">
              <a:cs typeface="Times New Roman" pitchFamily="18" charset="0"/>
            </a:endParaRPr>
          </a:p>
          <a:p>
            <a:pPr>
              <a:tabLst>
                <a:tab pos="238125" algn="l"/>
              </a:tabLst>
            </a:pPr>
            <a:r>
              <a:rPr lang="fr-FR" sz="1400" b="1" dirty="0"/>
              <a:t>Résultat du parcours d'exemple</a:t>
            </a:r>
            <a:r>
              <a:rPr lang="fr-FR" sz="1400" dirty="0"/>
              <a:t>.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 k=0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S</a:t>
            </a:r>
            <a:r>
              <a:rPr lang="fr-FR" sz="1400" baseline="-25000" dirty="0"/>
              <a:t>0</a:t>
            </a:r>
            <a:r>
              <a:rPr lang="fr-FR" sz="1400" dirty="0"/>
              <a:t> = {1}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CC = {1}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S</a:t>
            </a:r>
            <a:r>
              <a:rPr lang="fr-FR" sz="1400" baseline="-25000" dirty="0"/>
              <a:t>1</a:t>
            </a:r>
            <a:r>
              <a:rPr lang="fr-FR" sz="1400" dirty="0"/>
              <a:t> = {2, 3}</a:t>
            </a:r>
          </a:p>
          <a:p>
            <a:pPr>
              <a:tabLst>
                <a:tab pos="238125" algn="l"/>
              </a:tabLst>
            </a:pPr>
            <a:r>
              <a:rPr lang="fr-FR" sz="1400" dirty="0">
                <a:sym typeface="Symbol" pitchFamily="18" charset="2"/>
              </a:rPr>
              <a:t></a:t>
            </a:r>
            <a:r>
              <a:rPr lang="fr-FR" sz="1400" dirty="0"/>
              <a:t>(2) = 1</a:t>
            </a:r>
          </a:p>
          <a:p>
            <a:pPr>
              <a:tabLst>
                <a:tab pos="238125" algn="l"/>
              </a:tabLst>
            </a:pPr>
            <a:r>
              <a:rPr lang="fr-FR" sz="1400" dirty="0">
                <a:sym typeface="Symbol" pitchFamily="18" charset="2"/>
              </a:rPr>
              <a:t></a:t>
            </a:r>
            <a:r>
              <a:rPr lang="fr-FR" sz="1400" dirty="0"/>
              <a:t>(3) = 1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CC = {1, 2, 3}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 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k=1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S</a:t>
            </a:r>
            <a:r>
              <a:rPr lang="fr-FR" sz="1400" baseline="-25000" dirty="0"/>
              <a:t>1</a:t>
            </a:r>
            <a:r>
              <a:rPr lang="fr-FR" sz="1400" dirty="0"/>
              <a:t> = {2, 3}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CC = {1, 2, 3}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S</a:t>
            </a:r>
            <a:r>
              <a:rPr lang="fr-FR" sz="1400" baseline="-25000" dirty="0"/>
              <a:t>2</a:t>
            </a:r>
            <a:r>
              <a:rPr lang="fr-FR" sz="1400" dirty="0"/>
              <a:t> = {4, 5, 6}</a:t>
            </a:r>
          </a:p>
          <a:p>
            <a:pPr>
              <a:tabLst>
                <a:tab pos="238125" algn="l"/>
              </a:tabLst>
            </a:pPr>
            <a:r>
              <a:rPr lang="fr-FR" sz="1400" dirty="0">
                <a:sym typeface="Symbol" pitchFamily="18" charset="2"/>
              </a:rPr>
              <a:t></a:t>
            </a:r>
            <a:r>
              <a:rPr lang="fr-FR" sz="1400" dirty="0"/>
              <a:t>(4) = 2</a:t>
            </a:r>
          </a:p>
          <a:p>
            <a:pPr>
              <a:tabLst>
                <a:tab pos="238125" algn="l"/>
              </a:tabLst>
            </a:pPr>
            <a:r>
              <a:rPr lang="fr-FR" sz="1400" dirty="0">
                <a:sym typeface="Symbol" pitchFamily="18" charset="2"/>
              </a:rPr>
              <a:t></a:t>
            </a:r>
            <a:r>
              <a:rPr lang="fr-FR" sz="1400" dirty="0"/>
              <a:t>(5) = 2</a:t>
            </a:r>
          </a:p>
          <a:p>
            <a:pPr>
              <a:tabLst>
                <a:tab pos="238125" algn="l"/>
              </a:tabLst>
            </a:pPr>
            <a:r>
              <a:rPr lang="fr-FR" sz="1400" dirty="0">
                <a:sym typeface="Symbol" pitchFamily="18" charset="2"/>
              </a:rPr>
              <a:t></a:t>
            </a:r>
            <a:r>
              <a:rPr lang="fr-FR" sz="1400" dirty="0"/>
              <a:t>(6) = 2</a:t>
            </a:r>
          </a:p>
          <a:p>
            <a:pPr>
              <a:tabLst>
                <a:tab pos="238125" algn="l"/>
              </a:tabLst>
            </a:pPr>
            <a:r>
              <a:rPr lang="fr-FR" sz="1400" dirty="0"/>
              <a:t>CC = {1, 2, 3, 4, 5, 6</a:t>
            </a:r>
            <a:r>
              <a:rPr lang="fr-FR" sz="1400" dirty="0" smtClean="0"/>
              <a:t>}</a:t>
            </a:r>
            <a:endParaRPr lang="fr-FR" sz="1400" dirty="0">
              <a:cs typeface="Times New Roman" pitchFamily="18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5429250" y="1643063"/>
            <a:ext cx="557213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2</a:t>
            </a:r>
          </a:p>
        </p:txBody>
      </p:sp>
      <p:sp>
        <p:nvSpPr>
          <p:cNvPr id="4" name="Ellipse 3"/>
          <p:cNvSpPr/>
          <p:nvPr/>
        </p:nvSpPr>
        <p:spPr>
          <a:xfrm>
            <a:off x="6858000" y="1643063"/>
            <a:ext cx="557213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4</a:t>
            </a:r>
          </a:p>
        </p:txBody>
      </p:sp>
      <p:sp>
        <p:nvSpPr>
          <p:cNvPr id="5" name="Ellipse 4"/>
          <p:cNvSpPr/>
          <p:nvPr/>
        </p:nvSpPr>
        <p:spPr>
          <a:xfrm>
            <a:off x="5500688" y="2857500"/>
            <a:ext cx="557212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3</a:t>
            </a:r>
          </a:p>
        </p:txBody>
      </p:sp>
      <p:sp>
        <p:nvSpPr>
          <p:cNvPr id="6" name="Ellipse 5"/>
          <p:cNvSpPr/>
          <p:nvPr/>
        </p:nvSpPr>
        <p:spPr>
          <a:xfrm>
            <a:off x="6786563" y="2928938"/>
            <a:ext cx="557212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6</a:t>
            </a:r>
          </a:p>
        </p:txBody>
      </p:sp>
      <p:sp>
        <p:nvSpPr>
          <p:cNvPr id="7" name="Ellipse 6"/>
          <p:cNvSpPr/>
          <p:nvPr/>
        </p:nvSpPr>
        <p:spPr>
          <a:xfrm>
            <a:off x="7929563" y="2214563"/>
            <a:ext cx="557212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5</a:t>
            </a:r>
          </a:p>
        </p:txBody>
      </p:sp>
      <p:cxnSp>
        <p:nvCxnSpPr>
          <p:cNvPr id="8" name="Connecteur droit avec flèche 7"/>
          <p:cNvCxnSpPr>
            <a:endCxn id="3" idx="3"/>
          </p:cNvCxnSpPr>
          <p:nvPr/>
        </p:nvCxnSpPr>
        <p:spPr>
          <a:xfrm rot="5400000" flipH="1" flipV="1">
            <a:off x="4884738" y="1876425"/>
            <a:ext cx="431800" cy="819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>
            <a:endCxn id="5" idx="2"/>
          </p:cNvCxnSpPr>
          <p:nvPr/>
        </p:nvCxnSpPr>
        <p:spPr>
          <a:xfrm rot="16200000" flipH="1">
            <a:off x="4970463" y="2576513"/>
            <a:ext cx="250825" cy="809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stCxn id="5" idx="0"/>
            <a:endCxn id="3" idx="4"/>
          </p:cNvCxnSpPr>
          <p:nvPr/>
        </p:nvCxnSpPr>
        <p:spPr>
          <a:xfrm rot="16200000" flipV="1">
            <a:off x="5387181" y="2464594"/>
            <a:ext cx="714375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3" idx="6"/>
            <a:endCxn id="4" idx="2"/>
          </p:cNvCxnSpPr>
          <p:nvPr/>
        </p:nvCxnSpPr>
        <p:spPr>
          <a:xfrm>
            <a:off x="5986463" y="1892300"/>
            <a:ext cx="8715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6072188" y="3143250"/>
            <a:ext cx="72866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7" idx="2"/>
            <a:endCxn id="4" idx="5"/>
          </p:cNvCxnSpPr>
          <p:nvPr/>
        </p:nvCxnSpPr>
        <p:spPr>
          <a:xfrm rot="10800000">
            <a:off x="7334250" y="2070100"/>
            <a:ext cx="595313" cy="393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6" idx="6"/>
            <a:endCxn id="7" idx="3"/>
          </p:cNvCxnSpPr>
          <p:nvPr/>
        </p:nvCxnSpPr>
        <p:spPr>
          <a:xfrm flipV="1">
            <a:off x="7343775" y="2641600"/>
            <a:ext cx="666750" cy="5365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3" idx="6"/>
            <a:endCxn id="6" idx="1"/>
          </p:cNvCxnSpPr>
          <p:nvPr/>
        </p:nvCxnSpPr>
        <p:spPr>
          <a:xfrm>
            <a:off x="5986463" y="1892300"/>
            <a:ext cx="881062" cy="11096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7" idx="2"/>
            <a:endCxn id="3" idx="6"/>
          </p:cNvCxnSpPr>
          <p:nvPr/>
        </p:nvCxnSpPr>
        <p:spPr>
          <a:xfrm rot="10800000">
            <a:off x="5986463" y="1892300"/>
            <a:ext cx="19431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5" idx="7"/>
            <a:endCxn id="7" idx="2"/>
          </p:cNvCxnSpPr>
          <p:nvPr/>
        </p:nvCxnSpPr>
        <p:spPr>
          <a:xfrm rot="5400000" flipH="1" flipV="1">
            <a:off x="6719888" y="1720850"/>
            <a:ext cx="466725" cy="1952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4286250" y="2428875"/>
            <a:ext cx="557213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1</a:t>
            </a: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41CEC2-D5A5-43F0-8CCB-830A2640EE14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0" y="142875"/>
            <a:ext cx="15828963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sz="1400" b="1" u="sng">
                <a:latin typeface="Calibri" pitchFamily="34" charset="0"/>
                <a:cs typeface="Times New Roman" pitchFamily="18" charset="0"/>
              </a:rPr>
              <a:t>Graphe G et longueurs l(u) quelconques : algorithme de Bellman</a:t>
            </a:r>
            <a:endParaRPr lang="fr-FR" sz="1400">
              <a:latin typeface="Calibri" pitchFamily="34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>
                <a:latin typeface="Calibri" pitchFamily="34" charset="0"/>
                <a:cs typeface="Times New Roman" pitchFamily="18" charset="0"/>
              </a:rPr>
              <a:t>Cet algorithme est valable pour des graphes sans circuits négatifs, valués par des coûts quelconques.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Calibri" pitchFamily="34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>
                <a:latin typeface="Calibri" pitchFamily="34" charset="0"/>
                <a:cs typeface="Times New Roman" pitchFamily="18" charset="0"/>
              </a:rPr>
              <a:t>Il donne un plus court chemin d'un sommet source à tous les autres sommets.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Calibri" pitchFamily="34" charset="0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Calibri" pitchFamily="34" charset="0"/>
                <a:cs typeface="Times New Roman" pitchFamily="18" charset="0"/>
              </a:rPr>
              <a:t>Soit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>
                <a:cs typeface="Times New Roman" pitchFamily="18" charset="0"/>
              </a:rPr>
              <a:t>(i) la longueur du plus court chemin de 1 à i, et l'arc (i, j) est de longueur l</a:t>
            </a:r>
            <a:r>
              <a:rPr lang="fr-FR" sz="14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ij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ea typeface="Times New Roman" pitchFamily="18" charset="0"/>
                <a:cs typeface="Arial" charset="0"/>
                <a:sym typeface="Symbol" pitchFamily="18" charset="2"/>
              </a:rPr>
              <a:t>Pour le plus court chemin de 1 à j pouvant passer par i, on doit avoir :</a:t>
            </a:r>
            <a:endParaRPr lang="fr-FR" sz="1400">
              <a:cs typeface="Arial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>
                <a:cs typeface="Times New Roman" pitchFamily="18" charset="0"/>
              </a:rPr>
              <a:t>(j) </a:t>
            </a:r>
            <a:r>
              <a:rPr lang="fr-FR" sz="1400">
                <a:cs typeface="Times New Roman" pitchFamily="18" charset="0"/>
                <a:sym typeface="Symbol" pitchFamily="18" charset="2"/>
              </a:rPr>
              <a:t></a:t>
            </a:r>
            <a:r>
              <a:rPr lang="en-GB" sz="1400">
                <a:cs typeface="Times New Roman" pitchFamily="18" charset="0"/>
              </a:rPr>
              <a:t> </a:t>
            </a:r>
            <a:r>
              <a:rPr lang="fr-FR" sz="1400"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>
                <a:cs typeface="Times New Roman" pitchFamily="18" charset="0"/>
              </a:rPr>
              <a:t>(i) + l</a:t>
            </a:r>
            <a:r>
              <a:rPr lang="en-GB" sz="1400" baseline="-30000">
                <a:cs typeface="Times New Roman" pitchFamily="18" charset="0"/>
                <a:sym typeface="Symbol" pitchFamily="18" charset="2"/>
              </a:rPr>
              <a:t>ij</a:t>
            </a:r>
            <a:r>
              <a:rPr lang="en-GB" sz="1400">
                <a:cs typeface="Times New Roman" pitchFamily="18" charset="0"/>
                <a:sym typeface="Symbol" pitchFamily="18" charset="2"/>
              </a:rPr>
              <a:t> 	</a:t>
            </a:r>
            <a:r>
              <a:rPr lang="fr-FR" sz="1400">
                <a:cs typeface="Times New Roman" pitchFamily="18" charset="0"/>
                <a:sym typeface="Symbol" pitchFamily="18" charset="2"/>
              </a:rPr>
              <a:t></a:t>
            </a:r>
            <a:r>
              <a:rPr lang="en-GB" sz="1400">
                <a:cs typeface="Times New Roman" pitchFamily="18" charset="0"/>
              </a:rPr>
              <a:t>	</a:t>
            </a:r>
            <a:r>
              <a:rPr lang="fr-FR" sz="1400"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>
                <a:cs typeface="Times New Roman" pitchFamily="18" charset="0"/>
              </a:rPr>
              <a:t>(j) - </a:t>
            </a:r>
            <a:r>
              <a:rPr lang="fr-FR" sz="1400"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>
                <a:cs typeface="Times New Roman" pitchFamily="18" charset="0"/>
              </a:rPr>
              <a:t>(i) </a:t>
            </a:r>
            <a:r>
              <a:rPr lang="fr-FR" sz="1400">
                <a:cs typeface="Times New Roman" pitchFamily="18" charset="0"/>
                <a:sym typeface="Symbol" pitchFamily="18" charset="2"/>
              </a:rPr>
              <a:t></a:t>
            </a:r>
            <a:r>
              <a:rPr lang="en-GB" sz="1400">
                <a:cs typeface="Times New Roman" pitchFamily="18" charset="0"/>
              </a:rPr>
              <a:t> l</a:t>
            </a:r>
            <a:r>
              <a:rPr lang="en-GB" sz="1400" baseline="-30000">
                <a:cs typeface="Times New Roman" pitchFamily="18" charset="0"/>
                <a:sym typeface="Symbol" pitchFamily="18" charset="2"/>
              </a:rPr>
              <a:t>ij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cs typeface="Arial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>
                <a:cs typeface="Times New Roman" pitchFamily="18" charset="0"/>
              </a:rPr>
              <a:t> peut donc être considéré comme un potentiel : </a:t>
            </a:r>
          </a:p>
          <a:p>
            <a:pPr eaLnBrk="0" hangingPunct="0">
              <a:tabLst>
                <a:tab pos="228600" algn="l"/>
              </a:tabLst>
            </a:pPr>
            <a:r>
              <a:rPr lang="fr-FR" sz="1400">
                <a:cs typeface="Times New Roman" pitchFamily="18" charset="0"/>
              </a:rPr>
              <a:t>la différence de potentiel entre i et j doit être inférieure ou égale à l</a:t>
            </a:r>
            <a:r>
              <a:rPr lang="fr-FR" sz="14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ij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endParaRPr lang="fr-FR" sz="1400" b="1" u="sng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Principe</a:t>
            </a: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Soit G=[S, A] un graphe dont les arcs sont munis de longueurs réelles quelconques.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Lorsque la procédure se termine, </a:t>
            </a:r>
            <a:r>
              <a:rPr lang="fr-FR" sz="1400">
                <a:cs typeface="Times New Roman" pitchFamily="18" charset="0"/>
              </a:rPr>
              <a:t>(i) représente la valeur du plus court chemin entre 1 et i.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Les </a:t>
            </a:r>
            <a:r>
              <a:rPr lang="fr-FR" sz="1400">
                <a:cs typeface="Times New Roman" pitchFamily="18" charset="0"/>
              </a:rPr>
              <a:t>(i),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fr-FR" sz="1400">
                <a:cs typeface="Times New Roman" pitchFamily="18" charset="0"/>
              </a:rPr>
              <a:t>i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fr-FR" sz="1400">
                <a:cs typeface="Times New Roman" pitchFamily="18" charset="0"/>
              </a:rPr>
              <a:t>S sont modifiés itérativement de façon à satisfaire à la condition d'optimilité suivante :</a:t>
            </a: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Un ensemble de valeurs </a:t>
            </a:r>
            <a:r>
              <a:rPr lang="fr-FR" sz="1400">
                <a:cs typeface="Times New Roman" pitchFamily="18" charset="0"/>
              </a:rPr>
              <a:t>*(i), i = 1, 2, …, n et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>
                <a:cs typeface="Times New Roman" pitchFamily="18" charset="0"/>
              </a:rPr>
              <a:t>*(1) = 0 </a:t>
            </a:r>
          </a:p>
          <a:p>
            <a:pPr eaLnBrk="0" hangingPunct="0">
              <a:tabLst>
                <a:tab pos="228600" algn="l"/>
              </a:tabLst>
            </a:pPr>
            <a:r>
              <a:rPr lang="fr-FR" sz="1400">
                <a:cs typeface="Times New Roman" pitchFamily="18" charset="0"/>
              </a:rPr>
              <a:t>représente les longueurs des plus courts chemins de 1 aux autres sommets </a:t>
            </a:r>
          </a:p>
          <a:p>
            <a:pPr eaLnBrk="0" hangingPunct="0">
              <a:tabLst>
                <a:tab pos="228600" algn="l"/>
              </a:tabLst>
            </a:pPr>
            <a:r>
              <a:rPr lang="fr-FR" sz="1400">
                <a:cs typeface="Times New Roman" pitchFamily="18" charset="0"/>
              </a:rPr>
              <a:t>de G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</a:t>
            </a:r>
            <a:r>
              <a:rPr lang="fr-FR" sz="1400">
                <a:cs typeface="Times New Roman" pitchFamily="18" charset="0"/>
              </a:rPr>
              <a:t> ces valeurs vérifient l'ensemble des inéquations suivantes :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</a:t>
            </a:r>
            <a:r>
              <a:rPr lang="en-GB" sz="1400">
                <a:cs typeface="Times New Roman" pitchFamily="18" charset="0"/>
              </a:rPr>
              <a:t>(i, j)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en-GB" sz="1400">
                <a:cs typeface="Times New Roman" pitchFamily="18" charset="0"/>
              </a:rPr>
              <a:t>A 	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>
                <a:cs typeface="Times New Roman" pitchFamily="18" charset="0"/>
              </a:rPr>
              <a:t>*(j)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</a:t>
            </a:r>
            <a:r>
              <a:rPr lang="en-GB" sz="1400">
                <a:cs typeface="Times New Roman" pitchFamily="18" charset="0"/>
              </a:rPr>
              <a:t>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>
                <a:cs typeface="Times New Roman" pitchFamily="18" charset="0"/>
              </a:rPr>
              <a:t>*(i) + l</a:t>
            </a:r>
            <a:r>
              <a:rPr lang="en-GB" sz="1400" baseline="-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ij</a:t>
            </a:r>
            <a:r>
              <a:rPr lang="en-GB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 </a:t>
            </a: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(****)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L'idée : parcourir séquentiellement la liste de tous les arcs et vérifier la condition (****)</a:t>
            </a:r>
          </a:p>
          <a:p>
            <a:pPr eaLnBrk="0" hangingPunct="0">
              <a:tabLst>
                <a:tab pos="228600" algn="l"/>
              </a:tabLst>
            </a:pP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Le problème est résolu si la condition (****) est vérifiée pour tous les arcs (i, j).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EB11A-17F2-4C97-8C42-B65E29A02B2C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3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3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3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3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331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331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331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331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331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331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331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0" y="0"/>
            <a:ext cx="9144000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sz="1400" b="1" u="sng" dirty="0">
                <a:latin typeface="Calibri" pitchFamily="34" charset="0"/>
                <a:cs typeface="Times New Roman" pitchFamily="18" charset="0"/>
              </a:rPr>
              <a:t>Algorithme</a:t>
            </a:r>
          </a:p>
          <a:p>
            <a:pPr>
              <a:tabLst>
                <a:tab pos="228600" algn="l"/>
              </a:tabLst>
            </a:pPr>
            <a:endParaRPr lang="fr-FR" sz="900" dirty="0">
              <a:latin typeface="Calibri" pitchFamily="34" charset="0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latin typeface="Calibri" pitchFamily="34" charset="0"/>
                <a:cs typeface="Times New Roman" pitchFamily="18" charset="0"/>
              </a:rPr>
              <a:t>Poser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baseline="30000" dirty="0">
                <a:cs typeface="Times New Roman" pitchFamily="18" charset="0"/>
              </a:rPr>
              <a:t>0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(1) = 0 et </a:t>
            </a:r>
            <a:r>
              <a:rPr lang="fr-FR" sz="1400" baseline="30000" dirty="0">
                <a:cs typeface="Times New Roman" pitchFamily="18" charset="0"/>
              </a:rPr>
              <a:t>0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(i) = +</a:t>
            </a:r>
            <a:r>
              <a:rPr lang="fr-FR" sz="1400" dirty="0">
                <a:cs typeface="Times New Roman" pitchFamily="18" charset="0"/>
              </a:rPr>
              <a:t>,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fr-FR" sz="1400" dirty="0">
                <a:cs typeface="Times New Roman" pitchFamily="18" charset="0"/>
              </a:rPr>
              <a:t>i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</a:t>
            </a:r>
            <a:r>
              <a:rPr lang="fr-FR" sz="1400" dirty="0">
                <a:cs typeface="Times New Roman" pitchFamily="18" charset="0"/>
              </a:rPr>
              <a:t> 1 ; k = 1.</a:t>
            </a: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 l'itération k faire </a:t>
            </a:r>
            <a:r>
              <a:rPr lang="fr-FR" sz="1400" baseline="30000" dirty="0">
                <a:cs typeface="Times New Roman" pitchFamily="18" charset="0"/>
              </a:rPr>
              <a:t>k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(i) = min(</a:t>
            </a:r>
            <a:r>
              <a:rPr lang="fr-FR" sz="1400" baseline="30000" dirty="0">
                <a:cs typeface="Times New Roman" pitchFamily="18" charset="0"/>
              </a:rPr>
              <a:t>k-1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(i), min(</a:t>
            </a:r>
            <a:r>
              <a:rPr lang="fr-FR" sz="1400" baseline="30000" dirty="0">
                <a:cs typeface="Times New Roman" pitchFamily="18" charset="0"/>
              </a:rPr>
              <a:t>k-1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(j) + </a:t>
            </a:r>
            <a:r>
              <a:rPr lang="fr-FR" sz="14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</a:t>
            </a:r>
            <a:r>
              <a:rPr lang="fr-FR" sz="1400" baseline="-300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ji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))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				 j</a:t>
            </a:r>
            <a:r>
              <a:rPr lang="fr-FR" sz="1400" baseline="-30000" dirty="0">
                <a:cs typeface="Times New Roman" pitchFamily="18" charset="0"/>
              </a:rPr>
              <a:t>i</a:t>
            </a:r>
            <a:r>
              <a:rPr lang="fr-FR" sz="1400" baseline="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-1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endParaRPr lang="en-GB" sz="14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SI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</a:t>
            </a:r>
            <a:r>
              <a:rPr lang="en-GB" sz="1400" dirty="0">
                <a:cs typeface="Times New Roman" pitchFamily="18" charset="0"/>
              </a:rPr>
              <a:t> </a:t>
            </a:r>
            <a:r>
              <a:rPr lang="en-GB" sz="1400" dirty="0" err="1">
                <a:cs typeface="Times New Roman" pitchFamily="18" charset="0"/>
              </a:rPr>
              <a:t>i</a:t>
            </a:r>
            <a:r>
              <a:rPr lang="en-GB" sz="1400" dirty="0">
                <a:cs typeface="Times New Roman" pitchFamily="18" charset="0"/>
              </a:rPr>
              <a:t> |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 baseline="30000" dirty="0">
                <a:cs typeface="Times New Roman" pitchFamily="18" charset="0"/>
              </a:rPr>
              <a:t>k</a:t>
            </a: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lang="en-GB" sz="14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</a:t>
            </a:r>
            <a:r>
              <a:rPr lang="en-GB" sz="1400" dirty="0">
                <a:cs typeface="Times New Roman" pitchFamily="18" charset="0"/>
              </a:rPr>
              <a:t>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400" baseline="30000" dirty="0">
                <a:cs typeface="Times New Roman" pitchFamily="18" charset="0"/>
              </a:rPr>
              <a:t>k-1</a:t>
            </a: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</a:t>
            </a:r>
            <a:r>
              <a:rPr lang="en-GB" sz="1400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GB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ALORS</a:t>
            </a: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SI k </a:t>
            </a:r>
            <a:r>
              <a:rPr lang="fr-FR" sz="1400" dirty="0">
                <a:cs typeface="Times New Roman" pitchFamily="18" charset="0"/>
              </a:rPr>
              <a:t> </a:t>
            </a:r>
            <a:r>
              <a:rPr lang="fr-FR" sz="1400" dirty="0" smtClean="0">
                <a:cs typeface="Times New Roman" pitchFamily="18" charset="0"/>
              </a:rPr>
              <a:t>n </a:t>
            </a:r>
            <a:r>
              <a:rPr lang="fr-FR" sz="1400" dirty="0">
                <a:cs typeface="Times New Roman" pitchFamily="18" charset="0"/>
              </a:rPr>
              <a:t>– 1 ALORS k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</a:t>
            </a:r>
            <a:r>
              <a:rPr lang="fr-FR" sz="1400" dirty="0">
                <a:cs typeface="Times New Roman" pitchFamily="18" charset="0"/>
              </a:rPr>
              <a:t> k + 1</a:t>
            </a:r>
            <a:endParaRPr lang="fr-FR" sz="1400" dirty="0">
              <a:latin typeface="Times New Roman" pitchFamily="18" charset="0"/>
              <a:sym typeface="Wingdings" pitchFamily="2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	SINON /* k = </a:t>
            </a:r>
            <a:r>
              <a:rPr lang="fr-FR" sz="1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*/ Il existe un circuit de longueur négative.</a:t>
            </a: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latin typeface="Times New Roman" pitchFamily="18" charset="0"/>
              <a:sym typeface="Wingdings" pitchFamily="2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Donc, si le graphe n'admet pas de circuit de longueur négative, les valeurs finales sont obtenues en au plus n – 1 itérations.</a:t>
            </a:r>
            <a:endParaRPr lang="fr-FR" sz="1400" dirty="0">
              <a:latin typeface="Times New Roman" pitchFamily="18" charset="0"/>
              <a:sym typeface="Wingdings" pitchFamily="2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Autrement dit, si au bout de n itérations les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dirty="0">
                <a:cs typeface="Times New Roman" pitchFamily="18" charset="0"/>
              </a:rPr>
              <a:t>(i) continuent à être encore modifiés alors le graphe comporte un circuit de longueur négative.</a:t>
            </a:r>
            <a:endParaRPr lang="fr-FR" sz="14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D2E7B1-3C60-4CB2-9C4C-1B5D22CFBDD2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fr-FR" sz="1200" b="1" u="sng">
                <a:latin typeface="Calibri" pitchFamily="34" charset="0"/>
                <a:cs typeface="Times New Roman" pitchFamily="18" charset="0"/>
              </a:rPr>
              <a:t>Exemple</a:t>
            </a:r>
            <a:r>
              <a:rPr lang="fr-FR" sz="1200">
                <a:latin typeface="Calibri" pitchFamily="34" charset="0"/>
                <a:cs typeface="Times New Roman" pitchFamily="18" charset="0"/>
              </a:rPr>
              <a:t>.</a:t>
            </a:r>
          </a:p>
          <a:p>
            <a:endParaRPr lang="fr-FR" sz="900">
              <a:latin typeface="Calibri" pitchFamily="34" charset="0"/>
            </a:endParaRPr>
          </a:p>
          <a:p>
            <a:pPr eaLnBrk="0" hangingPunct="0"/>
            <a:r>
              <a:rPr lang="fr-FR" sz="1200" b="1" u="sng">
                <a:latin typeface="Calibri" pitchFamily="34" charset="0"/>
                <a:cs typeface="Times New Roman" pitchFamily="18" charset="0"/>
              </a:rPr>
              <a:t>k = 1</a:t>
            </a:r>
            <a:endParaRPr lang="fr-FR" sz="900" b="1">
              <a:latin typeface="Calibri" pitchFamily="34" charset="0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1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(2) = min(7, + </a:t>
            </a:r>
            <a:r>
              <a:rPr lang="fr-FR" sz="1200">
                <a:cs typeface="Times New Roman" pitchFamily="18" charset="0"/>
              </a:rPr>
              <a:t>) = 7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1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(3) = min(8, + </a:t>
            </a:r>
            <a:r>
              <a:rPr lang="fr-FR" sz="1200">
                <a:cs typeface="Times New Roman" pitchFamily="18" charset="0"/>
              </a:rPr>
              <a:t>) = 8</a:t>
            </a: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Les autres sont toujours à + </a:t>
            </a:r>
            <a:r>
              <a:rPr lang="fr-FR" sz="1200">
                <a:cs typeface="Times New Roman" pitchFamily="18" charset="0"/>
              </a:rPr>
              <a:t>.</a:t>
            </a:r>
          </a:p>
          <a:p>
            <a:pPr eaLnBrk="0" hangingPunct="0"/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 = 2</a:t>
            </a:r>
            <a:endParaRPr lang="fr-FR" sz="900" b="1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2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(2) = 7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2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(3) = 8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2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(4) = min(7+4, + </a:t>
            </a:r>
            <a:r>
              <a:rPr lang="fr-FR" sz="1200">
                <a:cs typeface="Times New Roman" pitchFamily="18" charset="0"/>
              </a:rPr>
              <a:t>) = 11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2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(5) = min(7+1, + </a:t>
            </a:r>
            <a:r>
              <a:rPr lang="fr-FR" sz="1200">
                <a:cs typeface="Times New Roman" pitchFamily="18" charset="0"/>
              </a:rPr>
              <a:t>) = 8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2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(6) = min( 8+1, + </a:t>
            </a:r>
            <a:r>
              <a:rPr lang="fr-FR" sz="1200">
                <a:cs typeface="Times New Roman" pitchFamily="18" charset="0"/>
              </a:rPr>
              <a:t>) = 9</a:t>
            </a:r>
          </a:p>
          <a:p>
            <a:pPr eaLnBrk="0" hangingPunct="0"/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 = 3</a:t>
            </a:r>
            <a:endParaRPr lang="fr-FR" sz="900" b="1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3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(2) = 7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3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(3) = min(8,8 + (-2)) = 6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3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(4) = min(11, 8 + 2) =10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3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(5) = 8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3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(6) = min(9, 11-2) = 9</a:t>
            </a:r>
          </a:p>
          <a:p>
            <a:pPr eaLnBrk="0" hangingPunct="0"/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 = 4</a:t>
            </a:r>
            <a:endParaRPr lang="fr-FR" sz="900" b="1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4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(2) = 7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4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(3) =  6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4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(4) = 10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4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(5) = 8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4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(6) = min( 9, 10-2, 6+1) = 7</a:t>
            </a:r>
          </a:p>
          <a:p>
            <a:pPr eaLnBrk="0" hangingPunct="0"/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k = 5</a:t>
            </a:r>
            <a:endParaRPr lang="fr-FR" sz="900" b="1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5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(2) =  7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5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(3) = 6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5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(4) = 10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5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(5) = 8</a:t>
            </a:r>
            <a:endParaRPr lang="fr-FR" sz="9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200" baseline="30000">
                <a:cs typeface="Times New Roman" pitchFamily="18" charset="0"/>
              </a:rPr>
              <a:t>5</a:t>
            </a:r>
            <a:r>
              <a:rPr lang="fr-FR" sz="1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(6) =  7</a:t>
            </a:r>
          </a:p>
        </p:txBody>
      </p:sp>
      <p:sp>
        <p:nvSpPr>
          <p:cNvPr id="3" name="Ellipse 2"/>
          <p:cNvSpPr/>
          <p:nvPr/>
        </p:nvSpPr>
        <p:spPr>
          <a:xfrm>
            <a:off x="4143375" y="642938"/>
            <a:ext cx="41433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1</a:t>
            </a:r>
          </a:p>
        </p:txBody>
      </p:sp>
      <p:sp>
        <p:nvSpPr>
          <p:cNvPr id="4" name="Ellipse 3"/>
          <p:cNvSpPr/>
          <p:nvPr/>
        </p:nvSpPr>
        <p:spPr>
          <a:xfrm>
            <a:off x="5429250" y="642938"/>
            <a:ext cx="41433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2</a:t>
            </a:r>
          </a:p>
        </p:txBody>
      </p:sp>
      <p:sp>
        <p:nvSpPr>
          <p:cNvPr id="5" name="Ellipse 4"/>
          <p:cNvSpPr/>
          <p:nvPr/>
        </p:nvSpPr>
        <p:spPr>
          <a:xfrm>
            <a:off x="4143375" y="1571625"/>
            <a:ext cx="41433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3</a:t>
            </a:r>
          </a:p>
        </p:txBody>
      </p:sp>
      <p:sp>
        <p:nvSpPr>
          <p:cNvPr id="6" name="Ellipse 5"/>
          <p:cNvSpPr/>
          <p:nvPr/>
        </p:nvSpPr>
        <p:spPr>
          <a:xfrm>
            <a:off x="5429250" y="1571625"/>
            <a:ext cx="41433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5</a:t>
            </a:r>
          </a:p>
        </p:txBody>
      </p:sp>
      <p:sp>
        <p:nvSpPr>
          <p:cNvPr id="7" name="Ellipse 6"/>
          <p:cNvSpPr/>
          <p:nvPr/>
        </p:nvSpPr>
        <p:spPr>
          <a:xfrm>
            <a:off x="5643563" y="3071813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6</a:t>
            </a:r>
          </a:p>
        </p:txBody>
      </p:sp>
      <p:sp>
        <p:nvSpPr>
          <p:cNvPr id="8" name="Ellipse 7"/>
          <p:cNvSpPr/>
          <p:nvPr/>
        </p:nvSpPr>
        <p:spPr>
          <a:xfrm>
            <a:off x="7215188" y="1857375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4</a:t>
            </a:r>
          </a:p>
        </p:txBody>
      </p:sp>
      <p:cxnSp>
        <p:nvCxnSpPr>
          <p:cNvPr id="10" name="Connecteur droit avec flèche 9"/>
          <p:cNvCxnSpPr>
            <a:stCxn id="3" idx="4"/>
            <a:endCxn id="5" idx="0"/>
          </p:cNvCxnSpPr>
          <p:nvPr/>
        </p:nvCxnSpPr>
        <p:spPr>
          <a:xfrm rot="5400000">
            <a:off x="4100513" y="1320800"/>
            <a:ext cx="500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3" idx="6"/>
            <a:endCxn id="4" idx="2"/>
          </p:cNvCxnSpPr>
          <p:nvPr/>
        </p:nvCxnSpPr>
        <p:spPr>
          <a:xfrm>
            <a:off x="4557713" y="857250"/>
            <a:ext cx="8715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4" idx="4"/>
            <a:endCxn id="6" idx="0"/>
          </p:cNvCxnSpPr>
          <p:nvPr/>
        </p:nvCxnSpPr>
        <p:spPr>
          <a:xfrm rot="5400000">
            <a:off x="5386388" y="1320800"/>
            <a:ext cx="500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6" idx="2"/>
            <a:endCxn id="5" idx="6"/>
          </p:cNvCxnSpPr>
          <p:nvPr/>
        </p:nvCxnSpPr>
        <p:spPr>
          <a:xfrm rot="10800000">
            <a:off x="4557713" y="1785938"/>
            <a:ext cx="87153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4" idx="6"/>
            <a:endCxn id="8" idx="1"/>
          </p:cNvCxnSpPr>
          <p:nvPr/>
        </p:nvCxnSpPr>
        <p:spPr>
          <a:xfrm>
            <a:off x="5843588" y="857250"/>
            <a:ext cx="1431925" cy="1063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5" idx="4"/>
            <a:endCxn id="7" idx="1"/>
          </p:cNvCxnSpPr>
          <p:nvPr/>
        </p:nvCxnSpPr>
        <p:spPr>
          <a:xfrm rot="16200000" flipH="1">
            <a:off x="4459287" y="1890713"/>
            <a:ext cx="1135063" cy="1354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6" idx="6"/>
            <a:endCxn id="8" idx="2"/>
          </p:cNvCxnSpPr>
          <p:nvPr/>
        </p:nvCxnSpPr>
        <p:spPr>
          <a:xfrm>
            <a:off x="5843588" y="1785938"/>
            <a:ext cx="1371600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stCxn id="8" idx="3"/>
            <a:endCxn id="7" idx="7"/>
          </p:cNvCxnSpPr>
          <p:nvPr/>
        </p:nvCxnSpPr>
        <p:spPr>
          <a:xfrm rot="5400000">
            <a:off x="6180137" y="2039938"/>
            <a:ext cx="912813" cy="127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7" name="ZoneTexte 24"/>
          <p:cNvSpPr txBox="1">
            <a:spLocks noChangeArrowheads="1"/>
          </p:cNvSpPr>
          <p:nvPr/>
        </p:nvSpPr>
        <p:spPr bwMode="auto">
          <a:xfrm>
            <a:off x="4857750" y="785813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7</a:t>
            </a:r>
          </a:p>
        </p:txBody>
      </p:sp>
      <p:sp>
        <p:nvSpPr>
          <p:cNvPr id="15378" name="ZoneTexte 25"/>
          <p:cNvSpPr txBox="1">
            <a:spLocks noChangeArrowheads="1"/>
          </p:cNvSpPr>
          <p:nvPr/>
        </p:nvSpPr>
        <p:spPr bwMode="auto">
          <a:xfrm>
            <a:off x="4429125" y="1285875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8</a:t>
            </a:r>
          </a:p>
        </p:txBody>
      </p:sp>
      <p:sp>
        <p:nvSpPr>
          <p:cNvPr id="15379" name="ZoneTexte 26"/>
          <p:cNvSpPr txBox="1">
            <a:spLocks noChangeArrowheads="1"/>
          </p:cNvSpPr>
          <p:nvPr/>
        </p:nvSpPr>
        <p:spPr bwMode="auto">
          <a:xfrm>
            <a:off x="4857750" y="1785938"/>
            <a:ext cx="390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-2</a:t>
            </a:r>
          </a:p>
        </p:txBody>
      </p:sp>
      <p:sp>
        <p:nvSpPr>
          <p:cNvPr id="15380" name="ZoneTexte 27"/>
          <p:cNvSpPr txBox="1">
            <a:spLocks noChangeArrowheads="1"/>
          </p:cNvSpPr>
          <p:nvPr/>
        </p:nvSpPr>
        <p:spPr bwMode="auto">
          <a:xfrm>
            <a:off x="5000625" y="2500313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1</a:t>
            </a:r>
          </a:p>
        </p:txBody>
      </p:sp>
      <p:sp>
        <p:nvSpPr>
          <p:cNvPr id="15381" name="ZoneTexte 28"/>
          <p:cNvSpPr txBox="1">
            <a:spLocks noChangeArrowheads="1"/>
          </p:cNvSpPr>
          <p:nvPr/>
        </p:nvSpPr>
        <p:spPr bwMode="auto">
          <a:xfrm>
            <a:off x="5643563" y="1285875"/>
            <a:ext cx="31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1</a:t>
            </a:r>
          </a:p>
        </p:txBody>
      </p:sp>
      <p:sp>
        <p:nvSpPr>
          <p:cNvPr id="15382" name="ZoneTexte 29"/>
          <p:cNvSpPr txBox="1">
            <a:spLocks noChangeArrowheads="1"/>
          </p:cNvSpPr>
          <p:nvPr/>
        </p:nvSpPr>
        <p:spPr bwMode="auto">
          <a:xfrm>
            <a:off x="6286500" y="1857375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2</a:t>
            </a:r>
          </a:p>
        </p:txBody>
      </p:sp>
      <p:sp>
        <p:nvSpPr>
          <p:cNvPr id="15383" name="ZoneTexte 30"/>
          <p:cNvSpPr txBox="1">
            <a:spLocks noChangeArrowheads="1"/>
          </p:cNvSpPr>
          <p:nvPr/>
        </p:nvSpPr>
        <p:spPr bwMode="auto">
          <a:xfrm>
            <a:off x="6429375" y="121443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4</a:t>
            </a:r>
          </a:p>
        </p:txBody>
      </p:sp>
      <p:sp>
        <p:nvSpPr>
          <p:cNvPr id="15384" name="ZoneTexte 31"/>
          <p:cNvSpPr txBox="1">
            <a:spLocks noChangeArrowheads="1"/>
          </p:cNvSpPr>
          <p:nvPr/>
        </p:nvSpPr>
        <p:spPr bwMode="auto">
          <a:xfrm>
            <a:off x="6500813" y="26431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-2</a:t>
            </a:r>
          </a:p>
        </p:txBody>
      </p:sp>
      <p:sp>
        <p:nvSpPr>
          <p:cNvPr id="25" name="Espace réservé du numéro de diapositive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E5843-C782-4E31-949F-90B8F7C741E7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0" y="0"/>
            <a:ext cx="6858000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fr-FR" b="1" u="sng" dirty="0"/>
              <a:t>Quelques </a:t>
            </a:r>
            <a:r>
              <a:rPr lang="fr-FR" b="1" u="sng" dirty="0" err="1"/>
              <a:t>algo</a:t>
            </a:r>
            <a:r>
              <a:rPr lang="fr-FR" b="1" u="sng" dirty="0"/>
              <a:t> pour les graphes sans circuit</a:t>
            </a:r>
            <a:r>
              <a:rPr lang="fr-FR" dirty="0"/>
              <a:t>.</a:t>
            </a:r>
          </a:p>
          <a:p>
            <a:pPr lvl="1"/>
            <a:endParaRPr lang="fr-FR" dirty="0"/>
          </a:p>
          <a:p>
            <a:r>
              <a:rPr lang="fr-FR" dirty="0"/>
              <a:t>Si G est sans circuit et si l’ordre des sommets est bien choisi, alors l’algorithme de Bellman converge en une seule fois.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Supposons que le sommet 1 soit le seul sommet tel que </a:t>
            </a:r>
          </a:p>
          <a:p>
            <a:r>
              <a:rPr lang="fr-FR" dirty="0">
                <a:sym typeface="Symbol" pitchFamily="18" charset="2"/>
              </a:rPr>
              <a:t></a:t>
            </a:r>
            <a:r>
              <a:rPr lang="fr-FR" baseline="30000" dirty="0"/>
              <a:t>-1</a:t>
            </a:r>
            <a:r>
              <a:rPr lang="fr-FR" dirty="0"/>
              <a:t>=</a:t>
            </a:r>
            <a:r>
              <a:rPr lang="fr-FR" dirty="0">
                <a:sym typeface="Symbol" pitchFamily="18" charset="2"/>
              </a:rPr>
              <a:t></a:t>
            </a:r>
            <a:r>
              <a:rPr lang="fr-FR" dirty="0"/>
              <a:t>. Ce sommet est appelé la </a:t>
            </a:r>
            <a:r>
              <a:rPr lang="fr-FR" b="1" dirty="0"/>
              <a:t>racine</a:t>
            </a:r>
            <a:r>
              <a:rPr lang="fr-FR" dirty="0"/>
              <a:t> du graphe.</a:t>
            </a:r>
          </a:p>
          <a:p>
            <a:pPr lvl="1"/>
            <a:endParaRPr lang="fr-FR" dirty="0"/>
          </a:p>
          <a:p>
            <a:r>
              <a:rPr lang="fr-FR" b="1" u="sng" dirty="0"/>
              <a:t>Algorithme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a) Poser </a:t>
            </a:r>
            <a:r>
              <a:rPr lang="fr-FR" dirty="0">
                <a:sym typeface="Symbol" pitchFamily="18" charset="2"/>
              </a:rPr>
              <a:t></a:t>
            </a:r>
            <a:r>
              <a:rPr lang="fr-FR" dirty="0"/>
              <a:t>(1) = 0 et CC = {1}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b) TANT QUE |CC| </a:t>
            </a:r>
            <a:r>
              <a:rPr lang="fr-FR" dirty="0">
                <a:sym typeface="Symbol" pitchFamily="18" charset="2"/>
              </a:rPr>
              <a:t></a:t>
            </a:r>
            <a:r>
              <a:rPr lang="fr-FR" dirty="0"/>
              <a:t> |S| FAIRE</a:t>
            </a:r>
          </a:p>
          <a:p>
            <a:r>
              <a:rPr lang="fr-FR" dirty="0"/>
              <a:t>	</a:t>
            </a:r>
          </a:p>
          <a:p>
            <a:r>
              <a:rPr lang="fr-FR" dirty="0"/>
              <a:t> 	Chercher un sommet j</a:t>
            </a:r>
            <a:r>
              <a:rPr lang="fr-FR" dirty="0">
                <a:sym typeface="Symbol" pitchFamily="18" charset="2"/>
              </a:rPr>
              <a:t></a:t>
            </a:r>
            <a:r>
              <a:rPr lang="fr-FR" dirty="0"/>
              <a:t>S\CC tel que </a:t>
            </a:r>
            <a:r>
              <a:rPr lang="fr-FR" dirty="0">
                <a:sym typeface="Symbol" pitchFamily="18" charset="2"/>
              </a:rPr>
              <a:t></a:t>
            </a:r>
            <a:r>
              <a:rPr lang="fr-FR" baseline="30000" dirty="0"/>
              <a:t>-1</a:t>
            </a:r>
            <a:r>
              <a:rPr lang="fr-FR" dirty="0"/>
              <a:t>(j) </a:t>
            </a:r>
            <a:r>
              <a:rPr lang="fr-FR" dirty="0">
                <a:sym typeface="Symbol" pitchFamily="18" charset="2"/>
              </a:rPr>
              <a:t></a:t>
            </a:r>
            <a:r>
              <a:rPr lang="fr-FR" dirty="0"/>
              <a:t> CC</a:t>
            </a:r>
          </a:p>
          <a:p>
            <a:r>
              <a:rPr lang="fr-FR" dirty="0"/>
              <a:t> </a:t>
            </a:r>
          </a:p>
          <a:p>
            <a:r>
              <a:rPr lang="en-GB" dirty="0"/>
              <a:t>	Poser </a:t>
            </a:r>
            <a:r>
              <a:rPr lang="fr-FR" dirty="0">
                <a:sym typeface="Symbol" pitchFamily="18" charset="2"/>
              </a:rPr>
              <a:t></a:t>
            </a:r>
            <a:r>
              <a:rPr lang="en-GB" dirty="0"/>
              <a:t>(j) = min </a:t>
            </a:r>
            <a:r>
              <a:rPr lang="en-GB" baseline="-25000" dirty="0" err="1"/>
              <a:t>i</a:t>
            </a:r>
            <a:r>
              <a:rPr lang="fr-FR" baseline="-25000" dirty="0">
                <a:sym typeface="Symbol" pitchFamily="18" charset="2"/>
              </a:rPr>
              <a:t></a:t>
            </a:r>
            <a:r>
              <a:rPr lang="en-GB" baseline="30000" dirty="0"/>
              <a:t>-1</a:t>
            </a:r>
            <a:r>
              <a:rPr lang="en-GB" baseline="-25000" dirty="0"/>
              <a:t>(j)</a:t>
            </a:r>
            <a:r>
              <a:rPr lang="en-GB" dirty="0"/>
              <a:t>( </a:t>
            </a:r>
            <a:r>
              <a:rPr lang="fr-FR" dirty="0">
                <a:sym typeface="Symbol" pitchFamily="18" charset="2"/>
              </a:rPr>
              <a:t></a:t>
            </a:r>
            <a:r>
              <a:rPr lang="en-GB" dirty="0"/>
              <a:t>(</a:t>
            </a:r>
            <a:r>
              <a:rPr lang="en-GB" dirty="0" err="1"/>
              <a:t>i</a:t>
            </a:r>
            <a:r>
              <a:rPr lang="en-GB" dirty="0"/>
              <a:t>) + </a:t>
            </a:r>
            <a:r>
              <a:rPr lang="en-GB" dirty="0" err="1" smtClean="0"/>
              <a:t>l</a:t>
            </a:r>
            <a:r>
              <a:rPr lang="en-GB" baseline="-25000" dirty="0" err="1" smtClean="0"/>
              <a:t>ij</a:t>
            </a:r>
            <a:r>
              <a:rPr lang="en-GB" dirty="0" smtClean="0"/>
              <a:t>)</a:t>
            </a:r>
            <a:endParaRPr lang="fr-FR" dirty="0"/>
          </a:p>
          <a:p>
            <a:r>
              <a:rPr lang="en-GB" dirty="0"/>
              <a:t> </a:t>
            </a:r>
            <a:endParaRPr lang="fr-FR" dirty="0"/>
          </a:p>
          <a:p>
            <a:r>
              <a:rPr lang="en-GB" dirty="0"/>
              <a:t>	CC </a:t>
            </a:r>
            <a:r>
              <a:rPr lang="fr-FR" dirty="0">
                <a:sym typeface="Wingdings" pitchFamily="2" charset="2"/>
              </a:rPr>
              <a:t></a:t>
            </a:r>
            <a:r>
              <a:rPr lang="en-GB" dirty="0"/>
              <a:t> CC </a:t>
            </a:r>
            <a:r>
              <a:rPr lang="fr-FR" dirty="0">
                <a:sym typeface="Symbol" pitchFamily="18" charset="2"/>
              </a:rPr>
              <a:t></a:t>
            </a:r>
            <a:r>
              <a:rPr lang="en-GB" dirty="0"/>
              <a:t> {j}</a:t>
            </a:r>
          </a:p>
          <a:p>
            <a:r>
              <a:rPr lang="en-GB" dirty="0" smtClean="0"/>
              <a:t>     fin</a:t>
            </a:r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3EE081-AC5A-45E7-B023-2257646B6506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214313" y="0"/>
            <a:ext cx="4572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49121" bIns="0" anchor="ctr">
            <a:spAutoFit/>
          </a:bodyPr>
          <a:lstStyle/>
          <a:p>
            <a:r>
              <a:rPr lang="fr-FR" sz="1400" b="1" u="sng">
                <a:latin typeface="Calibri" pitchFamily="34" charset="0"/>
                <a:cs typeface="Times New Roman" pitchFamily="18" charset="0"/>
              </a:rPr>
              <a:t>Ex</a:t>
            </a:r>
            <a:r>
              <a:rPr lang="fr-FR" sz="1400">
                <a:latin typeface="Calibri" pitchFamily="34" charset="0"/>
                <a:cs typeface="Times New Roman" pitchFamily="18" charset="0"/>
              </a:rPr>
              <a:t>. (celui de Bellman)</a:t>
            </a:r>
          </a:p>
          <a:p>
            <a:pPr eaLnBrk="0" hangingPunct="0"/>
            <a:endParaRPr lang="fr-FR" sz="1400">
              <a:latin typeface="Calibri" pitchFamily="34" charset="0"/>
            </a:endParaRPr>
          </a:p>
          <a:p>
            <a:pPr eaLnBrk="0" hangingPunct="0"/>
            <a:r>
              <a:rPr lang="fr-FR" sz="1400" b="1" u="sng">
                <a:latin typeface="Times New Roman" pitchFamily="18" charset="0"/>
                <a:cs typeface="Times New Roman" pitchFamily="18" charset="0"/>
              </a:rPr>
              <a:t>INIT</a:t>
            </a:r>
            <a:r>
              <a:rPr lang="fr-FR" sz="1400" b="1" u="sng">
                <a:latin typeface="Calibri" pitchFamily="34" charset="0"/>
                <a:cs typeface="Times New Roman" pitchFamily="18" charset="0"/>
              </a:rPr>
              <a:t> </a:t>
            </a:r>
            <a:r>
              <a:rPr lang="fr-FR" sz="1400" b="1" u="sng">
                <a:latin typeface="Times New Roman" pitchFamily="18" charset="0"/>
                <a:cs typeface="Times New Roman" pitchFamily="18" charset="0"/>
              </a:rPr>
              <a:t>: CC = {1}  </a:t>
            </a:r>
            <a:r>
              <a:rPr lang="fr-FR" sz="14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 b="1" u="sng">
                <a:latin typeface="Times New Roman" pitchFamily="18" charset="0"/>
                <a:cs typeface="Times New Roman" pitchFamily="18" charset="0"/>
              </a:rPr>
              <a:t>(1)=0</a:t>
            </a:r>
          </a:p>
          <a:p>
            <a:pPr eaLnBrk="0" hangingPunct="0"/>
            <a:endParaRPr lang="fr-FR" sz="1400" b="1" u="sng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j=2 </a:t>
            </a:r>
          </a:p>
          <a:p>
            <a:pPr eaLnBrk="0" hangingPunct="0"/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>
                <a:cs typeface="Times New Roman" pitchFamily="18" charset="0"/>
              </a:rPr>
              <a:t>(2) = 7</a:t>
            </a: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CC = {1, 2}</a:t>
            </a:r>
          </a:p>
          <a:p>
            <a:pPr eaLnBrk="0" hangingPunct="0"/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nl-NL" sz="14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 = 5</a:t>
            </a:r>
            <a:endParaRPr lang="fr-FR" sz="1400" b="1" u="sng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 sz="1400">
                <a:cs typeface="Times New Roman" pitchFamily="18" charset="0"/>
              </a:rPr>
              <a:t>(5) = 8</a:t>
            </a: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nl-NL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CC = {1, 2, 5}</a:t>
            </a:r>
          </a:p>
          <a:p>
            <a:pPr eaLnBrk="0" hangingPunct="0"/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nl-NL" sz="14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 = 3</a:t>
            </a:r>
            <a:endParaRPr lang="fr-FR" sz="1400" b="1" u="sng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 sz="1400">
                <a:cs typeface="Times New Roman" pitchFamily="18" charset="0"/>
              </a:rPr>
              <a:t>(3) = min(8, 8 –2) = 6</a:t>
            </a: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nl-NL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CC = {1, 2, 5, 3}</a:t>
            </a:r>
          </a:p>
          <a:p>
            <a:pPr eaLnBrk="0" hangingPunct="0"/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nl-NL" sz="14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 = 4</a:t>
            </a:r>
            <a:endParaRPr lang="fr-FR" sz="1400" b="1" u="sng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 sz="1400">
                <a:cs typeface="Times New Roman" pitchFamily="18" charset="0"/>
              </a:rPr>
              <a:t>(4) = min(7+4 , 8+2)=10</a:t>
            </a: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nl-NL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CC = {1, 2, 5, 3, 4}</a:t>
            </a:r>
          </a:p>
          <a:p>
            <a:pPr eaLnBrk="0" hangingPunct="0"/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nl-NL" sz="1400" b="1" u="sng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 = 6</a:t>
            </a:r>
            <a:endParaRPr lang="fr-FR" sz="1400" b="1" u="sng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400">
                <a:cs typeface="Times New Roman" pitchFamily="18" charset="0"/>
              </a:rPr>
              <a:t>(6) = min(6+1,10-2) = 7</a:t>
            </a:r>
            <a:endParaRPr lang="fr-FR" sz="140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fr-FR" sz="1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CC = {1, 2, 5, 3, 4, 6}</a:t>
            </a:r>
          </a:p>
        </p:txBody>
      </p:sp>
      <p:sp>
        <p:nvSpPr>
          <p:cNvPr id="3" name="Ellipse 2"/>
          <p:cNvSpPr/>
          <p:nvPr/>
        </p:nvSpPr>
        <p:spPr>
          <a:xfrm>
            <a:off x="4143375" y="1571625"/>
            <a:ext cx="41433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3</a:t>
            </a:r>
          </a:p>
        </p:txBody>
      </p:sp>
      <p:sp>
        <p:nvSpPr>
          <p:cNvPr id="4" name="Ellipse 3"/>
          <p:cNvSpPr/>
          <p:nvPr/>
        </p:nvSpPr>
        <p:spPr>
          <a:xfrm>
            <a:off x="5429250" y="1571625"/>
            <a:ext cx="41433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5</a:t>
            </a:r>
          </a:p>
        </p:txBody>
      </p:sp>
      <p:sp>
        <p:nvSpPr>
          <p:cNvPr id="5" name="Ellipse 4"/>
          <p:cNvSpPr/>
          <p:nvPr/>
        </p:nvSpPr>
        <p:spPr>
          <a:xfrm>
            <a:off x="5643563" y="3071813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6</a:t>
            </a:r>
          </a:p>
        </p:txBody>
      </p:sp>
      <p:sp>
        <p:nvSpPr>
          <p:cNvPr id="6" name="Ellipse 5"/>
          <p:cNvSpPr/>
          <p:nvPr/>
        </p:nvSpPr>
        <p:spPr>
          <a:xfrm>
            <a:off x="7215188" y="1857375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4</a:t>
            </a:r>
          </a:p>
        </p:txBody>
      </p:sp>
      <p:cxnSp>
        <p:nvCxnSpPr>
          <p:cNvPr id="7" name="Connecteur droit avec flèche 6"/>
          <p:cNvCxnSpPr>
            <a:endCxn id="3" idx="0"/>
          </p:cNvCxnSpPr>
          <p:nvPr/>
        </p:nvCxnSpPr>
        <p:spPr>
          <a:xfrm rot="5400000">
            <a:off x="4100513" y="1320800"/>
            <a:ext cx="500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4557713" y="857250"/>
            <a:ext cx="8715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>
            <a:endCxn id="4" idx="0"/>
          </p:cNvCxnSpPr>
          <p:nvPr/>
        </p:nvCxnSpPr>
        <p:spPr>
          <a:xfrm rot="5400000">
            <a:off x="5386388" y="1320800"/>
            <a:ext cx="500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stCxn id="4" idx="2"/>
            <a:endCxn id="3" idx="6"/>
          </p:cNvCxnSpPr>
          <p:nvPr/>
        </p:nvCxnSpPr>
        <p:spPr>
          <a:xfrm rot="10800000">
            <a:off x="4557713" y="1785938"/>
            <a:ext cx="87153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endCxn id="6" idx="1"/>
          </p:cNvCxnSpPr>
          <p:nvPr/>
        </p:nvCxnSpPr>
        <p:spPr>
          <a:xfrm>
            <a:off x="5843588" y="857250"/>
            <a:ext cx="1431925" cy="1063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3" idx="4"/>
            <a:endCxn id="5" idx="1"/>
          </p:cNvCxnSpPr>
          <p:nvPr/>
        </p:nvCxnSpPr>
        <p:spPr>
          <a:xfrm rot="16200000" flipH="1">
            <a:off x="4459287" y="1890713"/>
            <a:ext cx="1135063" cy="1354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4" idx="6"/>
            <a:endCxn id="6" idx="2"/>
          </p:cNvCxnSpPr>
          <p:nvPr/>
        </p:nvCxnSpPr>
        <p:spPr>
          <a:xfrm>
            <a:off x="5843588" y="1785938"/>
            <a:ext cx="1371600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6" idx="3"/>
            <a:endCxn id="5" idx="7"/>
          </p:cNvCxnSpPr>
          <p:nvPr/>
        </p:nvCxnSpPr>
        <p:spPr>
          <a:xfrm rot="5400000">
            <a:off x="6180137" y="2039938"/>
            <a:ext cx="912813" cy="127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3" name="ZoneTexte 14"/>
          <p:cNvSpPr txBox="1">
            <a:spLocks noChangeArrowheads="1"/>
          </p:cNvSpPr>
          <p:nvPr/>
        </p:nvSpPr>
        <p:spPr bwMode="auto">
          <a:xfrm>
            <a:off x="4857750" y="785813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7</a:t>
            </a:r>
          </a:p>
        </p:txBody>
      </p:sp>
      <p:sp>
        <p:nvSpPr>
          <p:cNvPr id="17424" name="ZoneTexte 15"/>
          <p:cNvSpPr txBox="1">
            <a:spLocks noChangeArrowheads="1"/>
          </p:cNvSpPr>
          <p:nvPr/>
        </p:nvSpPr>
        <p:spPr bwMode="auto">
          <a:xfrm>
            <a:off x="4429125" y="1285875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8</a:t>
            </a:r>
          </a:p>
        </p:txBody>
      </p:sp>
      <p:sp>
        <p:nvSpPr>
          <p:cNvPr id="17425" name="ZoneTexte 16"/>
          <p:cNvSpPr txBox="1">
            <a:spLocks noChangeArrowheads="1"/>
          </p:cNvSpPr>
          <p:nvPr/>
        </p:nvSpPr>
        <p:spPr bwMode="auto">
          <a:xfrm>
            <a:off x="4857750" y="1785938"/>
            <a:ext cx="390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-2</a:t>
            </a:r>
          </a:p>
        </p:txBody>
      </p:sp>
      <p:sp>
        <p:nvSpPr>
          <p:cNvPr id="17426" name="ZoneTexte 17"/>
          <p:cNvSpPr txBox="1">
            <a:spLocks noChangeArrowheads="1"/>
          </p:cNvSpPr>
          <p:nvPr/>
        </p:nvSpPr>
        <p:spPr bwMode="auto">
          <a:xfrm>
            <a:off x="5000625" y="2500313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1</a:t>
            </a:r>
          </a:p>
        </p:txBody>
      </p:sp>
      <p:sp>
        <p:nvSpPr>
          <p:cNvPr id="17427" name="ZoneTexte 18"/>
          <p:cNvSpPr txBox="1">
            <a:spLocks noChangeArrowheads="1"/>
          </p:cNvSpPr>
          <p:nvPr/>
        </p:nvSpPr>
        <p:spPr bwMode="auto">
          <a:xfrm>
            <a:off x="5643563" y="1285875"/>
            <a:ext cx="31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1</a:t>
            </a:r>
          </a:p>
        </p:txBody>
      </p:sp>
      <p:sp>
        <p:nvSpPr>
          <p:cNvPr id="17428" name="ZoneTexte 19"/>
          <p:cNvSpPr txBox="1">
            <a:spLocks noChangeArrowheads="1"/>
          </p:cNvSpPr>
          <p:nvPr/>
        </p:nvSpPr>
        <p:spPr bwMode="auto">
          <a:xfrm>
            <a:off x="6286500" y="1857375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2</a:t>
            </a:r>
          </a:p>
        </p:txBody>
      </p:sp>
      <p:sp>
        <p:nvSpPr>
          <p:cNvPr id="17429" name="ZoneTexte 20"/>
          <p:cNvSpPr txBox="1">
            <a:spLocks noChangeArrowheads="1"/>
          </p:cNvSpPr>
          <p:nvPr/>
        </p:nvSpPr>
        <p:spPr bwMode="auto">
          <a:xfrm>
            <a:off x="6429375" y="121443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4</a:t>
            </a:r>
          </a:p>
        </p:txBody>
      </p:sp>
      <p:sp>
        <p:nvSpPr>
          <p:cNvPr id="17430" name="ZoneTexte 21"/>
          <p:cNvSpPr txBox="1">
            <a:spLocks noChangeArrowheads="1"/>
          </p:cNvSpPr>
          <p:nvPr/>
        </p:nvSpPr>
        <p:spPr bwMode="auto">
          <a:xfrm>
            <a:off x="6500813" y="2643188"/>
            <a:ext cx="461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-2</a:t>
            </a:r>
          </a:p>
        </p:txBody>
      </p:sp>
      <p:sp>
        <p:nvSpPr>
          <p:cNvPr id="23" name="Ellipse 22"/>
          <p:cNvSpPr/>
          <p:nvPr/>
        </p:nvSpPr>
        <p:spPr>
          <a:xfrm>
            <a:off x="4214813" y="714375"/>
            <a:ext cx="414337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1</a:t>
            </a:r>
          </a:p>
        </p:txBody>
      </p:sp>
      <p:sp>
        <p:nvSpPr>
          <p:cNvPr id="24" name="Ellipse 23"/>
          <p:cNvSpPr/>
          <p:nvPr/>
        </p:nvSpPr>
        <p:spPr>
          <a:xfrm>
            <a:off x="5429250" y="642938"/>
            <a:ext cx="41433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2</a:t>
            </a:r>
          </a:p>
        </p:txBody>
      </p:sp>
      <p:sp>
        <p:nvSpPr>
          <p:cNvPr id="25" name="Espace réservé du numéro de diapositive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97AEC-2728-42B9-B3F2-1CD53800E87F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0" y="0"/>
            <a:ext cx="69215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400" b="1" u="sng">
                <a:latin typeface="Calibri" pitchFamily="34" charset="0"/>
                <a:cs typeface="Times New Roman" pitchFamily="18" charset="0"/>
              </a:rPr>
              <a:t>Recherche de la fonction rang</a:t>
            </a:r>
          </a:p>
          <a:p>
            <a:endParaRPr lang="fr-FR" sz="1400" b="1" u="sng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fr-FR" sz="1400"/>
              <a:t>Cette fonction est très utile pour classer les sommets suivant un ordre bien précis</a:t>
            </a:r>
          </a:p>
          <a:p>
            <a:r>
              <a:rPr lang="fr-FR" sz="1400"/>
              <a:t> </a:t>
            </a:r>
          </a:p>
          <a:p>
            <a:pPr>
              <a:buFont typeface="Arial" charset="0"/>
              <a:buChar char="•"/>
            </a:pPr>
            <a:r>
              <a:rPr lang="fr-FR" sz="1400"/>
              <a:t>L’intérêt de ce classement : </a:t>
            </a:r>
            <a:r>
              <a:rPr lang="fr-FR" sz="1400" b="1"/>
              <a:t>convergence</a:t>
            </a:r>
            <a:r>
              <a:rPr lang="fr-FR" sz="1400"/>
              <a:t> des algorithmes.</a:t>
            </a:r>
          </a:p>
          <a:p>
            <a:r>
              <a:rPr lang="fr-FR" sz="1400"/>
              <a:t> </a:t>
            </a:r>
          </a:p>
          <a:p>
            <a:pPr>
              <a:buFont typeface="Arial" charset="0"/>
              <a:buChar char="•"/>
            </a:pPr>
            <a:r>
              <a:rPr lang="fr-FR" sz="1400"/>
              <a:t>Elle est définie comme suit :</a:t>
            </a:r>
          </a:p>
          <a:p>
            <a:r>
              <a:rPr lang="fr-FR" sz="1400"/>
              <a:t> </a:t>
            </a:r>
          </a:p>
          <a:p>
            <a:r>
              <a:rPr lang="fr-FR" sz="1400"/>
              <a:t>	r(1) = 0</a:t>
            </a:r>
          </a:p>
          <a:p>
            <a:r>
              <a:rPr lang="fr-FR" sz="1400"/>
              <a:t> </a:t>
            </a:r>
          </a:p>
          <a:p>
            <a:r>
              <a:rPr lang="fr-FR" sz="1400"/>
              <a:t>	r(i) = nombre d’arcs dans un chemin de cardinalité </a:t>
            </a:r>
            <a:r>
              <a:rPr lang="fr-FR" sz="1400" b="1"/>
              <a:t>maximum</a:t>
            </a:r>
            <a:r>
              <a:rPr lang="fr-FR" sz="1400"/>
              <a:t> entre 1 et i.</a:t>
            </a:r>
          </a:p>
          <a:p>
            <a:r>
              <a:rPr lang="fr-FR" sz="1400"/>
              <a:t> </a:t>
            </a:r>
          </a:p>
          <a:p>
            <a:r>
              <a:rPr lang="fr-FR" sz="1400"/>
              <a:t> </a:t>
            </a:r>
          </a:p>
          <a:p>
            <a:r>
              <a:rPr lang="fr-FR" sz="1400"/>
              <a:t>Evidemment, cette fonction n’est pas applicable à un graphe ayant un circuit.</a:t>
            </a:r>
          </a:p>
          <a:p>
            <a:r>
              <a:rPr lang="fr-FR" sz="1400" b="1" u="sng"/>
              <a:t/>
            </a:r>
            <a:br>
              <a:rPr lang="fr-FR" sz="1400" b="1" u="sng"/>
            </a:br>
            <a:endParaRPr lang="fr-FR" sz="1400">
              <a:latin typeface="Calibri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D679C-F8AB-4A0F-99C9-2C2484D2A968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0" y="0"/>
            <a:ext cx="7786688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u="sng" dirty="0"/>
              <a:t>Algorithme</a:t>
            </a:r>
          </a:p>
          <a:p>
            <a:endParaRPr lang="fr-FR" b="1" u="sng" dirty="0"/>
          </a:p>
          <a:p>
            <a:r>
              <a:rPr lang="fr-FR" dirty="0">
                <a:sym typeface="Symbol" pitchFamily="18" charset="2"/>
              </a:rPr>
              <a:t></a:t>
            </a:r>
            <a:r>
              <a:rPr lang="fr-FR" dirty="0"/>
              <a:t>i </a:t>
            </a:r>
            <a:r>
              <a:rPr lang="fr-FR" dirty="0">
                <a:sym typeface="Symbol" pitchFamily="18" charset="2"/>
              </a:rPr>
              <a:t></a:t>
            </a:r>
            <a:r>
              <a:rPr lang="fr-FR" dirty="0"/>
              <a:t> S d</a:t>
            </a:r>
            <a:r>
              <a:rPr lang="fr-FR" baseline="30000" dirty="0"/>
              <a:t>-1</a:t>
            </a:r>
            <a:r>
              <a:rPr lang="fr-FR" dirty="0"/>
              <a:t>(i) = |</a:t>
            </a:r>
            <a:r>
              <a:rPr lang="fr-FR" dirty="0">
                <a:sym typeface="Symbol" pitchFamily="18" charset="2"/>
              </a:rPr>
              <a:t></a:t>
            </a:r>
            <a:r>
              <a:rPr lang="fr-FR" baseline="30000" dirty="0"/>
              <a:t>-1</a:t>
            </a:r>
            <a:r>
              <a:rPr lang="fr-FR" dirty="0"/>
              <a:t>(i)| ; k = 0 ; S</a:t>
            </a:r>
            <a:r>
              <a:rPr lang="fr-FR" baseline="-25000" dirty="0"/>
              <a:t>0</a:t>
            </a:r>
            <a:r>
              <a:rPr lang="fr-FR" dirty="0"/>
              <a:t> = {1} /*l’ensemble des sommets dont le rang est 0*/</a:t>
            </a:r>
          </a:p>
          <a:p>
            <a:r>
              <a:rPr lang="fr-FR" dirty="0"/>
              <a:t> </a:t>
            </a:r>
          </a:p>
          <a:p>
            <a:r>
              <a:rPr lang="fr-FR" dirty="0" err="1"/>
              <a:t>S</a:t>
            </a:r>
            <a:r>
              <a:rPr lang="fr-FR" baseline="-25000" dirty="0" err="1"/>
              <a:t>k</a:t>
            </a:r>
            <a:r>
              <a:rPr lang="fr-FR" baseline="-25000" dirty="0"/>
              <a:t>+1</a:t>
            </a:r>
            <a:r>
              <a:rPr lang="fr-FR" dirty="0"/>
              <a:t> </a:t>
            </a:r>
            <a:r>
              <a:rPr lang="fr-FR" dirty="0">
                <a:sym typeface="Wingdings" pitchFamily="2" charset="2"/>
              </a:rPr>
              <a:t></a:t>
            </a:r>
            <a:r>
              <a:rPr lang="fr-FR" dirty="0"/>
              <a:t> </a:t>
            </a:r>
            <a:r>
              <a:rPr lang="fr-FR" dirty="0">
                <a:sym typeface="Symbol" pitchFamily="18" charset="2"/>
              </a:rPr>
              <a:t></a:t>
            </a:r>
            <a:endParaRPr lang="fr-FR" dirty="0"/>
          </a:p>
          <a:p>
            <a:r>
              <a:rPr lang="fr-FR" dirty="0"/>
              <a:t>POUR TOUT i</a:t>
            </a:r>
            <a:r>
              <a:rPr lang="fr-FR" dirty="0">
                <a:sym typeface="Symbol" pitchFamily="18" charset="2"/>
              </a:rPr>
              <a:t></a:t>
            </a:r>
            <a:r>
              <a:rPr lang="fr-FR" dirty="0" err="1"/>
              <a:t>S</a:t>
            </a:r>
            <a:r>
              <a:rPr lang="fr-FR" baseline="-25000" dirty="0" err="1"/>
              <a:t>k</a:t>
            </a:r>
            <a:r>
              <a:rPr lang="fr-FR" dirty="0"/>
              <a:t> FAIRE</a:t>
            </a:r>
          </a:p>
          <a:p>
            <a:r>
              <a:rPr lang="fr-FR" dirty="0"/>
              <a:t>		</a:t>
            </a:r>
          </a:p>
          <a:p>
            <a:r>
              <a:rPr lang="fr-FR" dirty="0"/>
              <a:t>		r(i) </a:t>
            </a:r>
            <a:r>
              <a:rPr lang="fr-FR" dirty="0">
                <a:sym typeface="Wingdings" pitchFamily="2" charset="2"/>
              </a:rPr>
              <a:t></a:t>
            </a:r>
            <a:r>
              <a:rPr lang="fr-FR" dirty="0"/>
              <a:t> k</a:t>
            </a:r>
          </a:p>
          <a:p>
            <a:r>
              <a:rPr lang="fr-FR" dirty="0"/>
              <a:t>		POUR TOUT j </a:t>
            </a:r>
            <a:r>
              <a:rPr lang="fr-FR" dirty="0">
                <a:sym typeface="Symbol" pitchFamily="18" charset="2"/>
              </a:rPr>
              <a:t></a:t>
            </a:r>
            <a:r>
              <a:rPr lang="fr-FR" dirty="0"/>
              <a:t> </a:t>
            </a:r>
            <a:r>
              <a:rPr lang="fr-FR" dirty="0">
                <a:sym typeface="Symbol" pitchFamily="18" charset="2"/>
              </a:rPr>
              <a:t></a:t>
            </a:r>
            <a:r>
              <a:rPr lang="fr-FR" dirty="0"/>
              <a:t>(i) FAIRE</a:t>
            </a:r>
          </a:p>
          <a:p>
            <a:r>
              <a:rPr lang="fr-FR" dirty="0"/>
              <a:t>			</a:t>
            </a:r>
          </a:p>
          <a:p>
            <a:r>
              <a:rPr lang="fr-FR" dirty="0"/>
              <a:t>			</a:t>
            </a:r>
            <a:r>
              <a:rPr lang="nl-NL" dirty="0"/>
              <a:t>d</a:t>
            </a:r>
            <a:r>
              <a:rPr lang="nl-NL" baseline="30000" dirty="0"/>
              <a:t>-1</a:t>
            </a:r>
            <a:r>
              <a:rPr lang="nl-NL" dirty="0"/>
              <a:t>(j)</a:t>
            </a:r>
            <a:r>
              <a:rPr lang="fr-FR" dirty="0">
                <a:sym typeface="Wingdings" pitchFamily="2" charset="2"/>
              </a:rPr>
              <a:t></a:t>
            </a:r>
            <a:r>
              <a:rPr lang="nl-NL" dirty="0"/>
              <a:t> d</a:t>
            </a:r>
            <a:r>
              <a:rPr lang="nl-NL" baseline="30000" dirty="0"/>
              <a:t>-1</a:t>
            </a:r>
            <a:r>
              <a:rPr lang="nl-NL" dirty="0"/>
              <a:t>(j) – 1</a:t>
            </a:r>
            <a:endParaRPr lang="fr-FR" dirty="0"/>
          </a:p>
          <a:p>
            <a:r>
              <a:rPr lang="nl-NL" dirty="0"/>
              <a:t>			</a:t>
            </a:r>
            <a:r>
              <a:rPr lang="fr-FR" dirty="0"/>
              <a:t>SI d</a:t>
            </a:r>
            <a:r>
              <a:rPr lang="fr-FR" baseline="30000" dirty="0"/>
              <a:t>-1</a:t>
            </a:r>
            <a:r>
              <a:rPr lang="fr-FR" dirty="0"/>
              <a:t>(j) = 0 ALORS </a:t>
            </a:r>
            <a:r>
              <a:rPr lang="fr-FR" dirty="0" err="1"/>
              <a:t>S</a:t>
            </a:r>
            <a:r>
              <a:rPr lang="fr-FR" baseline="-25000" dirty="0" err="1"/>
              <a:t>k</a:t>
            </a:r>
            <a:r>
              <a:rPr lang="fr-FR" baseline="-25000" dirty="0"/>
              <a:t>+1</a:t>
            </a:r>
            <a:r>
              <a:rPr lang="fr-FR" dirty="0"/>
              <a:t> </a:t>
            </a:r>
            <a:r>
              <a:rPr lang="fr-FR" dirty="0">
                <a:sym typeface="Wingdings" pitchFamily="2" charset="2"/>
              </a:rPr>
              <a:t></a:t>
            </a:r>
            <a:r>
              <a:rPr lang="fr-FR" dirty="0"/>
              <a:t> </a:t>
            </a:r>
            <a:r>
              <a:rPr lang="fr-FR" dirty="0" err="1"/>
              <a:t>S</a:t>
            </a:r>
            <a:r>
              <a:rPr lang="fr-FR" baseline="-25000" dirty="0" err="1"/>
              <a:t>k</a:t>
            </a:r>
            <a:r>
              <a:rPr lang="fr-FR" baseline="-25000" dirty="0"/>
              <a:t>+1 </a:t>
            </a:r>
            <a:r>
              <a:rPr lang="fr-FR" dirty="0">
                <a:sym typeface="Symbol" pitchFamily="18" charset="2"/>
              </a:rPr>
              <a:t></a:t>
            </a:r>
            <a:r>
              <a:rPr lang="fr-FR" dirty="0"/>
              <a:t> {j}</a:t>
            </a:r>
          </a:p>
          <a:p>
            <a:r>
              <a:rPr lang="fr-FR" dirty="0"/>
              <a:t>		</a:t>
            </a:r>
            <a:r>
              <a:rPr lang="fr-FR" dirty="0" smtClean="0"/>
              <a:t>fin</a:t>
            </a:r>
            <a:endParaRPr lang="fr-FR" dirty="0"/>
          </a:p>
          <a:p>
            <a:r>
              <a:rPr lang="fr-FR" dirty="0" smtClean="0"/>
              <a:t>fin</a:t>
            </a:r>
            <a:endParaRPr lang="fr-FR" dirty="0"/>
          </a:p>
          <a:p>
            <a:r>
              <a:rPr lang="fr-FR" dirty="0"/>
              <a:t>k </a:t>
            </a:r>
            <a:r>
              <a:rPr lang="fr-FR" dirty="0">
                <a:sym typeface="Wingdings" pitchFamily="2" charset="2"/>
              </a:rPr>
              <a:t></a:t>
            </a:r>
            <a:r>
              <a:rPr lang="fr-FR" dirty="0"/>
              <a:t> k+1</a:t>
            </a:r>
          </a:p>
          <a:p>
            <a:endParaRPr lang="fr-FR" b="1" u="sng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18D4BC-FF47-4AA0-8FB0-E21569C1D48A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u="sng" dirty="0"/>
              <a:t>Ex</a:t>
            </a:r>
            <a:r>
              <a:rPr lang="fr-FR" dirty="0"/>
              <a:t>. </a:t>
            </a:r>
            <a:r>
              <a:rPr lang="nl-NL" dirty="0"/>
              <a:t>d</a:t>
            </a:r>
            <a:r>
              <a:rPr lang="nl-NL" baseline="30000" dirty="0"/>
              <a:t>-1</a:t>
            </a:r>
            <a:r>
              <a:rPr lang="nl-NL" dirty="0"/>
              <a:t>(1) = 0, d</a:t>
            </a:r>
            <a:r>
              <a:rPr lang="nl-NL" baseline="30000" dirty="0"/>
              <a:t>-1</a:t>
            </a:r>
            <a:r>
              <a:rPr lang="nl-NL" dirty="0"/>
              <a:t>(2) = 2, d</a:t>
            </a:r>
            <a:r>
              <a:rPr lang="nl-NL" baseline="30000" dirty="0"/>
              <a:t>-1</a:t>
            </a:r>
            <a:r>
              <a:rPr lang="nl-NL" dirty="0"/>
              <a:t>(3) = 1, d</a:t>
            </a:r>
            <a:r>
              <a:rPr lang="nl-NL" baseline="30000" dirty="0"/>
              <a:t>-1</a:t>
            </a:r>
            <a:r>
              <a:rPr lang="nl-NL" dirty="0"/>
              <a:t>(4) = 2, d</a:t>
            </a:r>
            <a:r>
              <a:rPr lang="nl-NL" baseline="30000" dirty="0"/>
              <a:t>-1</a:t>
            </a:r>
            <a:r>
              <a:rPr lang="nl-NL" dirty="0"/>
              <a:t>(5) = 3, d</a:t>
            </a:r>
            <a:r>
              <a:rPr lang="nl-NL" baseline="30000" dirty="0"/>
              <a:t>-1</a:t>
            </a:r>
            <a:r>
              <a:rPr lang="nl-NL" dirty="0"/>
              <a:t>(6) = 2, d</a:t>
            </a:r>
            <a:r>
              <a:rPr lang="nl-NL" baseline="30000" dirty="0"/>
              <a:t>-1</a:t>
            </a:r>
            <a:r>
              <a:rPr lang="nl-NL" dirty="0"/>
              <a:t>(7) = 2</a:t>
            </a:r>
            <a:endParaRPr lang="fr-FR" dirty="0"/>
          </a:p>
          <a:p>
            <a:endParaRPr lang="fr-FR" dirty="0"/>
          </a:p>
          <a:p>
            <a:r>
              <a:rPr lang="nl-NL" b="1" dirty="0"/>
              <a:t>r(1) = 0		r(3) = 1</a:t>
            </a:r>
            <a:endParaRPr lang="fr-FR" dirty="0"/>
          </a:p>
          <a:p>
            <a:r>
              <a:rPr lang="nl-NL" dirty="0"/>
              <a:t>j=2		j=2</a:t>
            </a:r>
            <a:endParaRPr lang="fr-FR" dirty="0"/>
          </a:p>
          <a:p>
            <a:r>
              <a:rPr lang="nl-NL" dirty="0"/>
              <a:t>d</a:t>
            </a:r>
            <a:r>
              <a:rPr lang="nl-NL" baseline="30000" dirty="0"/>
              <a:t>-1</a:t>
            </a:r>
            <a:r>
              <a:rPr lang="nl-NL" dirty="0"/>
              <a:t>(2) = 1	d</a:t>
            </a:r>
            <a:r>
              <a:rPr lang="nl-NL" baseline="30000" dirty="0"/>
              <a:t>-1</a:t>
            </a:r>
            <a:r>
              <a:rPr lang="nl-NL" dirty="0"/>
              <a:t>(2) = 0</a:t>
            </a:r>
            <a:endParaRPr lang="fr-FR" dirty="0"/>
          </a:p>
          <a:p>
            <a:r>
              <a:rPr lang="nl-NL" dirty="0"/>
              <a:t>j=3		S</a:t>
            </a:r>
            <a:r>
              <a:rPr lang="nl-NL" baseline="-25000" dirty="0"/>
              <a:t>2</a:t>
            </a:r>
            <a:r>
              <a:rPr lang="nl-NL" dirty="0"/>
              <a:t> = {2}</a:t>
            </a:r>
            <a:endParaRPr lang="fr-FR" dirty="0"/>
          </a:p>
          <a:p>
            <a:r>
              <a:rPr lang="nl-NL" dirty="0"/>
              <a:t>d</a:t>
            </a:r>
            <a:r>
              <a:rPr lang="nl-NL" baseline="30000" dirty="0"/>
              <a:t>-1</a:t>
            </a:r>
            <a:r>
              <a:rPr lang="nl-NL" dirty="0"/>
              <a:t>(3) = 0	j=5</a:t>
            </a:r>
            <a:endParaRPr lang="fr-FR" dirty="0"/>
          </a:p>
          <a:p>
            <a:r>
              <a:rPr lang="nl-NL" dirty="0"/>
              <a:t>S</a:t>
            </a:r>
            <a:r>
              <a:rPr lang="nl-NL" baseline="-25000" dirty="0"/>
              <a:t>1</a:t>
            </a:r>
            <a:r>
              <a:rPr lang="nl-NL" dirty="0"/>
              <a:t> = {3}		d</a:t>
            </a:r>
            <a:r>
              <a:rPr lang="nl-NL" baseline="30000" dirty="0"/>
              <a:t>-1</a:t>
            </a:r>
            <a:r>
              <a:rPr lang="nl-NL" dirty="0"/>
              <a:t>(5) = 2</a:t>
            </a:r>
            <a:endParaRPr lang="fr-FR" dirty="0"/>
          </a:p>
          <a:p>
            <a:r>
              <a:rPr lang="fr-FR" dirty="0"/>
              <a:t>		</a:t>
            </a:r>
            <a:r>
              <a:rPr lang="nl-NL" dirty="0"/>
              <a:t>j=6</a:t>
            </a:r>
            <a:endParaRPr lang="fr-FR" dirty="0"/>
          </a:p>
          <a:p>
            <a:r>
              <a:rPr lang="fr-FR" dirty="0"/>
              <a:t>		</a:t>
            </a:r>
            <a:r>
              <a:rPr lang="nl-NL" dirty="0"/>
              <a:t>d</a:t>
            </a:r>
            <a:r>
              <a:rPr lang="nl-NL" baseline="30000" dirty="0"/>
              <a:t>-1</a:t>
            </a:r>
            <a:r>
              <a:rPr lang="nl-NL" dirty="0"/>
              <a:t>(6) = 1</a:t>
            </a:r>
          </a:p>
          <a:p>
            <a:r>
              <a:rPr lang="nl-NL" dirty="0"/>
              <a:t>		k</a:t>
            </a:r>
            <a:r>
              <a:rPr lang="fr-FR" dirty="0">
                <a:sym typeface="Wingdings" pitchFamily="2" charset="2"/>
              </a:rPr>
              <a:t>  </a:t>
            </a:r>
            <a:r>
              <a:rPr lang="nl-NL" dirty="0"/>
              <a:t>2</a:t>
            </a:r>
            <a:endParaRPr lang="fr-FR" dirty="0"/>
          </a:p>
          <a:p>
            <a:endParaRPr lang="fr-FR" dirty="0"/>
          </a:p>
          <a:p>
            <a:r>
              <a:rPr lang="nl-NL" b="1" dirty="0"/>
              <a:t>r(2) = 2		r(6) = 3		r(4) = 4</a:t>
            </a:r>
            <a:endParaRPr lang="fr-FR" b="1" dirty="0"/>
          </a:p>
          <a:p>
            <a:r>
              <a:rPr lang="nl-NL" dirty="0"/>
              <a:t>j=4		j=4		j=7</a:t>
            </a:r>
          </a:p>
          <a:p>
            <a:r>
              <a:rPr lang="nl-NL" dirty="0"/>
              <a:t>				</a:t>
            </a:r>
            <a:r>
              <a:rPr lang="fr-FR" dirty="0"/>
              <a:t>d</a:t>
            </a:r>
            <a:r>
              <a:rPr lang="fr-FR" baseline="30000" dirty="0"/>
              <a:t>-1</a:t>
            </a:r>
            <a:r>
              <a:rPr lang="fr-FR" dirty="0"/>
              <a:t>(7) = 1</a:t>
            </a:r>
          </a:p>
          <a:p>
            <a:r>
              <a:rPr lang="nl-NL" dirty="0"/>
              <a:t>d</a:t>
            </a:r>
            <a:r>
              <a:rPr lang="nl-NL" baseline="30000" dirty="0"/>
              <a:t>-1</a:t>
            </a:r>
            <a:r>
              <a:rPr lang="nl-NL" dirty="0"/>
              <a:t>(4) = 1	d</a:t>
            </a:r>
            <a:r>
              <a:rPr lang="nl-NL" baseline="30000" dirty="0"/>
              <a:t>-1</a:t>
            </a:r>
            <a:r>
              <a:rPr lang="nl-NL" dirty="0"/>
              <a:t>(4) = 0	</a:t>
            </a:r>
            <a:r>
              <a:rPr lang="nl-NL" b="1" dirty="0"/>
              <a:t>r(5) = 4</a:t>
            </a:r>
            <a:endParaRPr lang="fr-FR" b="1" dirty="0"/>
          </a:p>
          <a:p>
            <a:r>
              <a:rPr lang="nl-NL" dirty="0"/>
              <a:t>j=5		S</a:t>
            </a:r>
            <a:r>
              <a:rPr lang="nl-NL" baseline="-25000" dirty="0"/>
              <a:t>4</a:t>
            </a:r>
            <a:r>
              <a:rPr lang="nl-NL" dirty="0"/>
              <a:t> = {4}		j=7</a:t>
            </a:r>
            <a:endParaRPr lang="fr-FR" dirty="0"/>
          </a:p>
          <a:p>
            <a:r>
              <a:rPr lang="nl-NL" dirty="0"/>
              <a:t>d</a:t>
            </a:r>
            <a:r>
              <a:rPr lang="nl-NL" baseline="30000" dirty="0"/>
              <a:t>-1</a:t>
            </a:r>
            <a:r>
              <a:rPr lang="nl-NL" dirty="0"/>
              <a:t>(5) = 1	j=5		</a:t>
            </a:r>
            <a:r>
              <a:rPr lang="fr-FR" dirty="0"/>
              <a:t>d</a:t>
            </a:r>
            <a:r>
              <a:rPr lang="fr-FR" baseline="30000" dirty="0"/>
              <a:t>-1</a:t>
            </a:r>
            <a:r>
              <a:rPr lang="fr-FR" dirty="0"/>
              <a:t>(7) = 0</a:t>
            </a:r>
          </a:p>
          <a:p>
            <a:r>
              <a:rPr lang="nl-NL" dirty="0"/>
              <a:t>j=6		d</a:t>
            </a:r>
            <a:r>
              <a:rPr lang="nl-NL" baseline="30000" dirty="0"/>
              <a:t>-1</a:t>
            </a:r>
            <a:r>
              <a:rPr lang="nl-NL" dirty="0"/>
              <a:t>(5) = 0	</a:t>
            </a:r>
            <a:r>
              <a:rPr lang="nl-NL" dirty="0" smtClean="0"/>
              <a:t>S</a:t>
            </a:r>
            <a:r>
              <a:rPr lang="nl-NL" baseline="-25000" dirty="0" smtClean="0"/>
              <a:t>5</a:t>
            </a:r>
            <a:r>
              <a:rPr lang="nl-NL" dirty="0" smtClean="0"/>
              <a:t> </a:t>
            </a:r>
            <a:r>
              <a:rPr lang="nl-NL" dirty="0" smtClean="0"/>
              <a:t>= </a:t>
            </a:r>
            <a:r>
              <a:rPr lang="nl-NL" dirty="0" smtClean="0"/>
              <a:t>{7}</a:t>
            </a:r>
            <a:r>
              <a:rPr lang="nl-NL" dirty="0" smtClean="0"/>
              <a:t>	</a:t>
            </a:r>
            <a:endParaRPr lang="fr-FR" dirty="0"/>
          </a:p>
          <a:p>
            <a:r>
              <a:rPr lang="nl-NL" dirty="0"/>
              <a:t>d</a:t>
            </a:r>
            <a:r>
              <a:rPr lang="nl-NL" baseline="30000" dirty="0"/>
              <a:t>-1</a:t>
            </a:r>
            <a:r>
              <a:rPr lang="nl-NL" dirty="0"/>
              <a:t>(6) = 0	S</a:t>
            </a:r>
            <a:r>
              <a:rPr lang="nl-NL" baseline="-25000" dirty="0"/>
              <a:t>4</a:t>
            </a:r>
            <a:r>
              <a:rPr lang="nl-NL" dirty="0"/>
              <a:t> = {4, 5}	</a:t>
            </a:r>
            <a:r>
              <a:rPr lang="fr-FR" b="1" dirty="0"/>
              <a:t>r(7) = 5</a:t>
            </a:r>
          </a:p>
          <a:p>
            <a:r>
              <a:rPr lang="nl-NL" dirty="0"/>
              <a:t>S</a:t>
            </a:r>
            <a:r>
              <a:rPr lang="nl-NL" baseline="-25000" dirty="0"/>
              <a:t>3</a:t>
            </a:r>
            <a:r>
              <a:rPr lang="nl-NL" dirty="0"/>
              <a:t> = {6}		k</a:t>
            </a:r>
            <a:r>
              <a:rPr lang="fr-FR" dirty="0">
                <a:sym typeface="Wingdings" pitchFamily="2" charset="2"/>
              </a:rPr>
              <a:t></a:t>
            </a:r>
            <a:r>
              <a:rPr lang="nl-NL" dirty="0"/>
              <a:t>4</a:t>
            </a:r>
            <a:endParaRPr lang="fr-FR" dirty="0"/>
          </a:p>
          <a:p>
            <a:r>
              <a:rPr lang="nl-NL" dirty="0"/>
              <a:t>k</a:t>
            </a:r>
            <a:r>
              <a:rPr lang="fr-FR" dirty="0">
                <a:sym typeface="Wingdings" pitchFamily="2" charset="2"/>
              </a:rPr>
              <a:t>  </a:t>
            </a:r>
            <a:r>
              <a:rPr lang="nl-NL" dirty="0" smtClean="0"/>
              <a:t>3 </a:t>
            </a:r>
            <a:r>
              <a:rPr lang="nl-NL" dirty="0"/>
              <a:t> 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llipse 2"/>
          <p:cNvSpPr/>
          <p:nvPr/>
        </p:nvSpPr>
        <p:spPr>
          <a:xfrm>
            <a:off x="5429250" y="1643063"/>
            <a:ext cx="557213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2</a:t>
            </a:r>
          </a:p>
        </p:txBody>
      </p:sp>
      <p:sp>
        <p:nvSpPr>
          <p:cNvPr id="4" name="Ellipse 3"/>
          <p:cNvSpPr/>
          <p:nvPr/>
        </p:nvSpPr>
        <p:spPr>
          <a:xfrm>
            <a:off x="6858000" y="1643063"/>
            <a:ext cx="557213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4</a:t>
            </a:r>
          </a:p>
        </p:txBody>
      </p:sp>
      <p:sp>
        <p:nvSpPr>
          <p:cNvPr id="5" name="Ellipse 4"/>
          <p:cNvSpPr/>
          <p:nvPr/>
        </p:nvSpPr>
        <p:spPr>
          <a:xfrm>
            <a:off x="5500688" y="2857500"/>
            <a:ext cx="557212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3</a:t>
            </a:r>
          </a:p>
        </p:txBody>
      </p:sp>
      <p:sp>
        <p:nvSpPr>
          <p:cNvPr id="6" name="Ellipse 5"/>
          <p:cNvSpPr/>
          <p:nvPr/>
        </p:nvSpPr>
        <p:spPr>
          <a:xfrm>
            <a:off x="6786563" y="2928938"/>
            <a:ext cx="557212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6</a:t>
            </a:r>
          </a:p>
        </p:txBody>
      </p:sp>
      <p:sp>
        <p:nvSpPr>
          <p:cNvPr id="7" name="Ellipse 6"/>
          <p:cNvSpPr/>
          <p:nvPr/>
        </p:nvSpPr>
        <p:spPr>
          <a:xfrm>
            <a:off x="7929563" y="2214563"/>
            <a:ext cx="557212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5</a:t>
            </a:r>
          </a:p>
        </p:txBody>
      </p:sp>
      <p:cxnSp>
        <p:nvCxnSpPr>
          <p:cNvPr id="8" name="Connecteur droit avec flèche 7"/>
          <p:cNvCxnSpPr>
            <a:stCxn id="5" idx="0"/>
            <a:endCxn id="3" idx="4"/>
          </p:cNvCxnSpPr>
          <p:nvPr/>
        </p:nvCxnSpPr>
        <p:spPr>
          <a:xfrm rot="16200000" flipV="1">
            <a:off x="5387181" y="2464594"/>
            <a:ext cx="714375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>
            <a:stCxn id="3" idx="6"/>
            <a:endCxn id="4" idx="2"/>
          </p:cNvCxnSpPr>
          <p:nvPr/>
        </p:nvCxnSpPr>
        <p:spPr>
          <a:xfrm>
            <a:off x="5986463" y="1892300"/>
            <a:ext cx="8715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6072188" y="3143250"/>
            <a:ext cx="72866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6" idx="6"/>
            <a:endCxn id="7" idx="3"/>
          </p:cNvCxnSpPr>
          <p:nvPr/>
        </p:nvCxnSpPr>
        <p:spPr>
          <a:xfrm flipV="1">
            <a:off x="7343775" y="2641600"/>
            <a:ext cx="666750" cy="5365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3" idx="6"/>
            <a:endCxn id="6" idx="1"/>
          </p:cNvCxnSpPr>
          <p:nvPr/>
        </p:nvCxnSpPr>
        <p:spPr>
          <a:xfrm>
            <a:off x="5986463" y="1892300"/>
            <a:ext cx="881062" cy="11096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5" idx="7"/>
            <a:endCxn id="7" idx="2"/>
          </p:cNvCxnSpPr>
          <p:nvPr/>
        </p:nvCxnSpPr>
        <p:spPr>
          <a:xfrm rot="5400000" flipH="1" flipV="1">
            <a:off x="6719888" y="1720850"/>
            <a:ext cx="466725" cy="1952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>
            <a:off x="8001000" y="785813"/>
            <a:ext cx="557213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7</a:t>
            </a:r>
          </a:p>
        </p:txBody>
      </p:sp>
      <p:sp>
        <p:nvSpPr>
          <p:cNvPr id="17" name="Ellipse 16"/>
          <p:cNvSpPr/>
          <p:nvPr/>
        </p:nvSpPr>
        <p:spPr>
          <a:xfrm>
            <a:off x="4500563" y="2214563"/>
            <a:ext cx="557212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1</a:t>
            </a:r>
          </a:p>
        </p:txBody>
      </p:sp>
      <p:cxnSp>
        <p:nvCxnSpPr>
          <p:cNvPr id="23" name="Connecteur droit avec flèche 22"/>
          <p:cNvCxnSpPr>
            <a:stCxn id="17" idx="7"/>
            <a:endCxn id="3" idx="3"/>
          </p:cNvCxnSpPr>
          <p:nvPr/>
        </p:nvCxnSpPr>
        <p:spPr>
          <a:xfrm rot="5400000" flipH="1" flipV="1">
            <a:off x="5134769" y="1912144"/>
            <a:ext cx="217488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17" idx="5"/>
            <a:endCxn id="5" idx="1"/>
          </p:cNvCxnSpPr>
          <p:nvPr/>
        </p:nvCxnSpPr>
        <p:spPr>
          <a:xfrm rot="16200000" flipH="1">
            <a:off x="5134769" y="2483644"/>
            <a:ext cx="288925" cy="604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4" idx="7"/>
            <a:endCxn id="16" idx="3"/>
          </p:cNvCxnSpPr>
          <p:nvPr/>
        </p:nvCxnSpPr>
        <p:spPr>
          <a:xfrm rot="5400000" flipH="1" flipV="1">
            <a:off x="7456488" y="1090612"/>
            <a:ext cx="503238" cy="7477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7" idx="0"/>
            <a:endCxn id="16" idx="4"/>
          </p:cNvCxnSpPr>
          <p:nvPr/>
        </p:nvCxnSpPr>
        <p:spPr>
          <a:xfrm rot="5400000" flipH="1" flipV="1">
            <a:off x="7780338" y="1714500"/>
            <a:ext cx="928688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stCxn id="3" idx="6"/>
          </p:cNvCxnSpPr>
          <p:nvPr/>
        </p:nvCxnSpPr>
        <p:spPr>
          <a:xfrm>
            <a:off x="5986463" y="1892300"/>
            <a:ext cx="1871662" cy="6080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>
            <a:stCxn id="6" idx="0"/>
            <a:endCxn id="4" idx="4"/>
          </p:cNvCxnSpPr>
          <p:nvPr/>
        </p:nvCxnSpPr>
        <p:spPr>
          <a:xfrm rot="5400000" flipH="1" flipV="1">
            <a:off x="6708775" y="2500313"/>
            <a:ext cx="785813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500CA-45D8-4D44-BDA5-D9146C13D932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0" y="0"/>
            <a:ext cx="68580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u="sng" dirty="0"/>
              <a:t>Algorithmes matriciels : Algorithme de Floyd</a:t>
            </a:r>
          </a:p>
          <a:p>
            <a:endParaRPr lang="fr-FR" b="1" u="sng" dirty="0"/>
          </a:p>
          <a:p>
            <a:r>
              <a:rPr lang="fr-FR" dirty="0"/>
              <a:t>Ils interviennent dans le cas de la recherche d’un plus court chemin entre tous les couples de sommets.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On considère successivement les chemins de i vers j qui ne passent d’abord par aucun autre sommet, puis qui passent éventuellement par le sommet 1, puis par les sommets 1 et 2 etc. A l’étape k, on calcule le coût </a:t>
            </a:r>
            <a:r>
              <a:rPr lang="fr-FR" dirty="0" err="1"/>
              <a:t>d</a:t>
            </a:r>
            <a:r>
              <a:rPr lang="fr-FR" baseline="-25000" dirty="0" err="1"/>
              <a:t>k</a:t>
            </a:r>
            <a:r>
              <a:rPr lang="fr-FR" dirty="0"/>
              <a:t>(</a:t>
            </a:r>
            <a:r>
              <a:rPr lang="fr-FR" dirty="0" err="1"/>
              <a:t>i,j</a:t>
            </a:r>
            <a:r>
              <a:rPr lang="fr-FR" dirty="0"/>
              <a:t>) d’un plus court chemin de i à j passant par des sommets inférieurs ou égaux à k. On note </a:t>
            </a:r>
            <a:r>
              <a:rPr lang="fr-FR" dirty="0" err="1"/>
              <a:t>pred</a:t>
            </a:r>
            <a:r>
              <a:rPr lang="fr-FR" baseline="-25000" dirty="0" err="1"/>
              <a:t>k</a:t>
            </a:r>
            <a:r>
              <a:rPr lang="fr-FR" dirty="0"/>
              <a:t>(</a:t>
            </a:r>
            <a:r>
              <a:rPr lang="fr-FR" dirty="0" err="1"/>
              <a:t>i,j</a:t>
            </a:r>
            <a:r>
              <a:rPr lang="fr-FR" dirty="0"/>
              <a:t>) le prédécesseur de j dans ce plus court chemin.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On utilise une matrice carrée L d’ordre n, initialisée aux valeurs</a:t>
            </a:r>
          </a:p>
          <a:p>
            <a:r>
              <a:rPr lang="fr-FR" dirty="0"/>
              <a:t>		longueur de l’arc (</a:t>
            </a:r>
            <a:r>
              <a:rPr lang="fr-FR" dirty="0" err="1"/>
              <a:t>i,j</a:t>
            </a:r>
            <a:r>
              <a:rPr lang="fr-FR" dirty="0"/>
              <a:t>) si (</a:t>
            </a:r>
            <a:r>
              <a:rPr lang="fr-FR" dirty="0" err="1"/>
              <a:t>i,j</a:t>
            </a:r>
            <a:r>
              <a:rPr lang="fr-FR" dirty="0"/>
              <a:t>) </a:t>
            </a:r>
            <a:r>
              <a:rPr lang="fr-FR" dirty="0">
                <a:sym typeface="Symbol" pitchFamily="18" charset="2"/>
              </a:rPr>
              <a:t></a:t>
            </a:r>
            <a:r>
              <a:rPr lang="fr-FR" dirty="0"/>
              <a:t> A</a:t>
            </a:r>
          </a:p>
          <a:p>
            <a:r>
              <a:rPr lang="fr-FR" dirty="0"/>
              <a:t>	</a:t>
            </a:r>
            <a:r>
              <a:rPr lang="fr-FR" dirty="0" err="1" smtClean="0"/>
              <a:t>l</a:t>
            </a:r>
            <a:r>
              <a:rPr lang="fr-FR" baseline="-25000" dirty="0" err="1" smtClean="0"/>
              <a:t>ij</a:t>
            </a:r>
            <a:r>
              <a:rPr lang="fr-FR" dirty="0" smtClean="0"/>
              <a:t> </a:t>
            </a:r>
            <a:r>
              <a:rPr lang="fr-FR" dirty="0"/>
              <a:t>= 	</a:t>
            </a:r>
            <a:r>
              <a:rPr lang="fr-FR" dirty="0" err="1"/>
              <a:t>l</a:t>
            </a:r>
            <a:r>
              <a:rPr lang="fr-FR" baseline="-25000" dirty="0" err="1"/>
              <a:t>ii</a:t>
            </a:r>
            <a:r>
              <a:rPr lang="fr-FR" dirty="0"/>
              <a:t> = 0</a:t>
            </a:r>
          </a:p>
          <a:p>
            <a:r>
              <a:rPr lang="fr-FR" dirty="0"/>
              <a:t>		+</a:t>
            </a:r>
            <a:r>
              <a:rPr lang="fr-FR" dirty="0">
                <a:sym typeface="Symbol" pitchFamily="18" charset="2"/>
              </a:rPr>
              <a:t></a:t>
            </a:r>
            <a:r>
              <a:rPr lang="fr-FR" dirty="0"/>
              <a:t> sinon 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On utilise également une matrice carrée P d’ordre n telle que P[</a:t>
            </a:r>
            <a:r>
              <a:rPr lang="fr-FR" dirty="0" err="1"/>
              <a:t>i,j</a:t>
            </a:r>
            <a:r>
              <a:rPr lang="fr-FR" dirty="0"/>
              <a:t>]=</a:t>
            </a:r>
            <a:r>
              <a:rPr lang="fr-FR" dirty="0" err="1"/>
              <a:t>pred</a:t>
            </a:r>
            <a:r>
              <a:rPr lang="fr-FR" dirty="0"/>
              <a:t>(</a:t>
            </a:r>
            <a:r>
              <a:rPr lang="fr-FR" dirty="0" err="1"/>
              <a:t>i,j</a:t>
            </a:r>
            <a:r>
              <a:rPr lang="fr-FR" dirty="0"/>
              <a:t>), s’il existe un chemin de i vers j.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C2823-A17C-4BD0-8F33-55933B4AF37D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sp>
        <p:nvSpPr>
          <p:cNvPr id="4" name="Accolade ouvrante 3"/>
          <p:cNvSpPr/>
          <p:nvPr/>
        </p:nvSpPr>
        <p:spPr>
          <a:xfrm>
            <a:off x="1857375" y="3643313"/>
            <a:ext cx="46038" cy="7858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0" y="0"/>
            <a:ext cx="8858250" cy="720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de-DE" sz="1400" b="1" u="sng" dirty="0" err="1">
                <a:latin typeface="Calibri" pitchFamily="34" charset="0"/>
                <a:cs typeface="Times New Roman" pitchFamily="18" charset="0"/>
              </a:rPr>
              <a:t>Algorithme</a:t>
            </a:r>
            <a:endParaRPr lang="de-DE" sz="1400" b="1" u="sng" dirty="0">
              <a:latin typeface="Calibri" pitchFamily="34" charset="0"/>
              <a:cs typeface="Times New Roman" pitchFamily="18" charset="0"/>
            </a:endParaRPr>
          </a:p>
          <a:p>
            <a:endParaRPr lang="de-DE" sz="1400" b="1" u="sng" dirty="0">
              <a:latin typeface="Calibri" pitchFamily="34" charset="0"/>
            </a:endParaRPr>
          </a:p>
          <a:p>
            <a:r>
              <a:rPr lang="fr-FR" sz="1400" dirty="0"/>
              <a:t>Entrée : G : Graphe</a:t>
            </a:r>
          </a:p>
          <a:p>
            <a:r>
              <a:rPr lang="fr-FR" sz="1400" dirty="0"/>
              <a:t>Sortie : L = tableau[1..n, 1..n] de réel, P = tableau[1..n, 1..n] d’entier</a:t>
            </a:r>
          </a:p>
          <a:p>
            <a:r>
              <a:rPr lang="fr-FR" sz="1400" dirty="0"/>
              <a:t>{Le graphe G est </a:t>
            </a:r>
            <a:r>
              <a:rPr lang="fr-FR" sz="1400" dirty="0" err="1"/>
              <a:t>valué</a:t>
            </a:r>
            <a:r>
              <a:rPr lang="fr-FR" sz="1400" dirty="0"/>
              <a:t> par des coûts quelconques ; on suppose qu’il n’y a pas de circuit absorbant ; on cherche un plus court chemin entre deux sommets quelconques}</a:t>
            </a:r>
          </a:p>
          <a:p>
            <a:endParaRPr lang="fr-FR" sz="1400" dirty="0"/>
          </a:p>
          <a:p>
            <a:r>
              <a:rPr lang="fr-FR" sz="1400" dirty="0"/>
              <a:t>{</a:t>
            </a:r>
            <a:r>
              <a:rPr lang="fr-FR" sz="1400" dirty="0" err="1"/>
              <a:t>init</a:t>
            </a:r>
            <a:r>
              <a:rPr lang="fr-FR" sz="1400" dirty="0"/>
              <a:t>}</a:t>
            </a:r>
          </a:p>
          <a:p>
            <a:r>
              <a:rPr lang="fr-FR" sz="1400" dirty="0"/>
              <a:t>POUR i </a:t>
            </a:r>
            <a:r>
              <a:rPr lang="fr-FR" sz="1400" dirty="0">
                <a:sym typeface="Wingdings" pitchFamily="2" charset="2"/>
              </a:rPr>
              <a:t></a:t>
            </a:r>
            <a:r>
              <a:rPr lang="fr-FR" sz="1400" dirty="0"/>
              <a:t> 1 à n FAIRE</a:t>
            </a:r>
          </a:p>
          <a:p>
            <a:r>
              <a:rPr lang="fr-FR" sz="1400" dirty="0"/>
              <a:t>	</a:t>
            </a:r>
          </a:p>
          <a:p>
            <a:r>
              <a:rPr lang="fr-FR" sz="1400" dirty="0"/>
              <a:t>	POUR j </a:t>
            </a:r>
            <a:r>
              <a:rPr lang="fr-FR" sz="1400" dirty="0">
                <a:sym typeface="Wingdings" pitchFamily="2" charset="2"/>
              </a:rPr>
              <a:t></a:t>
            </a:r>
            <a:r>
              <a:rPr lang="fr-FR" sz="1400" dirty="0"/>
              <a:t> 1 à n FAIRE</a:t>
            </a:r>
          </a:p>
          <a:p>
            <a:r>
              <a:rPr lang="fr-FR" sz="1400" dirty="0"/>
              <a:t>		{</a:t>
            </a:r>
          </a:p>
          <a:p>
            <a:r>
              <a:rPr lang="fr-FR" sz="1400" dirty="0"/>
              <a:t>		</a:t>
            </a:r>
            <a:r>
              <a:rPr lang="en-GB" sz="1400" dirty="0" smtClean="0"/>
              <a:t>L[</a:t>
            </a:r>
            <a:r>
              <a:rPr lang="en-GB" sz="1400" dirty="0" err="1" smtClean="0"/>
              <a:t>i,j</a:t>
            </a:r>
            <a:r>
              <a:rPr lang="en-GB" sz="1400" dirty="0" smtClean="0"/>
              <a:t>] </a:t>
            </a:r>
            <a:r>
              <a:rPr lang="fr-FR" sz="1400" dirty="0">
                <a:sym typeface="Wingdings" pitchFamily="2" charset="2"/>
              </a:rPr>
              <a:t></a:t>
            </a:r>
            <a:r>
              <a:rPr lang="en-GB" sz="1400" dirty="0"/>
              <a:t> </a:t>
            </a:r>
            <a:r>
              <a:rPr lang="en-GB" sz="1400" dirty="0" err="1"/>
              <a:t>coût</a:t>
            </a:r>
            <a:r>
              <a:rPr lang="en-GB" sz="1400" dirty="0"/>
              <a:t>(</a:t>
            </a:r>
            <a:r>
              <a:rPr lang="en-GB" sz="1400" dirty="0" err="1"/>
              <a:t>i,j,G</a:t>
            </a:r>
            <a:r>
              <a:rPr lang="en-GB" sz="1400" dirty="0"/>
              <a:t>)</a:t>
            </a:r>
            <a:endParaRPr lang="fr-FR" sz="1400" dirty="0"/>
          </a:p>
          <a:p>
            <a:r>
              <a:rPr lang="en-GB" sz="1400" dirty="0"/>
              <a:t>		P[</a:t>
            </a:r>
            <a:r>
              <a:rPr lang="en-GB" sz="1400" dirty="0" err="1"/>
              <a:t>i,j</a:t>
            </a:r>
            <a:r>
              <a:rPr lang="en-GB" sz="1400" dirty="0"/>
              <a:t>] </a:t>
            </a:r>
            <a:r>
              <a:rPr lang="fr-FR" sz="1400" dirty="0">
                <a:sym typeface="Wingdings" pitchFamily="2" charset="2"/>
              </a:rPr>
              <a:t></a:t>
            </a:r>
            <a:r>
              <a:rPr lang="en-GB" sz="1400" dirty="0" err="1"/>
              <a:t>i</a:t>
            </a:r>
            <a:endParaRPr lang="en-GB" sz="1400" dirty="0"/>
          </a:p>
          <a:p>
            <a:r>
              <a:rPr lang="en-GB" sz="1400" dirty="0"/>
              <a:t>		}</a:t>
            </a:r>
            <a:endParaRPr lang="fr-FR" sz="1400" dirty="0"/>
          </a:p>
          <a:p>
            <a:r>
              <a:rPr lang="en-GB" sz="1400" dirty="0"/>
              <a:t>		</a:t>
            </a:r>
            <a:endParaRPr lang="fr-FR" sz="1400" dirty="0"/>
          </a:p>
          <a:p>
            <a:r>
              <a:rPr lang="fr-FR" sz="1400" dirty="0"/>
              <a:t>	</a:t>
            </a:r>
          </a:p>
          <a:p>
            <a:r>
              <a:rPr lang="fr-FR" sz="1400" dirty="0"/>
              <a:t>{calcul des plus courts chemins}</a:t>
            </a:r>
          </a:p>
          <a:p>
            <a:r>
              <a:rPr lang="fr-FR" sz="1400" dirty="0"/>
              <a:t>POUR k </a:t>
            </a:r>
            <a:r>
              <a:rPr lang="fr-FR" sz="1400" dirty="0">
                <a:sym typeface="Wingdings" pitchFamily="2" charset="2"/>
              </a:rPr>
              <a:t></a:t>
            </a:r>
            <a:r>
              <a:rPr lang="fr-FR" sz="1400" dirty="0"/>
              <a:t> 1 à n FAIRE</a:t>
            </a:r>
          </a:p>
          <a:p>
            <a:r>
              <a:rPr lang="fr-FR" sz="1400" dirty="0"/>
              <a:t>	</a:t>
            </a:r>
          </a:p>
          <a:p>
            <a:r>
              <a:rPr lang="fr-FR" sz="1400" dirty="0"/>
              <a:t>	POUR i </a:t>
            </a:r>
            <a:r>
              <a:rPr lang="fr-FR" sz="1400" dirty="0">
                <a:sym typeface="Wingdings" pitchFamily="2" charset="2"/>
              </a:rPr>
              <a:t></a:t>
            </a:r>
            <a:r>
              <a:rPr lang="fr-FR" sz="1400" dirty="0"/>
              <a:t> 1 à n FAIRE</a:t>
            </a:r>
          </a:p>
          <a:p>
            <a:r>
              <a:rPr lang="fr-FR" sz="1400" dirty="0"/>
              <a:t>		</a:t>
            </a:r>
          </a:p>
          <a:p>
            <a:r>
              <a:rPr lang="fr-FR" sz="1400" dirty="0"/>
              <a:t>		POUR j </a:t>
            </a:r>
            <a:r>
              <a:rPr lang="fr-FR" sz="1400" dirty="0">
                <a:sym typeface="Wingdings" pitchFamily="2" charset="2"/>
              </a:rPr>
              <a:t></a:t>
            </a:r>
            <a:r>
              <a:rPr lang="fr-FR" sz="1400" dirty="0"/>
              <a:t> 1 à n FAIRE</a:t>
            </a:r>
          </a:p>
          <a:p>
            <a:r>
              <a:rPr lang="fr-FR" sz="1400" dirty="0"/>
              <a:t>			</a:t>
            </a:r>
          </a:p>
          <a:p>
            <a:r>
              <a:rPr lang="fr-FR" sz="1400" dirty="0"/>
              <a:t>			SI L[</a:t>
            </a:r>
            <a:r>
              <a:rPr lang="fr-FR" sz="1400" dirty="0" err="1"/>
              <a:t>i,k</a:t>
            </a:r>
            <a:r>
              <a:rPr lang="fr-FR" sz="1400" dirty="0"/>
              <a:t>] + L[</a:t>
            </a:r>
            <a:r>
              <a:rPr lang="fr-FR" sz="1400" dirty="0" err="1"/>
              <a:t>k,j</a:t>
            </a:r>
            <a:r>
              <a:rPr lang="fr-FR" sz="1400" dirty="0"/>
              <a:t>] &lt; L[</a:t>
            </a:r>
            <a:r>
              <a:rPr lang="fr-FR" sz="1400" dirty="0" err="1"/>
              <a:t>i,j</a:t>
            </a:r>
            <a:r>
              <a:rPr lang="fr-FR" sz="1400" dirty="0"/>
              <a:t>] ALORS</a:t>
            </a:r>
          </a:p>
          <a:p>
            <a:r>
              <a:rPr lang="fr-FR" sz="1400" dirty="0"/>
              <a:t>				</a:t>
            </a:r>
          </a:p>
          <a:p>
            <a:r>
              <a:rPr lang="en-GB" sz="1400" dirty="0"/>
              <a:t>				</a:t>
            </a:r>
            <a:r>
              <a:rPr lang="en-GB" sz="1400" dirty="0" smtClean="0"/>
              <a:t>L[</a:t>
            </a:r>
            <a:r>
              <a:rPr lang="en-GB" sz="1400" dirty="0" err="1" smtClean="0"/>
              <a:t>i,j</a:t>
            </a:r>
            <a:r>
              <a:rPr lang="en-GB" sz="1400" dirty="0" smtClean="0"/>
              <a:t>] </a:t>
            </a:r>
            <a:r>
              <a:rPr lang="fr-FR" sz="1400" dirty="0">
                <a:sym typeface="Wingdings" pitchFamily="2" charset="2"/>
              </a:rPr>
              <a:t></a:t>
            </a:r>
            <a:r>
              <a:rPr lang="en-GB" sz="1400" dirty="0"/>
              <a:t> L[</a:t>
            </a:r>
            <a:r>
              <a:rPr lang="en-GB" sz="1400" dirty="0" err="1"/>
              <a:t>i,k</a:t>
            </a:r>
            <a:r>
              <a:rPr lang="en-GB" sz="1400" dirty="0"/>
              <a:t>] + L[</a:t>
            </a:r>
            <a:r>
              <a:rPr lang="en-GB" sz="1400" dirty="0" err="1"/>
              <a:t>k,j</a:t>
            </a:r>
            <a:r>
              <a:rPr lang="en-GB" sz="1400" dirty="0"/>
              <a:t>]</a:t>
            </a:r>
            <a:endParaRPr lang="fr-FR" sz="1400" dirty="0"/>
          </a:p>
          <a:p>
            <a:r>
              <a:rPr lang="en-GB" sz="1400" dirty="0"/>
              <a:t>				</a:t>
            </a:r>
            <a:r>
              <a:rPr lang="en-GB" sz="1400" dirty="0" smtClean="0"/>
              <a:t>P[</a:t>
            </a:r>
            <a:r>
              <a:rPr lang="en-GB" sz="1400" dirty="0" err="1" smtClean="0"/>
              <a:t>i,j</a:t>
            </a:r>
            <a:r>
              <a:rPr lang="en-GB" sz="1400" dirty="0" smtClean="0"/>
              <a:t>] </a:t>
            </a:r>
            <a:r>
              <a:rPr lang="fr-FR" sz="1400" dirty="0">
                <a:sym typeface="Wingdings" pitchFamily="2" charset="2"/>
              </a:rPr>
              <a:t></a:t>
            </a:r>
            <a:r>
              <a:rPr lang="en-GB" sz="1400" dirty="0"/>
              <a:t> P[</a:t>
            </a:r>
            <a:r>
              <a:rPr lang="en-GB" sz="1400" dirty="0" err="1"/>
              <a:t>k,j</a:t>
            </a:r>
            <a:r>
              <a:rPr lang="en-GB" sz="1400" dirty="0"/>
              <a:t>]</a:t>
            </a:r>
          </a:p>
          <a:p>
            <a:r>
              <a:rPr lang="en-GB" sz="1400" dirty="0"/>
              <a:t>			</a:t>
            </a:r>
            <a:r>
              <a:rPr lang="en-GB" sz="1400" dirty="0" smtClean="0"/>
              <a:t>fin</a:t>
            </a:r>
          </a:p>
          <a:p>
            <a:r>
              <a:rPr lang="en-GB" sz="1400" dirty="0" smtClean="0"/>
              <a:t>		fin</a:t>
            </a:r>
          </a:p>
          <a:p>
            <a:r>
              <a:rPr lang="en-GB" sz="1400" dirty="0" smtClean="0"/>
              <a:t>	fin</a:t>
            </a:r>
            <a:endParaRPr lang="fr-FR" sz="1400" dirty="0"/>
          </a:p>
          <a:p>
            <a:r>
              <a:rPr lang="en-GB" sz="1400" dirty="0"/>
              <a:t>			</a:t>
            </a:r>
            <a:endParaRPr lang="fr-FR" sz="1400" dirty="0"/>
          </a:p>
          <a:p>
            <a:r>
              <a:rPr lang="fr-FR" sz="1400" dirty="0"/>
              <a:t>			</a:t>
            </a:r>
            <a:endParaRPr lang="de-DE" sz="1400" dirty="0">
              <a:latin typeface="Calibri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763607-9A90-4C60-8ADC-D41AF5F850D7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2071688" y="1643063"/>
            <a:ext cx="557212" cy="557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1</a:t>
            </a:r>
          </a:p>
        </p:txBody>
      </p:sp>
      <p:sp>
        <p:nvSpPr>
          <p:cNvPr id="3" name="Ellipse 2"/>
          <p:cNvSpPr/>
          <p:nvPr/>
        </p:nvSpPr>
        <p:spPr>
          <a:xfrm>
            <a:off x="2214563" y="3214688"/>
            <a:ext cx="557212" cy="557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4</a:t>
            </a:r>
          </a:p>
        </p:txBody>
      </p:sp>
      <p:sp>
        <p:nvSpPr>
          <p:cNvPr id="4" name="Ellipse 3"/>
          <p:cNvSpPr/>
          <p:nvPr/>
        </p:nvSpPr>
        <p:spPr>
          <a:xfrm>
            <a:off x="4000500" y="1714500"/>
            <a:ext cx="557213" cy="557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2</a:t>
            </a:r>
          </a:p>
        </p:txBody>
      </p:sp>
      <p:sp>
        <p:nvSpPr>
          <p:cNvPr id="5" name="Ellipse 4"/>
          <p:cNvSpPr/>
          <p:nvPr/>
        </p:nvSpPr>
        <p:spPr>
          <a:xfrm>
            <a:off x="4143375" y="3214688"/>
            <a:ext cx="557213" cy="5572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3</a:t>
            </a:r>
          </a:p>
        </p:txBody>
      </p:sp>
      <p:cxnSp>
        <p:nvCxnSpPr>
          <p:cNvPr id="7" name="Connecteur droit avec flèche 6"/>
          <p:cNvCxnSpPr>
            <a:stCxn id="2" idx="4"/>
            <a:endCxn id="3" idx="0"/>
          </p:cNvCxnSpPr>
          <p:nvPr/>
        </p:nvCxnSpPr>
        <p:spPr>
          <a:xfrm rot="16200000" flipH="1">
            <a:off x="1913731" y="2636044"/>
            <a:ext cx="1014413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en angle 8"/>
          <p:cNvCxnSpPr>
            <a:stCxn id="3" idx="1"/>
            <a:endCxn id="2" idx="3"/>
          </p:cNvCxnSpPr>
          <p:nvPr/>
        </p:nvCxnSpPr>
        <p:spPr>
          <a:xfrm rot="16200000" flipV="1">
            <a:off x="1635919" y="2636044"/>
            <a:ext cx="1176337" cy="14287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3" idx="7"/>
            <a:endCxn id="4" idx="3"/>
          </p:cNvCxnSpPr>
          <p:nvPr/>
        </p:nvCxnSpPr>
        <p:spPr>
          <a:xfrm rot="5400000" flipH="1" flipV="1">
            <a:off x="2833688" y="2047875"/>
            <a:ext cx="1104900" cy="1390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2" idx="6"/>
            <a:endCxn id="4" idx="2"/>
          </p:cNvCxnSpPr>
          <p:nvPr/>
        </p:nvCxnSpPr>
        <p:spPr>
          <a:xfrm>
            <a:off x="2628900" y="1920875"/>
            <a:ext cx="137160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4" idx="4"/>
            <a:endCxn id="5" idx="0"/>
          </p:cNvCxnSpPr>
          <p:nvPr/>
        </p:nvCxnSpPr>
        <p:spPr>
          <a:xfrm rot="16200000" flipH="1">
            <a:off x="3878263" y="2671763"/>
            <a:ext cx="942975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en angle 17"/>
          <p:cNvCxnSpPr>
            <a:stCxn id="5" idx="7"/>
            <a:endCxn id="4" idx="5"/>
          </p:cNvCxnSpPr>
          <p:nvPr/>
        </p:nvCxnSpPr>
        <p:spPr>
          <a:xfrm rot="16200000" flipV="1">
            <a:off x="3995738" y="2671762"/>
            <a:ext cx="1104900" cy="14287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5" idx="2"/>
            <a:endCxn id="3" idx="6"/>
          </p:cNvCxnSpPr>
          <p:nvPr/>
        </p:nvCxnSpPr>
        <p:spPr>
          <a:xfrm rot="10800000">
            <a:off x="2771775" y="3492500"/>
            <a:ext cx="1371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5" name="ZoneTexte 20"/>
          <p:cNvSpPr txBox="1">
            <a:spLocks noChangeArrowheads="1"/>
          </p:cNvSpPr>
          <p:nvPr/>
        </p:nvSpPr>
        <p:spPr bwMode="auto">
          <a:xfrm>
            <a:off x="2428875" y="2643188"/>
            <a:ext cx="312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6</a:t>
            </a:r>
          </a:p>
        </p:txBody>
      </p:sp>
      <p:sp>
        <p:nvSpPr>
          <p:cNvPr id="23566" name="ZoneTexte 21"/>
          <p:cNvSpPr txBox="1">
            <a:spLocks noChangeArrowheads="1"/>
          </p:cNvSpPr>
          <p:nvPr/>
        </p:nvSpPr>
        <p:spPr bwMode="auto">
          <a:xfrm>
            <a:off x="2071688" y="2643188"/>
            <a:ext cx="390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-4</a:t>
            </a:r>
          </a:p>
        </p:txBody>
      </p:sp>
      <p:sp>
        <p:nvSpPr>
          <p:cNvPr id="23567" name="ZoneTexte 22"/>
          <p:cNvSpPr txBox="1">
            <a:spLocks noChangeArrowheads="1"/>
          </p:cNvSpPr>
          <p:nvPr/>
        </p:nvSpPr>
        <p:spPr bwMode="auto">
          <a:xfrm>
            <a:off x="3500438" y="3500438"/>
            <a:ext cx="312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5</a:t>
            </a:r>
          </a:p>
        </p:txBody>
      </p:sp>
      <p:sp>
        <p:nvSpPr>
          <p:cNvPr id="23568" name="ZoneTexte 23"/>
          <p:cNvSpPr txBox="1">
            <a:spLocks noChangeArrowheads="1"/>
          </p:cNvSpPr>
          <p:nvPr/>
        </p:nvSpPr>
        <p:spPr bwMode="auto">
          <a:xfrm>
            <a:off x="3214688" y="2786063"/>
            <a:ext cx="390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-1</a:t>
            </a:r>
          </a:p>
        </p:txBody>
      </p:sp>
      <p:sp>
        <p:nvSpPr>
          <p:cNvPr id="23569" name="ZoneTexte 24"/>
          <p:cNvSpPr txBox="1">
            <a:spLocks noChangeArrowheads="1"/>
          </p:cNvSpPr>
          <p:nvPr/>
        </p:nvSpPr>
        <p:spPr bwMode="auto">
          <a:xfrm>
            <a:off x="3071813" y="1928813"/>
            <a:ext cx="312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2</a:t>
            </a:r>
          </a:p>
        </p:txBody>
      </p:sp>
      <p:sp>
        <p:nvSpPr>
          <p:cNvPr id="23570" name="ZoneTexte 25"/>
          <p:cNvSpPr txBox="1">
            <a:spLocks noChangeArrowheads="1"/>
          </p:cNvSpPr>
          <p:nvPr/>
        </p:nvSpPr>
        <p:spPr bwMode="auto">
          <a:xfrm>
            <a:off x="4214813" y="2571750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-2</a:t>
            </a:r>
          </a:p>
        </p:txBody>
      </p:sp>
      <p:sp>
        <p:nvSpPr>
          <p:cNvPr id="23571" name="ZoneTexte 26"/>
          <p:cNvSpPr txBox="1">
            <a:spLocks noChangeArrowheads="1"/>
          </p:cNvSpPr>
          <p:nvPr/>
        </p:nvSpPr>
        <p:spPr bwMode="auto">
          <a:xfrm>
            <a:off x="4643438" y="300037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5</a:t>
            </a:r>
          </a:p>
        </p:txBody>
      </p:sp>
      <p:sp>
        <p:nvSpPr>
          <p:cNvPr id="21" name="Espace réservé du numéro de diapositive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C05246-AF5A-4932-B087-65238DEB19C9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0"/>
            <a:ext cx="88582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numCol="4" anchor="ctr">
            <a:spAutoFit/>
          </a:bodyPr>
          <a:lstStyle/>
          <a:p>
            <a:pPr>
              <a:defRPr/>
            </a:pPr>
            <a:r>
              <a:rPr lang="fr-FR" sz="1400" b="1" u="sng" dirty="0">
                <a:latin typeface="Calibri" pitchFamily="34" charset="0"/>
                <a:ea typeface="Times New Roman" pitchFamily="18" charset="0"/>
              </a:rPr>
              <a:t>Exemple</a:t>
            </a:r>
          </a:p>
          <a:p>
            <a:pPr>
              <a:defRPr/>
            </a:pPr>
            <a:endParaRPr lang="fr-FR" sz="1400" b="1" u="sng" dirty="0">
              <a:latin typeface="Calibri" pitchFamily="34" charset="0"/>
              <a:ea typeface="Times New Roman" pitchFamily="18" charset="0"/>
            </a:endParaRPr>
          </a:p>
          <a:p>
            <a:pPr>
              <a:defRPr/>
            </a:pPr>
            <a:r>
              <a:rPr lang="fr-FR" sz="1400" b="1" u="sng" dirty="0"/>
              <a:t>INIT.</a:t>
            </a:r>
          </a:p>
          <a:p>
            <a:pPr>
              <a:defRPr/>
            </a:pPr>
            <a:r>
              <a:rPr lang="fr-FR" sz="1400" b="1" dirty="0"/>
              <a:t>	</a:t>
            </a:r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r>
              <a:rPr lang="fr-FR" sz="1400" b="1" dirty="0"/>
              <a:t>L = </a:t>
            </a:r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r>
              <a:rPr lang="fr-FR" sz="1400" b="1" dirty="0"/>
              <a:t>P = </a:t>
            </a:r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r>
              <a:rPr lang="fr-FR" sz="1400" b="1" dirty="0"/>
              <a:t>K=1</a:t>
            </a:r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r>
              <a:rPr lang="fr-FR" sz="1400" b="1" dirty="0"/>
              <a:t>L=</a:t>
            </a:r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r>
              <a:rPr lang="fr-FR" sz="1400" b="1" dirty="0"/>
              <a:t>P =</a:t>
            </a:r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endParaRPr lang="fr-FR" sz="1400" b="1" dirty="0"/>
          </a:p>
          <a:p>
            <a:pPr>
              <a:defRPr/>
            </a:pPr>
            <a:r>
              <a:rPr lang="fr-FR" sz="1400" b="1" dirty="0"/>
              <a:t>	</a:t>
            </a:r>
            <a:endParaRPr lang="fr-FR" sz="1400" dirty="0"/>
          </a:p>
          <a:p>
            <a:pPr>
              <a:defRPr/>
            </a:pPr>
            <a:r>
              <a:rPr lang="fr-FR" sz="1400" dirty="0"/>
              <a:t>  	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1500188" y="142875"/>
          <a:ext cx="6096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3933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0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Symbol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Symbol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Symbol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6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Symbol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39331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-2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393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39331">
                <a:tc>
                  <a:txBody>
                    <a:bodyPr/>
                    <a:lstStyle/>
                    <a:p>
                      <a:r>
                        <a:rPr lang="fr-FR" dirty="0" smtClean="0"/>
                        <a:t>-4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-1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571625" y="1928813"/>
          <a:ext cx="602456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141"/>
                <a:gridCol w="1506141"/>
                <a:gridCol w="1506141"/>
                <a:gridCol w="1506141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285875" y="3643313"/>
          <a:ext cx="588168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422"/>
                <a:gridCol w="1470422"/>
                <a:gridCol w="1470422"/>
                <a:gridCol w="1470422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-2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dirty="0" smtClean="0"/>
                        <a:t>-4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-2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143000" y="5214938"/>
          <a:ext cx="602456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141"/>
                <a:gridCol w="1506141"/>
                <a:gridCol w="1506141"/>
                <a:gridCol w="1506141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5B12A-82BF-43A7-B67D-A209C381FCA8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oneTexte 1"/>
          <p:cNvSpPr txBox="1">
            <a:spLocks noChangeArrowheads="1"/>
          </p:cNvSpPr>
          <p:nvPr/>
        </p:nvSpPr>
        <p:spPr bwMode="auto">
          <a:xfrm>
            <a:off x="0" y="0"/>
            <a:ext cx="1316038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K=2</a:t>
            </a:r>
          </a:p>
          <a:p>
            <a:endParaRPr lang="fr-FR"/>
          </a:p>
          <a:p>
            <a:endParaRPr lang="fr-FR"/>
          </a:p>
          <a:p>
            <a:r>
              <a:rPr lang="fr-FR"/>
              <a:t>L =</a:t>
            </a:r>
          </a:p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/>
              <a:t>P =</a:t>
            </a:r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/>
              <a:t>K = 3</a:t>
            </a:r>
          </a:p>
          <a:p>
            <a:endParaRPr lang="fr-FR"/>
          </a:p>
          <a:p>
            <a:r>
              <a:rPr lang="fr-FR"/>
              <a:t>L =</a:t>
            </a:r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/>
              <a:t>P =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85813" y="0"/>
          <a:ext cx="588168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422"/>
                <a:gridCol w="1470422"/>
                <a:gridCol w="1470422"/>
                <a:gridCol w="1470422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0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-2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dirty="0" smtClean="0"/>
                        <a:t>-4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-2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-4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85813" y="1571625"/>
          <a:ext cx="602456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141"/>
                <a:gridCol w="1506141"/>
                <a:gridCol w="1506141"/>
                <a:gridCol w="1506141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785813" y="3500438"/>
          <a:ext cx="588168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422"/>
                <a:gridCol w="1470422"/>
                <a:gridCol w="1470422"/>
                <a:gridCol w="1470422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0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-2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dirty="0" smtClean="0"/>
                        <a:t>-4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-2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-4</a:t>
                      </a:r>
                      <a:endParaRPr lang="fr-FR" dirty="0" smtClean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785813" y="5143500"/>
          <a:ext cx="602456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141"/>
                <a:gridCol w="1506141"/>
                <a:gridCol w="1506141"/>
                <a:gridCol w="1506141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6F1A3-3A3F-44E1-A97A-8BB29E5E95C2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ZoneTexte 1"/>
          <p:cNvSpPr txBox="1">
            <a:spLocks noChangeArrowheads="1"/>
          </p:cNvSpPr>
          <p:nvPr/>
        </p:nvSpPr>
        <p:spPr bwMode="auto">
          <a:xfrm>
            <a:off x="0" y="0"/>
            <a:ext cx="2387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K=4</a:t>
            </a:r>
          </a:p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/>
              <a:t>L =</a:t>
            </a:r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/>
              <a:t>P = 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14375" y="500063"/>
          <a:ext cx="588168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422"/>
                <a:gridCol w="1470422"/>
                <a:gridCol w="1470422"/>
                <a:gridCol w="1470422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0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-1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1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0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-4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642938" y="2571750"/>
          <a:ext cx="602456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141"/>
                <a:gridCol w="1506141"/>
                <a:gridCol w="1506141"/>
                <a:gridCol w="1506141"/>
              </a:tblGrid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4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4</a:t>
                      </a:r>
                      <a:endParaRPr lang="fr-FR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3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DD404-2373-43B6-BDEC-46268F6FD7D1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</TotalTime>
  <Words>1512</Words>
  <Application>Microsoft Office PowerPoint</Application>
  <PresentationFormat>Affichage à l'écran (4:3)</PresentationFormat>
  <Paragraphs>723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Plus courts chemins</vt:lpstr>
      <vt:lpstr>Définition, conditions d'existence et exemples </vt:lpstr>
      <vt:lpstr>Conditions d'existence : </vt:lpstr>
      <vt:lpstr>Diapositive 4</vt:lpstr>
      <vt:lpstr>Variantes de problème</vt:lpstr>
      <vt:lpstr>Algorithme de Dijkstra </vt:lpstr>
      <vt:lpstr>Principe 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</vt:vector>
  </TitlesOfParts>
  <Company>EFREI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kassel</dc:creator>
  <cp:lastModifiedBy>kassel</cp:lastModifiedBy>
  <cp:revision>91</cp:revision>
  <dcterms:created xsi:type="dcterms:W3CDTF">2009-12-01T14:29:05Z</dcterms:created>
  <dcterms:modified xsi:type="dcterms:W3CDTF">2011-10-11T13:28:43Z</dcterms:modified>
</cp:coreProperties>
</file>