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9" r:id="rId1"/>
  </p:sldMasterIdLst>
  <p:notesMasterIdLst>
    <p:notesMasterId r:id="rId12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orian LEPOT" initials="FL" lastIdx="1" clrIdx="0">
    <p:extLst>
      <p:ext uri="{19B8F6BF-5375-455C-9EA6-DF929625EA0E}">
        <p15:presenceInfo xmlns:p15="http://schemas.microsoft.com/office/powerpoint/2012/main" xmlns="" userId="S-1-5-21-2679834606-364742315-399831736-72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1" autoAdjust="0"/>
    <p:restoredTop sz="87397" autoAdjust="0"/>
  </p:normalViewPr>
  <p:slideViewPr>
    <p:cSldViewPr snapToGrid="0">
      <p:cViewPr varScale="1">
        <p:scale>
          <a:sx n="103" d="100"/>
          <a:sy n="103" d="100"/>
        </p:scale>
        <p:origin x="-70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666F9-1B8A-44D3-9AD6-D9167E595AA3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589B1D-3691-40E4-B587-7A98688C725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2753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C'est un manager et un excellent communiquant qui doit faire face à des publics divers et variés. </a:t>
            </a:r>
          </a:p>
          <a:p>
            <a:endParaRPr lang="fr-F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Le consultant marketing travaille de manière autonome mais doit cependant être en mesure de manager une équipe de collaborateurs et partenaires. </a:t>
            </a:r>
          </a:p>
          <a:p>
            <a:endParaRPr lang="fr-F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La profession de consultant marketing implique des horaires irréguliers ainsi que de nombreux déplacements pour la collaboration avec les clients ou prospects.</a:t>
            </a:r>
            <a:endParaRPr lang="fr-FR" dirty="0" smtClean="0">
              <a:sym typeface="Wingdings" panose="05000000000000000000" pitchFamily="2" charset="2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89B1D-3691-40E4-B587-7A98688C7256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0510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AIDA</a:t>
            </a:r>
            <a:r>
              <a:rPr lang="fr-FR" baseline="0" dirty="0" smtClean="0"/>
              <a:t> </a:t>
            </a:r>
            <a:r>
              <a:rPr lang="fr-FR" dirty="0" smtClean="0"/>
              <a:t>utilisée dans le domaine de la publicité.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89B1D-3691-40E4-B587-7A98688C7256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053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083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16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281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58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470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957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68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534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151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12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4347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568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0873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656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370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156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29886-C80A-4649-89B4-2A4A0FD7C85C}" type="datetimeFigureOut">
              <a:rPr lang="fr-FR" smtClean="0"/>
              <a:t>14/03/2014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798964-37CA-4D3B-AEB0-1E9E9F6BCD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1932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Consultant Marketing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FABRE Maxime – LEPOT Florian – RAMOS Adrien</a:t>
            </a: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02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Marketing : Qu’est-ce que c’est ?</a:t>
            </a:r>
            <a:endParaRPr lang="fr-FR" dirty="0"/>
          </a:p>
          <a:p>
            <a:r>
              <a:rPr lang="fr-FR" dirty="0" smtClean="0"/>
              <a:t>Le consultant en Marketing</a:t>
            </a:r>
          </a:p>
          <a:p>
            <a:r>
              <a:rPr lang="fr-FR" smtClean="0"/>
              <a:t>Une méthode</a:t>
            </a:r>
            <a:endParaRPr lang="fr-FR" dirty="0" smtClean="0"/>
          </a:p>
          <a:p>
            <a:r>
              <a:rPr lang="fr-FR" dirty="0" smtClean="0"/>
              <a:t>Cas pratique</a:t>
            </a:r>
          </a:p>
          <a:p>
            <a:r>
              <a:rPr lang="fr-FR" dirty="0" smtClean="0"/>
              <a:t>Après l’</a:t>
            </a:r>
            <a:r>
              <a:rPr lang="fr-FR" dirty="0" err="1" smtClean="0"/>
              <a:t>Efrei</a:t>
            </a:r>
            <a:r>
              <a:rPr lang="fr-FR" dirty="0" smtClean="0"/>
              <a:t>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293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4678"/>
          </a:xfrm>
        </p:spPr>
        <p:txBody>
          <a:bodyPr/>
          <a:lstStyle/>
          <a:p>
            <a:r>
              <a:rPr lang="fr-FR" dirty="0" smtClean="0"/>
              <a:t>Marketing, qu’est-ce que c’est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455575"/>
            <a:ext cx="8596668" cy="4926563"/>
          </a:xfrm>
        </p:spPr>
        <p:txBody>
          <a:bodyPr/>
          <a:lstStyle/>
          <a:p>
            <a:pPr fontAlgn="base"/>
            <a:r>
              <a:rPr lang="fr-FR" b="1" dirty="0" smtClean="0"/>
              <a:t>L</a:t>
            </a:r>
            <a:r>
              <a:rPr lang="fr-FR" b="1" dirty="0"/>
              <a:t>e marketing consiste à voir la société du point de vue du </a:t>
            </a:r>
            <a:r>
              <a:rPr lang="fr-FR" b="1" dirty="0" smtClean="0"/>
              <a:t>client</a:t>
            </a:r>
          </a:p>
          <a:p>
            <a:pPr fontAlgn="base"/>
            <a:endParaRPr lang="fr-FR" b="1" dirty="0" smtClean="0"/>
          </a:p>
          <a:p>
            <a:pPr fontAlgn="base"/>
            <a:r>
              <a:rPr lang="fr-FR" dirty="0" smtClean="0"/>
              <a:t>Attirer </a:t>
            </a:r>
            <a:r>
              <a:rPr lang="fr-FR" dirty="0"/>
              <a:t>les clients et de les encourager à </a:t>
            </a:r>
            <a:r>
              <a:rPr lang="fr-FR" dirty="0" smtClean="0"/>
              <a:t>rester/revenir</a:t>
            </a:r>
          </a:p>
          <a:p>
            <a:pPr lvl="1" fontAlgn="base"/>
            <a:r>
              <a:rPr lang="fr-FR" b="1" dirty="0" smtClean="0"/>
              <a:t>communication</a:t>
            </a:r>
            <a:endParaRPr lang="fr-FR" dirty="0" smtClean="0"/>
          </a:p>
          <a:p>
            <a:pPr lvl="1" fontAlgn="base"/>
            <a:r>
              <a:rPr lang="fr-FR" dirty="0" smtClean="0"/>
              <a:t>compatibilité </a:t>
            </a:r>
          </a:p>
          <a:p>
            <a:pPr lvl="1" fontAlgn="base"/>
            <a:r>
              <a:rPr lang="fr-FR" dirty="0" smtClean="0"/>
              <a:t>publicité </a:t>
            </a:r>
          </a:p>
          <a:p>
            <a:pPr lvl="1" fontAlgn="base"/>
            <a:r>
              <a:rPr lang="fr-FR" dirty="0" smtClean="0"/>
              <a:t>relation </a:t>
            </a:r>
            <a:r>
              <a:rPr lang="fr-FR" dirty="0"/>
              <a:t>au </a:t>
            </a:r>
            <a:r>
              <a:rPr lang="fr-FR" dirty="0" smtClean="0"/>
              <a:t>public…</a:t>
            </a:r>
          </a:p>
          <a:p>
            <a:pPr fontAlgn="base"/>
            <a:endParaRPr lang="fr-FR" dirty="0" smtClean="0"/>
          </a:p>
          <a:p>
            <a:pPr fontAlgn="base"/>
            <a:r>
              <a:rPr lang="fr-FR" dirty="0" smtClean="0"/>
              <a:t>2 Types de marketing :</a:t>
            </a:r>
          </a:p>
          <a:p>
            <a:pPr lvl="1" fontAlgn="base"/>
            <a:r>
              <a:rPr lang="fr-FR" dirty="0" smtClean="0"/>
              <a:t>B to B</a:t>
            </a:r>
          </a:p>
          <a:p>
            <a:pPr lvl="1" fontAlgn="base"/>
            <a:r>
              <a:rPr lang="fr-FR" dirty="0" smtClean="0"/>
              <a:t>B to C</a:t>
            </a:r>
            <a:endParaRPr lang="fr-FR" dirty="0"/>
          </a:p>
        </p:txBody>
      </p:sp>
      <p:pic>
        <p:nvPicPr>
          <p:cNvPr id="5" name="Picture 2" descr="http://www.cgu.edu/images/drucker/peter_drucker/images/PeterDrucker011_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8" y="2905558"/>
            <a:ext cx="2451044" cy="3172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11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59363"/>
          </a:xfrm>
        </p:spPr>
        <p:txBody>
          <a:bodyPr>
            <a:normAutofit/>
          </a:bodyPr>
          <a:lstStyle/>
          <a:p>
            <a:r>
              <a:rPr lang="fr-FR" dirty="0" smtClean="0"/>
              <a:t>Le consultant marketing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334278"/>
            <a:ext cx="8596668" cy="4851918"/>
          </a:xfrm>
        </p:spPr>
        <p:txBody>
          <a:bodyPr>
            <a:normAutofit/>
          </a:bodyPr>
          <a:lstStyle/>
          <a:p>
            <a:r>
              <a:rPr lang="fr-FR" dirty="0" smtClean="0"/>
              <a:t>Analyse </a:t>
            </a:r>
            <a:r>
              <a:rPr lang="fr-FR" dirty="0"/>
              <a:t>les possibilités de commercialisation d'un </a:t>
            </a:r>
            <a:r>
              <a:rPr lang="fr-FR" dirty="0" smtClean="0"/>
              <a:t>produit</a:t>
            </a:r>
          </a:p>
          <a:p>
            <a:pPr lvl="1"/>
            <a:r>
              <a:rPr lang="fr-FR" dirty="0" smtClean="0"/>
              <a:t>Attentes </a:t>
            </a:r>
            <a:r>
              <a:rPr lang="fr-FR" dirty="0"/>
              <a:t>des consommateurs </a:t>
            </a:r>
            <a:endParaRPr lang="fr-FR" dirty="0" smtClean="0"/>
          </a:p>
          <a:p>
            <a:pPr lvl="1"/>
            <a:r>
              <a:rPr lang="fr-FR" dirty="0" smtClean="0"/>
              <a:t>Concurrence</a:t>
            </a:r>
          </a:p>
          <a:p>
            <a:pPr lvl="1"/>
            <a:r>
              <a:rPr lang="fr-FR" dirty="0" smtClean="0"/>
              <a:t>Evolution du marché dans le secteur d’activité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Définit la stratégie </a:t>
            </a:r>
            <a:r>
              <a:rPr lang="fr-FR" dirty="0"/>
              <a:t>globale </a:t>
            </a:r>
            <a:r>
              <a:rPr lang="fr-FR" dirty="0" smtClean="0"/>
              <a:t>et le </a:t>
            </a:r>
            <a:r>
              <a:rPr lang="fr-FR" dirty="0"/>
              <a:t>plan de communication pour le </a:t>
            </a:r>
            <a:r>
              <a:rPr lang="fr-FR" dirty="0" smtClean="0"/>
              <a:t>lancement</a:t>
            </a:r>
          </a:p>
          <a:p>
            <a:pPr lvl="1"/>
            <a:r>
              <a:rPr lang="fr-FR" dirty="0" smtClean="0"/>
              <a:t>Publicité </a:t>
            </a:r>
            <a:r>
              <a:rPr lang="fr-FR" dirty="0"/>
              <a:t>dans la presse et sur Internet, </a:t>
            </a:r>
          </a:p>
          <a:p>
            <a:pPr lvl="1"/>
            <a:r>
              <a:rPr lang="fr-FR" dirty="0" smtClean="0"/>
              <a:t>Achat d'espace publicitaire, </a:t>
            </a:r>
          </a:p>
          <a:p>
            <a:pPr lvl="1"/>
            <a:r>
              <a:rPr lang="fr-FR" dirty="0" smtClean="0"/>
              <a:t>Etudes chiffrées et budget, </a:t>
            </a:r>
          </a:p>
          <a:p>
            <a:pPr lvl="1"/>
            <a:r>
              <a:rPr lang="fr-FR" dirty="0" smtClean="0"/>
              <a:t>Statistiques</a:t>
            </a:r>
          </a:p>
          <a:p>
            <a:endParaRPr lang="fr-FR" dirty="0" smtClean="0"/>
          </a:p>
          <a:p>
            <a:r>
              <a:rPr lang="fr-FR" dirty="0" smtClean="0"/>
              <a:t>Evalue l'impact du produit et en assure le suivi.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82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901564" cy="1320800"/>
          </a:xfrm>
        </p:spPr>
        <p:txBody>
          <a:bodyPr/>
          <a:lstStyle/>
          <a:p>
            <a:r>
              <a:rPr lang="fr-FR" dirty="0" smtClean="0"/>
              <a:t>Le consultant marketing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427585"/>
            <a:ext cx="8596668" cy="4613778"/>
          </a:xfrm>
        </p:spPr>
        <p:txBody>
          <a:bodyPr>
            <a:normAutofit/>
          </a:bodyPr>
          <a:lstStyle/>
          <a:p>
            <a:r>
              <a:rPr lang="fr-FR" dirty="0" smtClean="0"/>
              <a:t>Manager et excellent communiquant</a:t>
            </a:r>
          </a:p>
          <a:p>
            <a:endParaRPr lang="fr-FR" dirty="0"/>
          </a:p>
          <a:p>
            <a:r>
              <a:rPr lang="fr-FR" dirty="0" smtClean="0"/>
              <a:t>Possède un sens commercial affirmé</a:t>
            </a:r>
          </a:p>
          <a:p>
            <a:endParaRPr lang="fr-FR" dirty="0" smtClean="0"/>
          </a:p>
          <a:p>
            <a:r>
              <a:rPr lang="fr-FR" dirty="0" smtClean="0"/>
              <a:t>Possède un esprit de synthèse et d'analyse</a:t>
            </a:r>
          </a:p>
          <a:p>
            <a:endParaRPr lang="fr-FR" dirty="0" smtClean="0"/>
          </a:p>
          <a:p>
            <a:r>
              <a:rPr lang="fr-FR" dirty="0" smtClean="0"/>
              <a:t>Travaille en agence de communication ou de publicité ou en cabinet de </a:t>
            </a:r>
            <a:r>
              <a:rPr lang="fr-FR" dirty="0" smtClean="0"/>
              <a:t>conseil</a:t>
            </a:r>
          </a:p>
          <a:p>
            <a:pPr lvl="1"/>
            <a:r>
              <a:rPr lang="fr-FR" dirty="0" smtClean="0"/>
              <a:t>WIDE, </a:t>
            </a:r>
            <a:r>
              <a:rPr lang="fr-FR" dirty="0" err="1" smtClean="0"/>
              <a:t>Publicom</a:t>
            </a:r>
            <a:r>
              <a:rPr lang="fr-FR" dirty="0" smtClean="0"/>
              <a:t>, </a:t>
            </a:r>
            <a:r>
              <a:rPr lang="fr-FR" dirty="0" err="1" smtClean="0"/>
              <a:t>Katalyse</a:t>
            </a:r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722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Méthode : le lancement orchestré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393903"/>
            <a:ext cx="8596668" cy="4647460"/>
          </a:xfrm>
        </p:spPr>
        <p:txBody>
          <a:bodyPr>
            <a:normAutofit/>
          </a:bodyPr>
          <a:lstStyle/>
          <a:p>
            <a:r>
              <a:rPr lang="fr-FR" dirty="0" smtClean="0"/>
              <a:t>Evénement marketing </a:t>
            </a:r>
            <a:r>
              <a:rPr lang="fr-FR" dirty="0"/>
              <a:t>réalisé sur une durée très courte en générale d’une semaine à un </a:t>
            </a:r>
            <a:r>
              <a:rPr lang="fr-FR" dirty="0" smtClean="0"/>
              <a:t>mois</a:t>
            </a:r>
          </a:p>
          <a:p>
            <a:endParaRPr lang="fr-FR" dirty="0" smtClean="0"/>
          </a:p>
          <a:p>
            <a:r>
              <a:rPr lang="fr-FR" dirty="0" smtClean="0"/>
              <a:t>Objectif : créer </a:t>
            </a:r>
            <a:r>
              <a:rPr lang="fr-FR" dirty="0"/>
              <a:t>une envie d’acheter avant même que le produit soit lancé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r>
              <a:rPr lang="fr-FR" dirty="0" smtClean="0"/>
              <a:t>Fonctionnement : Méthode </a:t>
            </a:r>
            <a:r>
              <a:rPr lang="fr-FR" dirty="0"/>
              <a:t>A.I.D.A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Attirer l’attention</a:t>
            </a:r>
            <a:r>
              <a:rPr lang="fr-FR" dirty="0"/>
              <a:t>, </a:t>
            </a:r>
            <a:endParaRPr lang="fr-FR" dirty="0" smtClean="0"/>
          </a:p>
          <a:p>
            <a:pPr lvl="1"/>
            <a:r>
              <a:rPr lang="fr-FR" dirty="0" smtClean="0"/>
              <a:t>Susciter l’intérêt</a:t>
            </a:r>
            <a:r>
              <a:rPr lang="fr-FR" dirty="0"/>
              <a:t>, </a:t>
            </a:r>
            <a:endParaRPr lang="fr-FR" dirty="0" smtClean="0"/>
          </a:p>
          <a:p>
            <a:pPr lvl="1"/>
            <a:r>
              <a:rPr lang="fr-FR" dirty="0" smtClean="0"/>
              <a:t>Provoquer </a:t>
            </a:r>
            <a:r>
              <a:rPr lang="fr-FR" dirty="0"/>
              <a:t>le </a:t>
            </a:r>
            <a:r>
              <a:rPr lang="fr-FR" dirty="0" smtClean="0"/>
              <a:t>désir</a:t>
            </a:r>
            <a:r>
              <a:rPr lang="fr-FR" dirty="0"/>
              <a:t>, </a:t>
            </a:r>
          </a:p>
          <a:p>
            <a:pPr lvl="1"/>
            <a:r>
              <a:rPr lang="fr-FR" dirty="0" smtClean="0"/>
              <a:t>Pousser </a:t>
            </a:r>
            <a:r>
              <a:rPr lang="fr-FR" dirty="0"/>
              <a:t>à </a:t>
            </a:r>
            <a:r>
              <a:rPr lang="fr-FR" dirty="0" smtClean="0"/>
              <a:t>l’Action</a:t>
            </a:r>
          </a:p>
          <a:p>
            <a:pPr lvl="1"/>
            <a:endParaRPr lang="fr-FR" dirty="0" smtClean="0"/>
          </a:p>
          <a:p>
            <a:r>
              <a:rPr lang="fr-FR" dirty="0"/>
              <a:t>O</a:t>
            </a:r>
            <a:r>
              <a:rPr lang="fr-FR" dirty="0" smtClean="0"/>
              <a:t>ffrir aux clients de </a:t>
            </a:r>
            <a:r>
              <a:rPr lang="fr-FR" dirty="0"/>
              <a:t>l’information à forte valeur </a:t>
            </a:r>
            <a:r>
              <a:rPr lang="fr-FR" dirty="0" smtClean="0"/>
              <a:t>ajouté</a:t>
            </a:r>
          </a:p>
        </p:txBody>
      </p:sp>
    </p:spTree>
    <p:extLst>
      <p:ext uri="{BB962C8B-B14F-4D97-AF65-F5344CB8AC3E}">
        <p14:creationId xmlns:p14="http://schemas.microsoft.com/office/powerpoint/2010/main" val="400106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 : le lancement orchestré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405055"/>
            <a:ext cx="8596668" cy="4636308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Offrir </a:t>
            </a:r>
            <a:r>
              <a:rPr lang="fr-FR" dirty="0"/>
              <a:t>aux clients de l’information à forte valeur ajouté 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Ouverture </a:t>
            </a:r>
            <a:r>
              <a:rPr lang="fr-FR" dirty="0"/>
              <a:t>du dialogue et captation de l’intérêt</a:t>
            </a:r>
          </a:p>
          <a:p>
            <a:endParaRPr lang="fr-FR" dirty="0"/>
          </a:p>
          <a:p>
            <a:r>
              <a:rPr lang="fr-FR" dirty="0" smtClean="0"/>
              <a:t>Exemples d’utilisateurs :</a:t>
            </a:r>
          </a:p>
          <a:p>
            <a:pPr lvl="1"/>
            <a:r>
              <a:rPr lang="fr-FR" dirty="0" smtClean="0"/>
              <a:t>Free</a:t>
            </a:r>
          </a:p>
          <a:p>
            <a:pPr lvl="1"/>
            <a:r>
              <a:rPr lang="fr-FR" dirty="0" smtClean="0"/>
              <a:t>Apple</a:t>
            </a:r>
          </a:p>
          <a:p>
            <a:pPr lvl="1"/>
            <a:endParaRPr lang="fr-FR" dirty="0"/>
          </a:p>
          <a:p>
            <a:endParaRPr lang="fr-FR" dirty="0"/>
          </a:p>
        </p:txBody>
      </p:sp>
      <p:pic>
        <p:nvPicPr>
          <p:cNvPr id="4" name="Picture 4" descr="http://www.journaldugeek.com/files/2013/04/timthumb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687" y="3260008"/>
            <a:ext cx="3111732" cy="1685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cdn.cultofmac.com/wp-content/uploads/2012/10/618w_steve_jobs_career_gallery_8-e13497058728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563" y="4945530"/>
            <a:ext cx="2318967" cy="1618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40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 pratique : </a:t>
            </a:r>
            <a:r>
              <a:rPr lang="fr-FR" dirty="0" err="1" smtClean="0"/>
              <a:t>Pixmania</a:t>
            </a:r>
            <a:r>
              <a:rPr lang="fr-FR" dirty="0" smtClean="0"/>
              <a:t> et son </a:t>
            </a:r>
            <a:r>
              <a:rPr lang="fr-FR" dirty="0" err="1" smtClean="0"/>
              <a:t>PixExpert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393903"/>
            <a:ext cx="8596668" cy="4906536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Nouveau conseiller virtuel vidéo</a:t>
            </a:r>
          </a:p>
          <a:p>
            <a:pPr lvl="1"/>
            <a:r>
              <a:rPr lang="fr-FR" dirty="0" smtClean="0"/>
              <a:t>Humaniser les relations clients sur le site</a:t>
            </a:r>
          </a:p>
          <a:p>
            <a:pPr lvl="1"/>
            <a:r>
              <a:rPr lang="fr-FR" dirty="0" smtClean="0"/>
              <a:t>Suivi interactif et personnalisé</a:t>
            </a:r>
          </a:p>
          <a:p>
            <a:pPr lvl="1"/>
            <a:endParaRPr lang="fr-FR" dirty="0"/>
          </a:p>
          <a:p>
            <a:r>
              <a:rPr lang="fr-FR" dirty="0" smtClean="0"/>
              <a:t>Le </a:t>
            </a:r>
            <a:r>
              <a:rPr lang="fr-FR" dirty="0" err="1" smtClean="0"/>
              <a:t>PixExpert</a:t>
            </a:r>
            <a:endParaRPr lang="fr-FR" dirty="0" smtClean="0"/>
          </a:p>
          <a:p>
            <a:pPr lvl="1"/>
            <a:r>
              <a:rPr lang="fr-FR" dirty="0" smtClean="0"/>
              <a:t>Assure </a:t>
            </a:r>
            <a:r>
              <a:rPr lang="fr-FR" dirty="0"/>
              <a:t>une mission de conseil et de </a:t>
            </a:r>
            <a:r>
              <a:rPr lang="fr-FR" dirty="0" smtClean="0"/>
              <a:t>guide</a:t>
            </a:r>
            <a:endParaRPr lang="fr-FR" dirty="0"/>
          </a:p>
          <a:p>
            <a:pPr lvl="1"/>
            <a:r>
              <a:rPr lang="fr-FR" dirty="0" smtClean="0"/>
              <a:t>Booste </a:t>
            </a:r>
            <a:r>
              <a:rPr lang="fr-FR" dirty="0"/>
              <a:t>les ventes en ligne</a:t>
            </a:r>
          </a:p>
          <a:p>
            <a:pPr lvl="1"/>
            <a:r>
              <a:rPr lang="fr-FR" dirty="0" smtClean="0"/>
              <a:t>Augmente </a:t>
            </a:r>
            <a:r>
              <a:rPr lang="fr-FR" dirty="0"/>
              <a:t>le taux de transformation en </a:t>
            </a:r>
            <a:r>
              <a:rPr lang="fr-FR" dirty="0" smtClean="0"/>
              <a:t>ligne</a:t>
            </a:r>
            <a:endParaRPr lang="fr-FR" dirty="0"/>
          </a:p>
          <a:p>
            <a:pPr lvl="1"/>
            <a:r>
              <a:rPr lang="fr-FR" dirty="0" smtClean="0"/>
              <a:t>Répond </a:t>
            </a:r>
            <a:r>
              <a:rPr lang="fr-FR" dirty="0"/>
              <a:t>à une problématique de fidélisation et d’acquisition en </a:t>
            </a:r>
            <a:r>
              <a:rPr lang="fr-FR" dirty="0" smtClean="0"/>
              <a:t>ligne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977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3941"/>
          </a:xfrm>
        </p:spPr>
        <p:txBody>
          <a:bodyPr/>
          <a:lstStyle/>
          <a:p>
            <a:r>
              <a:rPr lang="fr-FR" dirty="0" smtClean="0"/>
              <a:t>Après l’</a:t>
            </a:r>
            <a:r>
              <a:rPr lang="fr-FR" dirty="0" err="1" smtClean="0"/>
              <a:t>Efrei</a:t>
            </a:r>
            <a:r>
              <a:rPr lang="fr-FR" dirty="0" smtClean="0"/>
              <a:t> ?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460810"/>
            <a:ext cx="8596668" cy="4580552"/>
          </a:xfrm>
        </p:spPr>
        <p:txBody>
          <a:bodyPr/>
          <a:lstStyle/>
          <a:p>
            <a:r>
              <a:rPr lang="fr-FR" dirty="0" smtClean="0"/>
              <a:t>Double diplôme </a:t>
            </a:r>
            <a:r>
              <a:rPr lang="fr-FR" dirty="0" err="1" smtClean="0"/>
              <a:t>Audencia</a:t>
            </a:r>
            <a:endParaRPr lang="fr-FR" dirty="0" smtClean="0"/>
          </a:p>
          <a:p>
            <a:endParaRPr lang="fr-FR" dirty="0"/>
          </a:p>
          <a:p>
            <a:r>
              <a:rPr lang="fr-FR" dirty="0" smtClean="0"/>
              <a:t>Formation Marketing par une grande école</a:t>
            </a:r>
          </a:p>
          <a:p>
            <a:pPr lvl="1"/>
            <a:r>
              <a:rPr lang="fr-FR" dirty="0" smtClean="0"/>
              <a:t>ISTEC</a:t>
            </a:r>
          </a:p>
          <a:p>
            <a:pPr lvl="1"/>
            <a:r>
              <a:rPr lang="fr-FR" dirty="0" smtClean="0"/>
              <a:t>EIML</a:t>
            </a:r>
          </a:p>
          <a:p>
            <a:pPr lvl="1"/>
            <a:r>
              <a:rPr lang="fr-FR" dirty="0" smtClean="0"/>
              <a:t>Pas l’EFREI </a:t>
            </a:r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19411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2650273"/>
            <a:ext cx="8596668" cy="1320800"/>
          </a:xfrm>
        </p:spPr>
        <p:txBody>
          <a:bodyPr/>
          <a:lstStyle/>
          <a:p>
            <a:r>
              <a:rPr lang="fr-FR" dirty="0" smtClean="0"/>
              <a:t>Des questions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479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te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</TotalTime>
  <Words>406</Words>
  <Application>Microsoft Office PowerPoint</Application>
  <PresentationFormat>Personnalisé</PresentationFormat>
  <Paragraphs>90</Paragraphs>
  <Slides>10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Facette</vt:lpstr>
      <vt:lpstr>Consultant Marketing</vt:lpstr>
      <vt:lpstr>Sommaire</vt:lpstr>
      <vt:lpstr>Marketing, qu’est-ce que c’est ?</vt:lpstr>
      <vt:lpstr>Le consultant marketing</vt:lpstr>
      <vt:lpstr>Le consultant marketing</vt:lpstr>
      <vt:lpstr>Méthode : le lancement orchestré</vt:lpstr>
      <vt:lpstr>Méthode : le lancement orchestré</vt:lpstr>
      <vt:lpstr>Cas pratique : Pixmania et son PixExpert</vt:lpstr>
      <vt:lpstr>Après l’Efrei ?</vt:lpstr>
      <vt:lpstr>Des questions ?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Consultant Marketing</dc:title>
  <dc:creator>Florian LEPOT</dc:creator>
  <cp:lastModifiedBy>Florian Lepot</cp:lastModifiedBy>
  <cp:revision>32</cp:revision>
  <dcterms:created xsi:type="dcterms:W3CDTF">2014-03-13T12:29:27Z</dcterms:created>
  <dcterms:modified xsi:type="dcterms:W3CDTF">2014-03-14T10:02:05Z</dcterms:modified>
</cp:coreProperties>
</file>