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75" r:id="rId3"/>
    <p:sldId id="257" r:id="rId4"/>
    <p:sldId id="258" r:id="rId5"/>
    <p:sldId id="265" r:id="rId6"/>
    <p:sldId id="264" r:id="rId7"/>
    <p:sldId id="276" r:id="rId8"/>
    <p:sldId id="259" r:id="rId9"/>
    <p:sldId id="274" r:id="rId10"/>
    <p:sldId id="266" r:id="rId11"/>
    <p:sldId id="272" r:id="rId12"/>
    <p:sldId id="263" r:id="rId13"/>
    <p:sldId id="267" r:id="rId14"/>
    <p:sldId id="261" r:id="rId15"/>
    <p:sldId id="269" r:id="rId16"/>
    <p:sldId id="271" r:id="rId17"/>
    <p:sldId id="270" r:id="rId18"/>
    <p:sldId id="268" r:id="rId19"/>
    <p:sldId id="262" r:id="rId20"/>
    <p:sldId id="273" r:id="rId2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blucky\Desktop\cours\Master%201\Seminaire%20Gestion%20Entreprise\Gestion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blucky\Desktop\cours\Master%201\Seminaire%20Gestion%20Entreprise\Gestion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EfreiMotors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euille_de_calcul_Microsoft_Excel1.xlsx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euille_de_calcul_Microsoft_Excel2.xlsx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blucky\Desktop\cours\Master%201\Seminaire%20Gestion%20Entreprise\Gestion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blucky\Desktop\cours\Master%201\Seminaire%20Gestion%20Entreprise\Gestion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blucky\Desktop\cours\Master%201\Seminaire%20Gestion%20Entreprise\Gestion.xls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blucky\Desktop\cours\Master%201\Seminaire%20Gestion%20Entreprise\Gestion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blucky\Desktop\cours\Master%201\Seminaire%20Gestion%20Entreprise\Gestion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blucky\Desktop\cours\Master%201\Seminaire%20Gestion%20Entreprise\Gestion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blucky\Desktop\cours\Master%201\Seminaire%20Gestion%20Entreprise\Gestion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Feuil1!$A$2</c:f>
              <c:strCache>
                <c:ptCount val="1"/>
                <c:pt idx="0">
                  <c:v>X200</c:v>
                </c:pt>
              </c:strCache>
            </c:strRef>
          </c:tx>
          <c:cat>
            <c:numRef>
              <c:f>Feuil1!$B$1:$H$1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Feuil1!$B$2:$H$2</c:f>
              <c:numCache>
                <c:formatCode>General</c:formatCode>
                <c:ptCount val="7"/>
                <c:pt idx="0">
                  <c:v>440</c:v>
                </c:pt>
                <c:pt idx="1">
                  <c:v>425</c:v>
                </c:pt>
                <c:pt idx="2">
                  <c:v>410</c:v>
                </c:pt>
                <c:pt idx="3">
                  <c:v>399</c:v>
                </c:pt>
                <c:pt idx="4">
                  <c:v>599</c:v>
                </c:pt>
                <c:pt idx="5">
                  <c:v>599</c:v>
                </c:pt>
                <c:pt idx="6">
                  <c:v>599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Feuil1!$A$3</c:f>
              <c:strCache>
                <c:ptCount val="1"/>
                <c:pt idx="0">
                  <c:v>R120</c:v>
                </c:pt>
              </c:strCache>
            </c:strRef>
          </c:tx>
          <c:cat>
            <c:numRef>
              <c:f>Feuil1!$B$1:$H$1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Feuil1!$B$3:$H$3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1199</c:v>
                </c:pt>
                <c:pt idx="5">
                  <c:v>1199</c:v>
                </c:pt>
                <c:pt idx="6">
                  <c:v>1199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Feuil1!$A$4</c:f>
              <c:strCache>
                <c:ptCount val="1"/>
                <c:pt idx="0">
                  <c:v>A530</c:v>
                </c:pt>
              </c:strCache>
            </c:strRef>
          </c:tx>
          <c:cat>
            <c:numRef>
              <c:f>Feuil1!$B$1:$H$1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Feuil1!$B$4:$H$4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2399</c:v>
                </c:pt>
                <c:pt idx="6">
                  <c:v>2399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9774720"/>
        <c:axId val="209149248"/>
      </c:lineChart>
      <c:catAx>
        <c:axId val="279774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09149248"/>
        <c:crosses val="autoZero"/>
        <c:auto val="1"/>
        <c:lblAlgn val="ctr"/>
        <c:lblOffset val="100"/>
        <c:noMultiLvlLbl val="0"/>
      </c:catAx>
      <c:valAx>
        <c:axId val="2091492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797747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Feuil1!$A$8</c:f>
              <c:strCache>
                <c:ptCount val="1"/>
                <c:pt idx="0">
                  <c:v>R&amp;D</c:v>
                </c:pt>
              </c:strCache>
            </c:strRef>
          </c:tx>
          <c:val>
            <c:numRef>
              <c:f>Feuil1!$B$8:$H$8</c:f>
              <c:numCache>
                <c:formatCode>General</c:formatCode>
                <c:ptCount val="7"/>
                <c:pt idx="0">
                  <c:v>70000</c:v>
                </c:pt>
                <c:pt idx="1">
                  <c:v>90000</c:v>
                </c:pt>
                <c:pt idx="2">
                  <c:v>90000</c:v>
                </c:pt>
                <c:pt idx="3">
                  <c:v>250000</c:v>
                </c:pt>
                <c:pt idx="4">
                  <c:v>250000</c:v>
                </c:pt>
                <c:pt idx="5">
                  <c:v>125000</c:v>
                </c:pt>
                <c:pt idx="6">
                  <c:v>100000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9379712"/>
        <c:axId val="303857664"/>
      </c:lineChart>
      <c:catAx>
        <c:axId val="339379712"/>
        <c:scaling>
          <c:orientation val="minMax"/>
        </c:scaling>
        <c:delete val="0"/>
        <c:axPos val="b"/>
        <c:majorTickMark val="out"/>
        <c:minorTickMark val="none"/>
        <c:tickLblPos val="nextTo"/>
        <c:crossAx val="303857664"/>
        <c:crosses val="autoZero"/>
        <c:auto val="1"/>
        <c:lblAlgn val="ctr"/>
        <c:lblOffset val="100"/>
        <c:noMultiLvlLbl val="0"/>
      </c:catAx>
      <c:valAx>
        <c:axId val="3038576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93797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v>Chiffre d'affaires</c:v>
          </c:tx>
          <c:xVal>
            <c:numRef>
              <c:f>'Compte de resultat'!$C$7:$L$7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xVal>
          <c:yVal>
            <c:numRef>
              <c:f>'Compte de resultat'!$C$22:$L$22</c:f>
              <c:numCache>
                <c:formatCode>#,##0.00</c:formatCode>
                <c:ptCount val="10"/>
                <c:pt idx="0">
                  <c:v>992300</c:v>
                </c:pt>
                <c:pt idx="1">
                  <c:v>1412689</c:v>
                </c:pt>
                <c:pt idx="2">
                  <c:v>2753947</c:v>
                </c:pt>
                <c:pt idx="3">
                  <c:v>3873081</c:v>
                </c:pt>
                <c:pt idx="4">
                  <c:v>4071553</c:v>
                </c:pt>
                <c:pt idx="5">
                  <c:v>4275130.6500000004</c:v>
                </c:pt>
                <c:pt idx="6">
                  <c:v>4488887.182500001</c:v>
                </c:pt>
                <c:pt idx="7">
                  <c:v>4713331.5416250015</c:v>
                </c:pt>
                <c:pt idx="8">
                  <c:v>4948998.1187062515</c:v>
                </c:pt>
                <c:pt idx="9">
                  <c:v>5196448.0246415641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9490496"/>
        <c:axId val="303859392"/>
      </c:scatterChart>
      <c:valAx>
        <c:axId val="279490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03859392"/>
        <c:crosses val="autoZero"/>
        <c:crossBetween val="midCat"/>
      </c:valAx>
      <c:valAx>
        <c:axId val="303859392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crossAx val="279490496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récap!$A$32</c:f>
              <c:strCache>
                <c:ptCount val="1"/>
                <c:pt idx="0">
                  <c:v>nb salariés</c:v>
                </c:pt>
              </c:strCache>
            </c:strRef>
          </c:tx>
          <c:cat>
            <c:numRef>
              <c:f>récap!$B$31:$H$31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récap!$B$32:$H$32</c:f>
              <c:numCache>
                <c:formatCode>General</c:formatCode>
                <c:ptCount val="7"/>
                <c:pt idx="0">
                  <c:v>50</c:v>
                </c:pt>
                <c:pt idx="1">
                  <c:v>75</c:v>
                </c:pt>
                <c:pt idx="2">
                  <c:v>85</c:v>
                </c:pt>
                <c:pt idx="3">
                  <c:v>115</c:v>
                </c:pt>
                <c:pt idx="4">
                  <c:v>150</c:v>
                </c:pt>
                <c:pt idx="5">
                  <c:v>200</c:v>
                </c:pt>
                <c:pt idx="6">
                  <c:v>100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récap!$A$33</c:f>
              <c:strCache>
                <c:ptCount val="1"/>
                <c:pt idx="0">
                  <c:v>salaire</c:v>
                </c:pt>
              </c:strCache>
            </c:strRef>
          </c:tx>
          <c:cat>
            <c:numRef>
              <c:f>récap!$B$31:$H$31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récap!$B$33:$H$33</c:f>
              <c:numCache>
                <c:formatCode>General</c:formatCode>
                <c:ptCount val="7"/>
                <c:pt idx="0">
                  <c:v>250</c:v>
                </c:pt>
                <c:pt idx="1">
                  <c:v>265</c:v>
                </c:pt>
                <c:pt idx="2">
                  <c:v>280</c:v>
                </c:pt>
                <c:pt idx="3">
                  <c:v>280</c:v>
                </c:pt>
                <c:pt idx="4">
                  <c:v>310</c:v>
                </c:pt>
                <c:pt idx="5">
                  <c:v>350</c:v>
                </c:pt>
                <c:pt idx="6">
                  <c:v>350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5320960"/>
        <c:axId val="279531456"/>
      </c:lineChart>
      <c:catAx>
        <c:axId val="305320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79531456"/>
        <c:crosses val="autoZero"/>
        <c:auto val="1"/>
        <c:lblAlgn val="ctr"/>
        <c:lblOffset val="100"/>
        <c:noMultiLvlLbl val="0"/>
      </c:catAx>
      <c:valAx>
        <c:axId val="2795314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53209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Feuil1!$A$26</c:f>
              <c:strCache>
                <c:ptCount val="1"/>
                <c:pt idx="0">
                  <c:v>Notre Climat social</c:v>
                </c:pt>
              </c:strCache>
            </c:strRef>
          </c:tx>
          <c:cat>
            <c:numRef>
              <c:f>Feuil1!$B$25:$E$25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Feuil1!$B$26:$E$26</c:f>
              <c:numCache>
                <c:formatCode>General</c:formatCode>
                <c:ptCount val="4"/>
                <c:pt idx="0">
                  <c:v>-1.89</c:v>
                </c:pt>
                <c:pt idx="1">
                  <c:v>1.47</c:v>
                </c:pt>
                <c:pt idx="2">
                  <c:v>6.54</c:v>
                </c:pt>
                <c:pt idx="3">
                  <c:v>0.14000000000000001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Feuil1!$A$27</c:f>
              <c:strCache>
                <c:ptCount val="1"/>
                <c:pt idx="0">
                  <c:v>Climat social moyen</c:v>
                </c:pt>
              </c:strCache>
            </c:strRef>
          </c:tx>
          <c:cat>
            <c:numRef>
              <c:f>Feuil1!$B$25:$E$25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Feuil1!$B$27:$E$27</c:f>
              <c:numCache>
                <c:formatCode>General</c:formatCode>
                <c:ptCount val="4"/>
                <c:pt idx="0">
                  <c:v>-0.1</c:v>
                </c:pt>
                <c:pt idx="1">
                  <c:v>2.98</c:v>
                </c:pt>
                <c:pt idx="2">
                  <c:v>1.55</c:v>
                </c:pt>
                <c:pt idx="3">
                  <c:v>1.22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9378176"/>
        <c:axId val="279183936"/>
      </c:lineChart>
      <c:catAx>
        <c:axId val="339378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79183936"/>
        <c:crosses val="autoZero"/>
        <c:auto val="1"/>
        <c:lblAlgn val="ctr"/>
        <c:lblOffset val="100"/>
        <c:noMultiLvlLbl val="0"/>
      </c:catAx>
      <c:valAx>
        <c:axId val="2791839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93781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v>capacité de production</c:v>
          </c:tx>
          <c:cat>
            <c:numRef>
              <c:f>récap!$B$67:$H$67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récap!$B$69:$H$69</c:f>
              <c:numCache>
                <c:formatCode>General</c:formatCode>
                <c:ptCount val="7"/>
                <c:pt idx="0">
                  <c:v>3000</c:v>
                </c:pt>
                <c:pt idx="1">
                  <c:v>3000</c:v>
                </c:pt>
                <c:pt idx="2">
                  <c:v>3000</c:v>
                </c:pt>
                <c:pt idx="3">
                  <c:v>6000</c:v>
                </c:pt>
                <c:pt idx="4">
                  <c:v>6000</c:v>
                </c:pt>
                <c:pt idx="5">
                  <c:v>10000</c:v>
                </c:pt>
                <c:pt idx="6">
                  <c:v>3000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0821248"/>
        <c:axId val="279856832"/>
      </c:lineChart>
      <c:catAx>
        <c:axId val="280821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79856832"/>
        <c:crosses val="autoZero"/>
        <c:auto val="1"/>
        <c:lblAlgn val="ctr"/>
        <c:lblOffset val="100"/>
        <c:noMultiLvlLbl val="0"/>
      </c:catAx>
      <c:valAx>
        <c:axId val="2798568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808212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Feuil2!$A$2</c:f>
              <c:strCache>
                <c:ptCount val="1"/>
                <c:pt idx="0">
                  <c:v>Classique</c:v>
                </c:pt>
              </c:strCache>
            </c:strRef>
          </c:tx>
          <c:invertIfNegative val="0"/>
          <c:cat>
            <c:numRef>
              <c:f>Feuil2!$B$1:$H$1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Feuil2!$B$2:$H$2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</c:ser>
        <c:ser>
          <c:idx val="1"/>
          <c:order val="1"/>
          <c:tx>
            <c:strRef>
              <c:f>Feuil2!$A$3</c:f>
              <c:strCache>
                <c:ptCount val="1"/>
                <c:pt idx="0">
                  <c:v>Moderne</c:v>
                </c:pt>
              </c:strCache>
            </c:strRef>
          </c:tx>
          <c:invertIfNegative val="0"/>
          <c:cat>
            <c:numRef>
              <c:f>Feuil2!$B$1:$H$1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Feuil2!$B$3:$H$3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0202240"/>
        <c:axId val="279658496"/>
      </c:barChart>
      <c:catAx>
        <c:axId val="280202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79658496"/>
        <c:crosses val="autoZero"/>
        <c:auto val="1"/>
        <c:lblAlgn val="ctr"/>
        <c:lblOffset val="100"/>
        <c:noMultiLvlLbl val="0"/>
      </c:catAx>
      <c:valAx>
        <c:axId val="2796584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802022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récap!$A$10</c:f>
              <c:strCache>
                <c:ptCount val="1"/>
                <c:pt idx="0">
                  <c:v>qualité P1</c:v>
                </c:pt>
              </c:strCache>
            </c:strRef>
          </c:tx>
          <c:cat>
            <c:numRef>
              <c:f>récap!$B$9:$H$9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récap!$B$10:$H$10</c:f>
              <c:numCache>
                <c:formatCode>General</c:formatCode>
                <c:ptCount val="7"/>
                <c:pt idx="0">
                  <c:v>20000</c:v>
                </c:pt>
                <c:pt idx="1">
                  <c:v>40000</c:v>
                </c:pt>
                <c:pt idx="2">
                  <c:v>45000</c:v>
                </c:pt>
                <c:pt idx="3">
                  <c:v>65000</c:v>
                </c:pt>
                <c:pt idx="4">
                  <c:v>100000</c:v>
                </c:pt>
                <c:pt idx="5">
                  <c:v>100000</c:v>
                </c:pt>
                <c:pt idx="6">
                  <c:v>100000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récap!$A$11</c:f>
              <c:strCache>
                <c:ptCount val="1"/>
                <c:pt idx="0">
                  <c:v>qualité P2</c:v>
                </c:pt>
              </c:strCache>
            </c:strRef>
          </c:tx>
          <c:cat>
            <c:numRef>
              <c:f>récap!$B$9:$H$9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récap!$B$11:$H$11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200000</c:v>
                </c:pt>
                <c:pt idx="5">
                  <c:v>300000</c:v>
                </c:pt>
                <c:pt idx="6">
                  <c:v>300000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récap!$A$12</c:f>
              <c:strCache>
                <c:ptCount val="1"/>
                <c:pt idx="0">
                  <c:v>qualité P3</c:v>
                </c:pt>
              </c:strCache>
            </c:strRef>
          </c:tx>
          <c:cat>
            <c:numRef>
              <c:f>récap!$B$9:$H$9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récap!$B$12:$H$12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500000</c:v>
                </c:pt>
                <c:pt idx="6">
                  <c:v>500000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5299456"/>
        <c:axId val="279530304"/>
      </c:lineChart>
      <c:catAx>
        <c:axId val="305299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79530304"/>
        <c:crosses val="autoZero"/>
        <c:auto val="1"/>
        <c:lblAlgn val="ctr"/>
        <c:lblOffset val="100"/>
        <c:noMultiLvlLbl val="0"/>
      </c:catAx>
      <c:valAx>
        <c:axId val="2795303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52994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Feuil1!$A$12</c:f>
              <c:strCache>
                <c:ptCount val="1"/>
                <c:pt idx="0">
                  <c:v>Notre qualité X200</c:v>
                </c:pt>
              </c:strCache>
            </c:strRef>
          </c:tx>
          <c:cat>
            <c:numRef>
              <c:f>Feuil1!$B$11:$E$11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Feuil1!$B$12:$E$12</c:f>
              <c:numCache>
                <c:formatCode>General</c:formatCode>
                <c:ptCount val="4"/>
                <c:pt idx="0">
                  <c:v>2.8</c:v>
                </c:pt>
                <c:pt idx="1">
                  <c:v>7.1</c:v>
                </c:pt>
                <c:pt idx="2">
                  <c:v>4.2</c:v>
                </c:pt>
                <c:pt idx="3">
                  <c:v>6.5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Feuil1!$A$13</c:f>
              <c:strCache>
                <c:ptCount val="1"/>
                <c:pt idx="0">
                  <c:v>Qualité moyenne</c:v>
                </c:pt>
              </c:strCache>
            </c:strRef>
          </c:tx>
          <c:cat>
            <c:numRef>
              <c:f>Feuil1!$B$11:$E$11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Feuil1!$B$13:$E$13</c:f>
              <c:numCache>
                <c:formatCode>General</c:formatCode>
                <c:ptCount val="4"/>
                <c:pt idx="0">
                  <c:v>3.1</c:v>
                </c:pt>
                <c:pt idx="1">
                  <c:v>4.2</c:v>
                </c:pt>
                <c:pt idx="2">
                  <c:v>4.2</c:v>
                </c:pt>
                <c:pt idx="3">
                  <c:v>5.5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3736320"/>
        <c:axId val="279557760"/>
      </c:lineChart>
      <c:catAx>
        <c:axId val="303736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79557760"/>
        <c:crosses val="autoZero"/>
        <c:auto val="1"/>
        <c:lblAlgn val="ctr"/>
        <c:lblOffset val="100"/>
        <c:noMultiLvlLbl val="0"/>
      </c:catAx>
      <c:valAx>
        <c:axId val="2795577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373632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Feuil1!$A$17</c:f>
              <c:strCache>
                <c:ptCount val="1"/>
                <c:pt idx="0">
                  <c:v>Notre qualité R120</c:v>
                </c:pt>
              </c:strCache>
            </c:strRef>
          </c:tx>
          <c:cat>
            <c:numRef>
              <c:f>Feuil1!$B$16:$D$16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Feuil1!$B$17:$D$17</c:f>
              <c:numCache>
                <c:formatCode>General</c:formatCode>
                <c:ptCount val="3"/>
                <c:pt idx="0">
                  <c:v>5.3</c:v>
                </c:pt>
                <c:pt idx="1">
                  <c:v>6.5</c:v>
                </c:pt>
                <c:pt idx="2">
                  <c:v>8.6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Feuil1!$A$18</c:f>
              <c:strCache>
                <c:ptCount val="1"/>
                <c:pt idx="0">
                  <c:v>Qualité moyenne</c:v>
                </c:pt>
              </c:strCache>
            </c:strRef>
          </c:tx>
          <c:cat>
            <c:numRef>
              <c:f>Feuil1!$B$16:$D$16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Feuil1!$B$18:$D$18</c:f>
              <c:numCache>
                <c:formatCode>General</c:formatCode>
                <c:ptCount val="3"/>
                <c:pt idx="0">
                  <c:v>5.2</c:v>
                </c:pt>
                <c:pt idx="1">
                  <c:v>5.2</c:v>
                </c:pt>
                <c:pt idx="2">
                  <c:v>5.9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5561600"/>
        <c:axId val="303864000"/>
      </c:lineChart>
      <c:catAx>
        <c:axId val="305561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03864000"/>
        <c:crosses val="autoZero"/>
        <c:auto val="1"/>
        <c:lblAlgn val="ctr"/>
        <c:lblOffset val="100"/>
        <c:noMultiLvlLbl val="0"/>
      </c:catAx>
      <c:valAx>
        <c:axId val="3038640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55616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Feuil1!$A$22</c:f>
              <c:strCache>
                <c:ptCount val="1"/>
                <c:pt idx="0">
                  <c:v>Notre qualité A530</c:v>
                </c:pt>
              </c:strCache>
            </c:strRef>
          </c:tx>
          <c:cat>
            <c:numRef>
              <c:f>Feuil1!$B$21:$C$21</c:f>
              <c:numCache>
                <c:formatCode>General</c:formatCode>
                <c:ptCount val="2"/>
                <c:pt idx="0">
                  <c:v>2014</c:v>
                </c:pt>
                <c:pt idx="1">
                  <c:v>2015</c:v>
                </c:pt>
              </c:numCache>
            </c:numRef>
          </c:cat>
          <c:val>
            <c:numRef>
              <c:f>Feuil1!$B$22:$C$22</c:f>
              <c:numCache>
                <c:formatCode>General</c:formatCode>
                <c:ptCount val="2"/>
                <c:pt idx="0">
                  <c:v>7</c:v>
                </c:pt>
                <c:pt idx="1">
                  <c:v>7.5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Feuil1!$A$23</c:f>
              <c:strCache>
                <c:ptCount val="1"/>
                <c:pt idx="0">
                  <c:v>Qualité moyenne</c:v>
                </c:pt>
              </c:strCache>
            </c:strRef>
          </c:tx>
          <c:cat>
            <c:numRef>
              <c:f>Feuil1!$B$21:$C$21</c:f>
              <c:numCache>
                <c:formatCode>General</c:formatCode>
                <c:ptCount val="2"/>
                <c:pt idx="0">
                  <c:v>2014</c:v>
                </c:pt>
                <c:pt idx="1">
                  <c:v>2015</c:v>
                </c:pt>
              </c:numCache>
            </c:numRef>
          </c:cat>
          <c:val>
            <c:numRef>
              <c:f>Feuil1!$B$23:$C$23</c:f>
              <c:numCache>
                <c:formatCode>General</c:formatCode>
                <c:ptCount val="2"/>
                <c:pt idx="0">
                  <c:v>10.7</c:v>
                </c:pt>
                <c:pt idx="1">
                  <c:v>6.1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9943936"/>
        <c:axId val="279190272"/>
      </c:lineChart>
      <c:catAx>
        <c:axId val="339943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79190272"/>
        <c:crosses val="autoZero"/>
        <c:auto val="1"/>
        <c:lblAlgn val="ctr"/>
        <c:lblOffset val="100"/>
        <c:noMultiLvlLbl val="0"/>
      </c:catAx>
      <c:valAx>
        <c:axId val="2791902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99439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récap!$A$14</c:f>
              <c:strCache>
                <c:ptCount val="1"/>
                <c:pt idx="0">
                  <c:v>Comm P1</c:v>
                </c:pt>
              </c:strCache>
            </c:strRef>
          </c:tx>
          <c:cat>
            <c:numRef>
              <c:f>récap!$B$13:$H$13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récap!$B$14:$H$14</c:f>
              <c:numCache>
                <c:formatCode>General</c:formatCode>
                <c:ptCount val="7"/>
                <c:pt idx="0">
                  <c:v>30000</c:v>
                </c:pt>
                <c:pt idx="1">
                  <c:v>50000</c:v>
                </c:pt>
                <c:pt idx="2">
                  <c:v>50000</c:v>
                </c:pt>
                <c:pt idx="3">
                  <c:v>65000</c:v>
                </c:pt>
                <c:pt idx="4">
                  <c:v>100000</c:v>
                </c:pt>
                <c:pt idx="5">
                  <c:v>200000</c:v>
                </c:pt>
                <c:pt idx="6">
                  <c:v>200000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récap!$A$15</c:f>
              <c:strCache>
                <c:ptCount val="1"/>
                <c:pt idx="0">
                  <c:v>Comm P2</c:v>
                </c:pt>
              </c:strCache>
            </c:strRef>
          </c:tx>
          <c:cat>
            <c:numRef>
              <c:f>récap!$B$13:$H$13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récap!$B$15:$H$15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200000</c:v>
                </c:pt>
                <c:pt idx="5">
                  <c:v>300000</c:v>
                </c:pt>
                <c:pt idx="6">
                  <c:v>200000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récap!$A$16</c:f>
              <c:strCache>
                <c:ptCount val="1"/>
                <c:pt idx="0">
                  <c:v>Comm P3</c:v>
                </c:pt>
              </c:strCache>
            </c:strRef>
          </c:tx>
          <c:cat>
            <c:numRef>
              <c:f>récap!$B$13:$H$13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récap!$B$16:$H$16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500000</c:v>
                </c:pt>
                <c:pt idx="6">
                  <c:v>500000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5299968"/>
        <c:axId val="279534912"/>
      </c:lineChart>
      <c:catAx>
        <c:axId val="305299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79534912"/>
        <c:crosses val="autoZero"/>
        <c:auto val="1"/>
        <c:lblAlgn val="ctr"/>
        <c:lblOffset val="100"/>
        <c:noMultiLvlLbl val="0"/>
      </c:catAx>
      <c:valAx>
        <c:axId val="2795349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52999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886601-6D33-439F-A147-3C5CE5DE3408}" type="datetimeFigureOut">
              <a:rPr lang="fr-FR" smtClean="0"/>
              <a:t>04/02/2012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992B8-D499-4FBB-8E59-9914D1016B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8652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0F9B0-5A0E-4D93-8A69-0B785407615D}" type="datetimeFigureOut">
              <a:rPr lang="fr-FR" smtClean="0"/>
              <a:t>04/02/2012</a:t>
            </a:fld>
            <a:endParaRPr lang="fr-F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8AF08-966C-4B3E-B646-23A6B87A7903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0F9B0-5A0E-4D93-8A69-0B785407615D}" type="datetimeFigureOut">
              <a:rPr lang="fr-FR" smtClean="0"/>
              <a:t>04/02/2012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8AF08-966C-4B3E-B646-23A6B87A790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0F9B0-5A0E-4D93-8A69-0B785407615D}" type="datetimeFigureOut">
              <a:rPr lang="fr-FR" smtClean="0"/>
              <a:t>04/02/2012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8AF08-966C-4B3E-B646-23A6B87A7903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0F9B0-5A0E-4D93-8A69-0B785407615D}" type="datetimeFigureOut">
              <a:rPr lang="fr-FR" smtClean="0"/>
              <a:t>04/02/2012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8AF08-966C-4B3E-B646-23A6B87A790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0F9B0-5A0E-4D93-8A69-0B785407615D}" type="datetimeFigureOut">
              <a:rPr lang="fr-FR" smtClean="0"/>
              <a:t>04/02/2012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8AF08-966C-4B3E-B646-23A6B87A790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0F9B0-5A0E-4D93-8A69-0B785407615D}" type="datetimeFigureOut">
              <a:rPr lang="fr-FR" smtClean="0"/>
              <a:t>04/02/2012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8AF08-966C-4B3E-B646-23A6B87A790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0F9B0-5A0E-4D93-8A69-0B785407615D}" type="datetimeFigureOut">
              <a:rPr lang="fr-FR" smtClean="0"/>
              <a:t>04/02/2012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8AF08-966C-4B3E-B646-23A6B87A790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0F9B0-5A0E-4D93-8A69-0B785407615D}" type="datetimeFigureOut">
              <a:rPr lang="fr-FR" smtClean="0"/>
              <a:t>04/02/2012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8AF08-966C-4B3E-B646-23A6B87A790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0F9B0-5A0E-4D93-8A69-0B785407615D}" type="datetimeFigureOut">
              <a:rPr lang="fr-FR" smtClean="0"/>
              <a:t>04/02/2012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7F8AF08-966C-4B3E-B646-23A6B87A7903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0F9B0-5A0E-4D93-8A69-0B785407615D}" type="datetimeFigureOut">
              <a:rPr lang="fr-FR" smtClean="0"/>
              <a:t>04/02/2012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8AF08-966C-4B3E-B646-23A6B87A790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0F9B0-5A0E-4D93-8A69-0B785407615D}" type="datetimeFigureOut">
              <a:rPr lang="fr-FR" smtClean="0"/>
              <a:t>04/02/2012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8AF08-966C-4B3E-B646-23A6B87A790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990F9B0-5A0E-4D93-8A69-0B785407615D}" type="datetimeFigureOut">
              <a:rPr lang="fr-FR" smtClean="0"/>
              <a:t>04/02/2012</a:t>
            </a:fld>
            <a:endParaRPr lang="fr-F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7F8AF08-966C-4B3E-B646-23A6B87A7903}" type="slidenum">
              <a:rPr lang="fr-FR" smtClean="0"/>
              <a:t>‹N°›</a:t>
            </a:fld>
            <a:endParaRPr lang="fr-F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9988" r="100000">
                        <a14:foregroundMark x1="17917" y1="55106" x2="17917" y2="55106"/>
                        <a14:foregroundMark x1="60681" y1="60511" x2="60681" y2="60511"/>
                        <a14:foregroundMark x1="58174" y1="52879" x2="58174" y2="52879"/>
                        <a14:foregroundMark x1="91745" y1="72596" x2="91745" y2="72596"/>
                        <a14:foregroundMark x1="92703" y1="82455" x2="92703" y2="82455"/>
                        <a14:foregroundMark x1="25968" y1="22569" x2="25968" y2="22569"/>
                        <a14:foregroundMark x1="58377" y1="13444" x2="58377" y2="13444"/>
                        <a14:foregroundMark x1="91174" y1="14177" x2="91174" y2="141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750"/>
          <a:stretch>
            <a:fillRect/>
          </a:stretch>
        </p:blipFill>
        <p:spPr bwMode="auto">
          <a:xfrm>
            <a:off x="1458495" y="0"/>
            <a:ext cx="7689850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975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954" y="6021363"/>
            <a:ext cx="9131046" cy="605854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EFREI MOTORS</a:t>
            </a:r>
            <a:br>
              <a:rPr lang="fr-FR" dirty="0" smtClean="0"/>
            </a:br>
            <a:r>
              <a:rPr lang="fr-FR" dirty="0" smtClean="0"/>
              <a:t>Bilan de l’activité 2009 - 2015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501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L’équipe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fr-FR" dirty="0" smtClean="0"/>
              <a:t>Bruno GABRIEL : Direction générale</a:t>
            </a:r>
          </a:p>
          <a:p>
            <a:endParaRPr lang="fr-FR" dirty="0"/>
          </a:p>
          <a:p>
            <a:r>
              <a:rPr lang="fr-FR" dirty="0" smtClean="0"/>
              <a:t>Ludovic ROLAND : Direction communication</a:t>
            </a:r>
          </a:p>
          <a:p>
            <a:endParaRPr lang="fr-FR" dirty="0"/>
          </a:p>
          <a:p>
            <a:r>
              <a:rPr lang="fr-FR" dirty="0" err="1" smtClean="0"/>
              <a:t>Irfan</a:t>
            </a:r>
            <a:r>
              <a:rPr lang="fr-FR" dirty="0" smtClean="0"/>
              <a:t> ALI : Direction RH et production</a:t>
            </a:r>
          </a:p>
          <a:p>
            <a:endParaRPr lang="fr-FR" dirty="0"/>
          </a:p>
          <a:p>
            <a:r>
              <a:rPr lang="fr-FR" dirty="0" smtClean="0"/>
              <a:t>Juan EVANGELISTA : Direction financière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914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Le mot du président</a:t>
            </a:r>
          </a:p>
          <a:p>
            <a:endParaRPr lang="fr-FR" dirty="0"/>
          </a:p>
          <a:p>
            <a:r>
              <a:rPr lang="fr-FR" dirty="0" smtClean="0"/>
              <a:t>Nos outils</a:t>
            </a:r>
          </a:p>
          <a:p>
            <a:endParaRPr lang="fr-FR" dirty="0"/>
          </a:p>
          <a:p>
            <a:r>
              <a:rPr lang="fr-FR" dirty="0" smtClean="0"/>
              <a:t>Bilan financier</a:t>
            </a:r>
          </a:p>
          <a:p>
            <a:endParaRPr lang="fr-FR" dirty="0"/>
          </a:p>
          <a:p>
            <a:r>
              <a:rPr lang="fr-FR" dirty="0" smtClean="0"/>
              <a:t>Bilan RH et production</a:t>
            </a:r>
          </a:p>
          <a:p>
            <a:endParaRPr lang="fr-FR" dirty="0"/>
          </a:p>
          <a:p>
            <a:r>
              <a:rPr lang="fr-FR" dirty="0" smtClean="0"/>
              <a:t>Bilan commercial</a:t>
            </a:r>
          </a:p>
          <a:p>
            <a:endParaRPr lang="fr-FR" dirty="0"/>
          </a:p>
          <a:p>
            <a:r>
              <a:rPr lang="fr-FR" dirty="0" smtClean="0"/>
              <a:t>Conclusion</a:t>
            </a:r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07164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Mot du président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393192" lvl="1" indent="0" algn="ctr">
              <a:buNone/>
            </a:pPr>
            <a:r>
              <a:rPr lang="fr-FR" sz="3200" dirty="0" smtClean="0"/>
              <a:t>« </a:t>
            </a:r>
            <a:r>
              <a:rPr lang="fr-FR" sz="3200" i="1" dirty="0" smtClean="0"/>
              <a:t>EFREI MOTORS souhaite présenter sur le marché des produits luxueux, de qualité supérieure et innovants</a:t>
            </a:r>
            <a:r>
              <a:rPr lang="fr-FR" sz="3200" dirty="0" smtClean="0"/>
              <a:t> »</a:t>
            </a:r>
          </a:p>
          <a:p>
            <a:pPr marL="393192" lvl="1" indent="0" algn="ctr">
              <a:buNone/>
            </a:pPr>
            <a:endParaRPr lang="fr-FR" sz="3200" dirty="0" smtClean="0"/>
          </a:p>
          <a:p>
            <a:pPr marL="393192" lvl="1" indent="0" algn="ctr">
              <a:buNone/>
            </a:pPr>
            <a:r>
              <a:rPr lang="fr-FR" sz="3200" dirty="0" smtClean="0"/>
              <a:t>Bruno GABRIEL – DG EFREI MOTORS</a:t>
            </a:r>
          </a:p>
        </p:txBody>
      </p:sp>
    </p:spTree>
    <p:extLst>
      <p:ext uri="{BB962C8B-B14F-4D97-AF65-F5344CB8AC3E}">
        <p14:creationId xmlns:p14="http://schemas.microsoft.com/office/powerpoint/2010/main" val="281875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Nos prix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2092044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6223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Recherche et développement</a:t>
            </a:r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2356379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8040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Nos outils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Tableau de bord RH</a:t>
            </a:r>
          </a:p>
          <a:p>
            <a:endParaRPr lang="fr-FR" dirty="0"/>
          </a:p>
          <a:p>
            <a:r>
              <a:rPr lang="fr-FR" dirty="0" smtClean="0"/>
              <a:t>Tableau de bord productivité</a:t>
            </a:r>
          </a:p>
          <a:p>
            <a:endParaRPr lang="fr-FR" dirty="0"/>
          </a:p>
          <a:p>
            <a:r>
              <a:rPr lang="fr-FR" dirty="0" smtClean="0"/>
              <a:t>Tableau de bord commercial</a:t>
            </a:r>
          </a:p>
          <a:p>
            <a:endParaRPr lang="fr-FR" dirty="0"/>
          </a:p>
          <a:p>
            <a:r>
              <a:rPr lang="fr-FR" dirty="0" smtClean="0"/>
              <a:t>Tableau de calcul des variations de stocks</a:t>
            </a:r>
          </a:p>
          <a:p>
            <a:endParaRPr lang="fr-FR" dirty="0"/>
          </a:p>
          <a:p>
            <a:r>
              <a:rPr lang="fr-FR" dirty="0" smtClean="0"/>
              <a:t>Tableau de bord personnalisé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75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Bilan financier</a:t>
            </a:r>
            <a:endParaRPr lang="fr-FR" dirty="0"/>
          </a:p>
        </p:txBody>
      </p:sp>
      <p:graphicFrame>
        <p:nvGraphicFramePr>
          <p:cNvPr id="4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2163877"/>
              </p:ext>
            </p:extLst>
          </p:nvPr>
        </p:nvGraphicFramePr>
        <p:xfrm>
          <a:off x="395536" y="1772816"/>
          <a:ext cx="8568952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186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Bilan financier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2483768" y="3284984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EXCEL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180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Bilan RH</a:t>
            </a:r>
            <a:endParaRPr lang="fr-FR" dirty="0"/>
          </a:p>
        </p:txBody>
      </p:sp>
      <p:graphicFrame>
        <p:nvGraphicFramePr>
          <p:cNvPr id="9" name="Espace réservé du contenu 8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7448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Bilan RH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3979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Bilan Production</a:t>
            </a:r>
            <a:endParaRPr lang="fr-FR" dirty="0"/>
          </a:p>
        </p:txBody>
      </p:sp>
      <p:graphicFrame>
        <p:nvGraphicFramePr>
          <p:cNvPr id="5" name="Graphique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9855042"/>
              </p:ext>
            </p:extLst>
          </p:nvPr>
        </p:nvGraphicFramePr>
        <p:xfrm>
          <a:off x="323528" y="2057400"/>
          <a:ext cx="8640960" cy="4611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320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Bilan Production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6344890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7240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Bilan commercial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443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Bilan commercial</a:t>
            </a:r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1443788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592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Bilan commercial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3922008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5857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Bilan commercial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1002804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140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Bilan commercial</a:t>
            </a:r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8681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Nos forces :</a:t>
            </a:r>
          </a:p>
          <a:p>
            <a:pPr lvl="1"/>
            <a:r>
              <a:rPr lang="fr-FR" dirty="0" smtClean="0"/>
              <a:t>La constance de nos prix</a:t>
            </a:r>
          </a:p>
          <a:p>
            <a:pPr lvl="1"/>
            <a:r>
              <a:rPr lang="fr-FR" dirty="0" smtClean="0"/>
              <a:t>Des produits de qualité</a:t>
            </a:r>
          </a:p>
          <a:p>
            <a:endParaRPr lang="fr-FR" dirty="0"/>
          </a:p>
          <a:p>
            <a:r>
              <a:rPr lang="fr-FR" dirty="0" smtClean="0"/>
              <a:t>Nos erreurs :</a:t>
            </a:r>
          </a:p>
          <a:p>
            <a:pPr lvl="1"/>
            <a:r>
              <a:rPr lang="fr-FR" dirty="0" smtClean="0"/>
              <a:t>Une très mauvaise gestion de la crise</a:t>
            </a:r>
          </a:p>
          <a:p>
            <a:pPr lvl="1"/>
            <a:r>
              <a:rPr lang="fr-FR" dirty="0" smtClean="0"/>
              <a:t>Mauvaise gestion du climat social</a:t>
            </a:r>
          </a:p>
        </p:txBody>
      </p:sp>
    </p:spTree>
    <p:extLst>
      <p:ext uri="{BB962C8B-B14F-4D97-AF65-F5344CB8AC3E}">
        <p14:creationId xmlns:p14="http://schemas.microsoft.com/office/powerpoint/2010/main" val="10978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 après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Prendre en compte tous les critères d’évaluation du marché</a:t>
            </a:r>
          </a:p>
          <a:p>
            <a:endParaRPr lang="fr-FR" dirty="0"/>
          </a:p>
          <a:p>
            <a:r>
              <a:rPr lang="fr-FR" dirty="0" smtClean="0"/>
              <a:t>Assurer le versement des dividendes</a:t>
            </a:r>
          </a:p>
          <a:p>
            <a:endParaRPr lang="fr-FR" dirty="0"/>
          </a:p>
          <a:p>
            <a:r>
              <a:rPr lang="fr-FR" dirty="0" smtClean="0"/>
              <a:t>Attention aux surplus des stocks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474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85</TotalTime>
  <Words>154</Words>
  <Application>Microsoft Office PowerPoint</Application>
  <PresentationFormat>Affichage à l'écran (4:3)</PresentationFormat>
  <Paragraphs>66</Paragraphs>
  <Slides>20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1" baseType="lpstr">
      <vt:lpstr>Débit</vt:lpstr>
      <vt:lpstr>EFREI MOTORS Bilan de l’activité 2009 - 2015</vt:lpstr>
      <vt:lpstr>L’équipe</vt:lpstr>
      <vt:lpstr>Plan </vt:lpstr>
      <vt:lpstr>Mot du président</vt:lpstr>
      <vt:lpstr>Nos prix</vt:lpstr>
      <vt:lpstr>Recherche et développement</vt:lpstr>
      <vt:lpstr>Nos outils</vt:lpstr>
      <vt:lpstr>Bilan financier</vt:lpstr>
      <vt:lpstr>Bilan financier</vt:lpstr>
      <vt:lpstr>Bilan RH</vt:lpstr>
      <vt:lpstr>Bilan RH</vt:lpstr>
      <vt:lpstr>Bilan Production</vt:lpstr>
      <vt:lpstr>Bilan Production</vt:lpstr>
      <vt:lpstr>Bilan commercial</vt:lpstr>
      <vt:lpstr>Bilan commercial</vt:lpstr>
      <vt:lpstr>Bilan commercial</vt:lpstr>
      <vt:lpstr>Bilan commercial</vt:lpstr>
      <vt:lpstr>Bilan commercial</vt:lpstr>
      <vt:lpstr>Conclusion</vt:lpstr>
      <vt:lpstr>Et après 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Efrei motors –synthèse février 2015</dc:title>
  <dc:creator>Bruno GABRIEL</dc:creator>
  <cp:lastModifiedBy>Bruno GABRIEL</cp:lastModifiedBy>
  <cp:revision>28</cp:revision>
  <dcterms:created xsi:type="dcterms:W3CDTF">2012-02-04T07:35:09Z</dcterms:created>
  <dcterms:modified xsi:type="dcterms:W3CDTF">2012-02-04T09:00:47Z</dcterms:modified>
</cp:coreProperties>
</file>