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1"/>
  </p:notesMasterIdLst>
  <p:sldIdLst>
    <p:sldId id="256" r:id="rId2"/>
    <p:sldId id="259" r:id="rId3"/>
    <p:sldId id="285" r:id="rId4"/>
    <p:sldId id="286" r:id="rId5"/>
    <p:sldId id="287" r:id="rId6"/>
    <p:sldId id="261" r:id="rId7"/>
    <p:sldId id="288" r:id="rId8"/>
    <p:sldId id="290" r:id="rId9"/>
    <p:sldId id="291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D61364D8-15EC-4B85-BB69-80CE1293D39D}">
          <p14:sldIdLst>
            <p14:sldId id="256"/>
            <p14:sldId id="259"/>
            <p14:sldId id="285"/>
            <p14:sldId id="286"/>
            <p14:sldId id="287"/>
            <p14:sldId id="261"/>
            <p14:sldId id="288"/>
            <p14:sldId id="290"/>
            <p14:sldId id="29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CB7CF-1A75-416C-AC2C-0C511E8DC345}" type="datetimeFigureOut">
              <a:rPr lang="fr-FR" smtClean="0"/>
              <a:t>25/03/2014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FE2CA5-2F0C-4C6B-BC81-D4FAA89724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0355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84A38AB-57E9-4BFF-B247-AD5A5C24F617}" type="slidenum">
              <a:rPr lang="fr-FR"/>
              <a:pPr/>
              <a:t>7</a:t>
            </a:fld>
            <a:endParaRPr lang="fr-FR"/>
          </a:p>
        </p:txBody>
      </p:sp>
      <p:sp>
        <p:nvSpPr>
          <p:cNvPr id="778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78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17CB954-9BD8-4D41-8FF8-65DC7AA4C7F6}" type="slidenum">
              <a:rPr lang="fr-FR"/>
              <a:pPr/>
              <a:t>8</a:t>
            </a:fld>
            <a:endParaRPr lang="fr-FR"/>
          </a:p>
        </p:txBody>
      </p:sp>
      <p:sp>
        <p:nvSpPr>
          <p:cNvPr id="808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08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17CB954-9BD8-4D41-8FF8-65DC7AA4C7F6}" type="slidenum">
              <a:rPr lang="fr-FR"/>
              <a:pPr/>
              <a:t>9</a:t>
            </a:fld>
            <a:endParaRPr lang="fr-FR"/>
          </a:p>
        </p:txBody>
      </p:sp>
      <p:sp>
        <p:nvSpPr>
          <p:cNvPr id="808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08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25/03/2014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25/03/2014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25/03/2014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25/03/2014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25/03/2014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25/03/2014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25/03/2014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25/03/2014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25/03/2014</a:t>
            </a:fld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25/03/2014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A3A1-5E97-4BCD-ADE0-AB65DBA5BE2A}" type="datetimeFigureOut">
              <a:rPr lang="fr-FR" smtClean="0"/>
              <a:t>25/03/2014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A6B597C1-A8EE-4C97-9674-33366F77B620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EBFA3A1-5E97-4BCD-ADE0-AB65DBA5BE2A}" type="datetimeFigureOut">
              <a:rPr lang="fr-FR" smtClean="0"/>
              <a:t>25/03/2014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543800" cy="2593975"/>
          </a:xfrm>
        </p:spPr>
        <p:txBody>
          <a:bodyPr/>
          <a:lstStyle/>
          <a:p>
            <a:r>
              <a:rPr lang="fr-FR" sz="5400" dirty="0" smtClean="0">
                <a:solidFill>
                  <a:srgbClr val="FF0000"/>
                </a:solidFill>
              </a:rPr>
              <a:t>Introduction au Web 2.0</a:t>
            </a:r>
            <a:endParaRPr lang="fr-FR" sz="5400" dirty="0">
              <a:solidFill>
                <a:srgbClr val="FF000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4365104"/>
            <a:ext cx="6461760" cy="1273696"/>
          </a:xfrm>
        </p:spPr>
        <p:txBody>
          <a:bodyPr>
            <a:normAutofit fontScale="92500" lnSpcReduction="20000"/>
          </a:bodyPr>
          <a:lstStyle/>
          <a:p>
            <a:r>
              <a:rPr lang="fr-FR" sz="2000" dirty="0" smtClean="0"/>
              <a:t>Séance </a:t>
            </a:r>
            <a:r>
              <a:rPr lang="fr-FR" dirty="0"/>
              <a:t>3</a:t>
            </a:r>
            <a:endParaRPr lang="fr-FR" sz="2000" dirty="0" smtClean="0"/>
          </a:p>
          <a:p>
            <a:endParaRPr lang="fr-FR" sz="2000" dirty="0" smtClean="0"/>
          </a:p>
          <a:p>
            <a:r>
              <a:rPr lang="fr-FR" sz="2000" dirty="0" smtClean="0"/>
              <a:t>EFREI – </a:t>
            </a:r>
            <a:r>
              <a:rPr lang="fr-FR" dirty="0" smtClean="0"/>
              <a:t>25 mars 2014</a:t>
            </a:r>
            <a:endParaRPr lang="fr-FR" sz="2000" dirty="0"/>
          </a:p>
          <a:p>
            <a:r>
              <a:rPr lang="fr-FR" sz="2000" dirty="0" smtClean="0"/>
              <a:t>Christian MAKAYA</a:t>
            </a:r>
          </a:p>
        </p:txBody>
      </p:sp>
    </p:spTree>
    <p:extLst>
      <p:ext uri="{BB962C8B-B14F-4D97-AF65-F5344CB8AC3E}">
        <p14:creationId xmlns:p14="http://schemas.microsoft.com/office/powerpoint/2010/main" val="197812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543800" cy="2593975"/>
          </a:xfrm>
        </p:spPr>
        <p:txBody>
          <a:bodyPr>
            <a:normAutofit/>
          </a:bodyPr>
          <a:lstStyle/>
          <a:p>
            <a:r>
              <a:rPr lang="fr-FR" sz="5400" i="1" dirty="0" smtClean="0"/>
              <a:t>Les métiers du Web 2.0</a:t>
            </a:r>
            <a:endParaRPr lang="fr-FR" sz="5400" i="1" dirty="0"/>
          </a:p>
        </p:txBody>
      </p:sp>
    </p:spTree>
    <p:extLst>
      <p:ext uri="{BB962C8B-B14F-4D97-AF65-F5344CB8AC3E}">
        <p14:creationId xmlns:p14="http://schemas.microsoft.com/office/powerpoint/2010/main" val="92156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-31010"/>
            <a:ext cx="8276456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fr-FR" sz="5400" dirty="0" smtClean="0"/>
              <a:t>Un contexte favorable à de nouveaux métiers</a:t>
            </a:r>
            <a:endParaRPr lang="fr-FR" sz="5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2033464"/>
            <a:ext cx="8964488" cy="4824536"/>
          </a:xfrm>
        </p:spPr>
        <p:txBody>
          <a:bodyPr>
            <a:normAutofit/>
          </a:bodyPr>
          <a:lstStyle/>
          <a:p>
            <a:pPr marL="342900" indent="-342900" algn="l">
              <a:buFontTx/>
              <a:buChar char="-"/>
            </a:pPr>
            <a:r>
              <a:rPr lang="fr-FR" dirty="0" smtClean="0"/>
              <a:t>Technologique: technologies web 2.0, essor des terminaux mobiles, </a:t>
            </a:r>
            <a:r>
              <a:rPr lang="fr-FR" dirty="0" err="1" smtClean="0"/>
              <a:t>Big</a:t>
            </a:r>
            <a:r>
              <a:rPr lang="fr-FR" dirty="0" smtClean="0"/>
              <a:t> Data</a:t>
            </a:r>
          </a:p>
          <a:p>
            <a:pPr marL="342900" indent="-342900" algn="l">
              <a:buFontTx/>
              <a:buChar char="-"/>
            </a:pPr>
            <a:endParaRPr lang="fr-FR" dirty="0" smtClean="0"/>
          </a:p>
          <a:p>
            <a:pPr marL="342900" indent="-342900" algn="l">
              <a:buFontTx/>
              <a:buChar char="-"/>
            </a:pPr>
            <a:r>
              <a:rPr lang="fr-FR" dirty="0" smtClean="0"/>
              <a:t>Social: L’internaute devient acteur du Web, prescripteur, un consommateur zappeur, les nouvelles générations Y…et Z</a:t>
            </a:r>
            <a:endParaRPr lang="fr-FR" sz="2000" dirty="0" smtClean="0"/>
          </a:p>
          <a:p>
            <a:pPr marL="342900" indent="-342900" algn="l">
              <a:buFontTx/>
              <a:buChar char="-"/>
            </a:pPr>
            <a:endParaRPr lang="fr-FR" sz="2000" dirty="0" smtClean="0"/>
          </a:p>
          <a:p>
            <a:pPr marL="342900" indent="-342900" algn="l">
              <a:buFontTx/>
              <a:buChar char="-"/>
            </a:pPr>
            <a:r>
              <a:rPr lang="fr-FR" dirty="0" smtClean="0"/>
              <a:t>Economique: crise financière et </a:t>
            </a:r>
            <a:r>
              <a:rPr lang="fr-FR" dirty="0" err="1" smtClean="0"/>
              <a:t>économique,CRM</a:t>
            </a:r>
            <a:r>
              <a:rPr lang="fr-FR" dirty="0" smtClean="0"/>
              <a:t>, contraintes réglementaires,</a:t>
            </a:r>
            <a:endParaRPr lang="fr-FR" sz="2000" dirty="0" smtClean="0"/>
          </a:p>
          <a:p>
            <a:pPr marL="342900" indent="-342900" algn="l">
              <a:buFontTx/>
              <a:buChar char="-"/>
            </a:pPr>
            <a:endParaRPr lang="fr-FR" dirty="0"/>
          </a:p>
          <a:p>
            <a:pPr marL="342900" indent="-342900" algn="l">
              <a:buFont typeface="Symbol"/>
              <a:buChar char="Þ"/>
            </a:pPr>
            <a:r>
              <a:rPr lang="fr-FR" dirty="0" smtClean="0"/>
              <a:t>Difficile d’obtenir estime sans socialisation: nécessité de se créer et d’animer</a:t>
            </a:r>
          </a:p>
          <a:p>
            <a:pPr algn="l"/>
            <a:r>
              <a:rPr lang="fr-FR" dirty="0" smtClean="0"/>
              <a:t>       un réseau de relations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38232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476672"/>
            <a:ext cx="8527976" cy="1470025"/>
          </a:xfrm>
        </p:spPr>
        <p:txBody>
          <a:bodyPr>
            <a:normAutofit/>
          </a:bodyPr>
          <a:lstStyle/>
          <a:p>
            <a:pPr algn="ctr"/>
            <a:r>
              <a:rPr lang="fr-FR" sz="4400" dirty="0" smtClean="0"/>
              <a:t>Les métiers qui montent</a:t>
            </a:r>
            <a:r>
              <a:rPr lang="fr-FR" sz="4000" dirty="0" smtClean="0"/>
              <a:t/>
            </a:r>
            <a:br>
              <a:rPr lang="fr-FR" sz="4000" dirty="0" smtClean="0"/>
            </a:br>
            <a:endParaRPr lang="fr-FR" sz="4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196752"/>
            <a:ext cx="8964488" cy="4824536"/>
          </a:xfrm>
        </p:spPr>
        <p:txBody>
          <a:bodyPr>
            <a:normAutofit/>
          </a:bodyPr>
          <a:lstStyle/>
          <a:p>
            <a:pPr marL="342900" indent="-342900" algn="l">
              <a:buFontTx/>
              <a:buChar char="-"/>
            </a:pPr>
            <a:endParaRPr lang="fr-FR" sz="2000" dirty="0" smtClean="0"/>
          </a:p>
          <a:p>
            <a:pPr marL="342900" indent="-342900" algn="l">
              <a:buFontTx/>
              <a:buChar char="-"/>
            </a:pPr>
            <a:endParaRPr lang="fr-FR" sz="2000" dirty="0" smtClean="0"/>
          </a:p>
          <a:p>
            <a:pPr marL="342900" indent="-342900" algn="l">
              <a:buFontTx/>
              <a:buChar char="-"/>
            </a:pPr>
            <a:r>
              <a:rPr lang="fr-FR" dirty="0" smtClean="0"/>
              <a:t>Les métiers de l’innovation:</a:t>
            </a:r>
            <a:r>
              <a:rPr lang="fr-FR" dirty="0"/>
              <a:t> </a:t>
            </a:r>
            <a:r>
              <a:rPr lang="fr-FR" dirty="0" smtClean="0"/>
              <a:t>R&amp;D, veille technologique et concurrentielle, data </a:t>
            </a:r>
            <a:r>
              <a:rPr lang="fr-FR" dirty="0" err="1" smtClean="0"/>
              <a:t>analyst</a:t>
            </a:r>
            <a:r>
              <a:rPr lang="fr-FR" dirty="0" smtClean="0"/>
              <a:t>, détection de tendances</a:t>
            </a:r>
          </a:p>
          <a:p>
            <a:pPr marL="342900" indent="-342900" algn="l">
              <a:buFontTx/>
              <a:buChar char="-"/>
            </a:pPr>
            <a:r>
              <a:rPr lang="fr-FR" dirty="0" smtClean="0"/>
              <a:t>Les fonctions Brand Marketing: gestion de la marque, gestion de l’expérience de marque, gestion identité visuelle, pilotage de contenus</a:t>
            </a:r>
          </a:p>
          <a:p>
            <a:pPr marL="342900" indent="-342900" algn="l">
              <a:buFontTx/>
              <a:buChar char="-"/>
            </a:pPr>
            <a:r>
              <a:rPr lang="fr-FR" dirty="0" smtClean="0"/>
              <a:t>Les fonctions de marketing relationnel: CRM, fidélisation, management de </a:t>
            </a:r>
          </a:p>
          <a:p>
            <a:pPr algn="l"/>
            <a:r>
              <a:rPr lang="fr-FR" dirty="0"/>
              <a:t> </a:t>
            </a:r>
            <a:r>
              <a:rPr lang="fr-FR" dirty="0" smtClean="0"/>
              <a:t>      l’expérience client online et offline</a:t>
            </a:r>
          </a:p>
          <a:p>
            <a:pPr marL="342900" indent="-342900" algn="l">
              <a:buFontTx/>
              <a:buChar char="-"/>
            </a:pPr>
            <a:r>
              <a:rPr lang="fr-FR" dirty="0" smtClean="0"/>
              <a:t>Les fonctions digital marketing: </a:t>
            </a:r>
            <a:r>
              <a:rPr lang="fr-FR" dirty="0" err="1" smtClean="0"/>
              <a:t>community</a:t>
            </a:r>
            <a:r>
              <a:rPr lang="fr-FR" dirty="0" smtClean="0"/>
              <a:t> management (e-réputation, e-influence, gestion des blogueurs et influenceurs…), </a:t>
            </a:r>
            <a:r>
              <a:rPr lang="fr-FR" dirty="0" err="1" smtClean="0"/>
              <a:t>Buzz</a:t>
            </a:r>
            <a:r>
              <a:rPr lang="fr-FR" dirty="0" smtClean="0"/>
              <a:t> Management</a:t>
            </a:r>
          </a:p>
          <a:p>
            <a:pPr marL="342900" indent="-342900" algn="l">
              <a:buFontTx/>
              <a:buChar char="-"/>
            </a:pPr>
            <a:r>
              <a:rPr lang="fr-FR" dirty="0" smtClean="0"/>
              <a:t>Les fonctions d’experts sur les technologies liées au web 2.0 ( Java, PHP, .Net</a:t>
            </a:r>
          </a:p>
          <a:p>
            <a:pPr algn="l"/>
            <a:r>
              <a:rPr lang="fr-FR" dirty="0" smtClean="0"/>
              <a:t>      Mobile</a:t>
            </a:r>
            <a:endParaRPr lang="fr-FR" dirty="0"/>
          </a:p>
          <a:p>
            <a:pPr marL="342900" indent="-342900" algn="l">
              <a:buFontTx/>
              <a:buChar char="-"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21606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548680"/>
            <a:ext cx="7543800" cy="2593975"/>
          </a:xfrm>
        </p:spPr>
        <p:txBody>
          <a:bodyPr>
            <a:normAutofit fontScale="90000"/>
          </a:bodyPr>
          <a:lstStyle/>
          <a:p>
            <a:r>
              <a:rPr lang="fr-FR" sz="5400" i="1" dirty="0" smtClean="0"/>
              <a:t>Zoom sur le </a:t>
            </a:r>
            <a:r>
              <a:rPr lang="fr-FR" sz="5400" i="1" dirty="0" err="1" smtClean="0"/>
              <a:t>Community</a:t>
            </a:r>
            <a:r>
              <a:rPr lang="fr-FR" sz="5400" i="1" dirty="0" smtClean="0"/>
              <a:t> Management</a:t>
            </a:r>
            <a:br>
              <a:rPr lang="fr-FR" sz="5400" i="1" dirty="0" smtClean="0"/>
            </a:br>
            <a:r>
              <a:rPr lang="fr-FR" sz="5400" i="1" dirty="0"/>
              <a:t/>
            </a:r>
            <a:br>
              <a:rPr lang="fr-FR" sz="5400" i="1" dirty="0"/>
            </a:br>
            <a:endParaRPr lang="fr-FR" sz="5400" i="1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135" y="2132856"/>
            <a:ext cx="7770813" cy="4233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25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140" y="0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fr-FR" sz="4400" dirty="0" smtClean="0"/>
              <a:t>…puis vinrent les réseaux sociaux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1628800"/>
            <a:ext cx="8964488" cy="4824536"/>
          </a:xfrm>
        </p:spPr>
        <p:txBody>
          <a:bodyPr>
            <a:normAutofit/>
          </a:bodyPr>
          <a:lstStyle/>
          <a:p>
            <a:endParaRPr lang="fr-FR" dirty="0"/>
          </a:p>
          <a:p>
            <a:endParaRPr lang="fr-FR" sz="20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98135"/>
            <a:ext cx="8245475" cy="540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380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73163" y="457200"/>
            <a:ext cx="7772400" cy="1143000"/>
          </a:xfrm>
          <a:ln/>
        </p:spPr>
        <p:txBody>
          <a:bodyPr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600">
                <a:latin typeface="Arial" charset="0"/>
              </a:rPr>
              <a:t> De nouveaux métiers pour le</a:t>
            </a:r>
            <a:br>
              <a:rPr lang="fr-FR" sz="3600">
                <a:latin typeface="Arial" charset="0"/>
              </a:rPr>
            </a:br>
            <a:r>
              <a:rPr lang="fr-FR" sz="3600">
                <a:latin typeface="Arial" charset="0"/>
              </a:rPr>
              <a:t> professionnel de l’Information :</a:t>
            </a:r>
            <a:br>
              <a:rPr lang="fr-FR" sz="3600">
                <a:latin typeface="Arial" charset="0"/>
              </a:rPr>
            </a:br>
            <a:r>
              <a:rPr lang="fr-FR" sz="3600">
                <a:latin typeface="Arial" charset="0"/>
              </a:rPr>
              <a:t>Community Manager</a:t>
            </a: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2133600"/>
            <a:ext cx="8243887" cy="4395788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0099CC"/>
              </a:buClr>
              <a:buSzPct val="80000"/>
              <a:buFont typeface="Wingdings" pitchFamily="2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dirty="0"/>
              <a:t>Contexte :</a:t>
            </a:r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0099CC"/>
              </a:buClr>
              <a:buSzPct val="80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fr-FR" sz="2800" dirty="0">
              <a:cs typeface="Arial" charset="0"/>
            </a:endParaRPr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0099CC"/>
              </a:buClr>
              <a:buSzPct val="80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sz="2400" dirty="0">
                <a:cs typeface="Arial" charset="0"/>
              </a:rPr>
              <a:t>→ </a:t>
            </a:r>
            <a:r>
              <a:rPr lang="fr-FR" sz="2400" dirty="0"/>
              <a:t>Apparu avec l’émergence des réseaux sociaux</a:t>
            </a:r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0099CC"/>
              </a:buClr>
              <a:buSzPct val="80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fr-FR" sz="2400" dirty="0"/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0099CC"/>
              </a:buClr>
              <a:buSzPct val="80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sz="2400" dirty="0">
                <a:cs typeface="Arial" charset="0"/>
              </a:rPr>
              <a:t>→</a:t>
            </a:r>
            <a:r>
              <a:rPr lang="fr-FR" sz="2400" dirty="0"/>
              <a:t> A métier émergent, définition encore floue</a:t>
            </a:r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0099CC"/>
              </a:buClr>
              <a:buSzPct val="80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fr-FR" sz="2400" dirty="0"/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0099CC"/>
              </a:buClr>
              <a:buSzPct val="80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sz="2400" dirty="0">
                <a:cs typeface="Arial" charset="0"/>
              </a:rPr>
              <a:t>→</a:t>
            </a:r>
            <a:r>
              <a:rPr lang="fr-FR" sz="2400" dirty="0"/>
              <a:t> Divers intitulés de postes : </a:t>
            </a:r>
            <a:r>
              <a:rPr lang="fr-FR" sz="2400" dirty="0" err="1"/>
              <a:t>Community</a:t>
            </a:r>
            <a:r>
              <a:rPr lang="fr-FR" sz="2400" dirty="0"/>
              <a:t>   Manager, Chargé d’opinion, Chargé d’études</a:t>
            </a:r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0099CC"/>
              </a:buClr>
              <a:buSzPct val="80000"/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fr-FR" sz="2400" dirty="0"/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Tx/>
              <a:buSzPct val="8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fr-FR" sz="2400" dirty="0">
                <a:cs typeface="Arial" charset="0"/>
              </a:rPr>
              <a:t>→ Fonction hybride</a:t>
            </a:r>
            <a:endParaRPr lang="fr-FR" sz="2400" dirty="0"/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Tx/>
              <a:buSzPct val="8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fr-FR" sz="2400" dirty="0"/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Tx/>
              <a:buSzPct val="80000"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9339018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73163" y="433388"/>
            <a:ext cx="7772400" cy="1190625"/>
          </a:xfrm>
          <a:ln/>
        </p:spPr>
        <p:txBody>
          <a:bodyPr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600">
                <a:latin typeface="Arial" charset="0"/>
              </a:rPr>
              <a:t>Community Manager : </a:t>
            </a:r>
            <a:br>
              <a:rPr lang="fr-FR" sz="3600">
                <a:latin typeface="Arial" charset="0"/>
              </a:rPr>
            </a:br>
            <a:r>
              <a:rPr lang="fr-FR" sz="3600">
                <a:latin typeface="Arial" charset="0"/>
              </a:rPr>
              <a:t>Exemple d’analyse</a:t>
            </a:r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113" y="1844675"/>
            <a:ext cx="8135937" cy="4824413"/>
          </a:xfrm>
          <a:ln/>
        </p:spPr>
        <p:txBody>
          <a:bodyPr/>
          <a:lstStyle/>
          <a:p>
            <a:pPr indent="-341313">
              <a:spcBef>
                <a:spcPts val="600"/>
              </a:spcBef>
              <a:buClrTx/>
              <a:buSzPct val="8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fr-FR" sz="2400">
                <a:cs typeface="Arial" charset="0"/>
              </a:rPr>
              <a:t>→ Minimum Bac +5 pour un emploi et Bac +3 à 4 pour un stage</a:t>
            </a:r>
          </a:p>
          <a:p>
            <a:pPr indent="-341313">
              <a:spcBef>
                <a:spcPts val="600"/>
              </a:spcBef>
              <a:buClrTx/>
              <a:buSzPct val="8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fr-FR" sz="2400">
                <a:cs typeface="Arial" charset="0"/>
              </a:rPr>
              <a:t> </a:t>
            </a:r>
          </a:p>
          <a:p>
            <a:pPr indent="-341313">
              <a:spcBef>
                <a:spcPts val="600"/>
              </a:spcBef>
              <a:buClrTx/>
              <a:buSzPct val="8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fr-FR" sz="2400">
                <a:cs typeface="Arial" charset="0"/>
              </a:rPr>
              <a:t>→</a:t>
            </a:r>
            <a:r>
              <a:rPr lang="fr-FR" sz="2400"/>
              <a:t> Ses compétences sont diverses et variées :</a:t>
            </a:r>
          </a:p>
          <a:p>
            <a:pPr indent="-341313" algn="ctr">
              <a:spcBef>
                <a:spcPts val="600"/>
              </a:spcBef>
              <a:buClrTx/>
              <a:buSzPct val="8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fr-FR" sz="2400"/>
              <a:t> </a:t>
            </a:r>
            <a:r>
              <a:rPr lang="fr-FR" sz="2400" b="1"/>
              <a:t>Un vrai « couteau suisse »</a:t>
            </a:r>
            <a:r>
              <a:rPr lang="fr-FR" sz="2400"/>
              <a:t> !</a:t>
            </a:r>
          </a:p>
          <a:p>
            <a:pPr indent="-341313" algn="ctr">
              <a:spcBef>
                <a:spcPts val="600"/>
              </a:spcBef>
              <a:buClrTx/>
              <a:buSzPct val="8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fr-FR" sz="2400"/>
          </a:p>
          <a:p>
            <a:pPr indent="-341313">
              <a:spcBef>
                <a:spcPts val="600"/>
              </a:spcBef>
              <a:buClrTx/>
              <a:buSzPct val="8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fr-FR" sz="2400">
                <a:cs typeface="Arial" charset="0"/>
              </a:rPr>
              <a:t>→ </a:t>
            </a:r>
            <a:r>
              <a:rPr lang="fr-FR" sz="2400"/>
              <a:t>Connaissance d’un domaine particulier (gaming, beauté, etc.) est fortement apprécié</a:t>
            </a:r>
          </a:p>
          <a:p>
            <a:pPr indent="-341313">
              <a:spcBef>
                <a:spcPts val="600"/>
              </a:spcBef>
              <a:buClrTx/>
              <a:buSzPct val="8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fr-FR" sz="2400"/>
          </a:p>
          <a:p>
            <a:pPr indent="-341313">
              <a:spcBef>
                <a:spcPts val="600"/>
              </a:spcBef>
              <a:buClrTx/>
              <a:buSzPct val="8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fr-FR" sz="2400"/>
          </a:p>
          <a:p>
            <a:pPr indent="-341313">
              <a:spcBef>
                <a:spcPts val="600"/>
              </a:spcBef>
              <a:buClrTx/>
              <a:buSzPct val="8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fr-FR" sz="2400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0"/>
            <a:ext cx="777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777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777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>
                <a:solidFill>
                  <a:srgbClr val="FFFF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100634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173163" y="433388"/>
            <a:ext cx="7772400" cy="1190625"/>
          </a:xfrm>
          <a:ln/>
        </p:spPr>
        <p:txBody>
          <a:bodyPr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 sz="3600" dirty="0" smtClean="0">
                <a:latin typeface="Arial" charset="0"/>
              </a:rPr>
              <a:t>La clé du </a:t>
            </a:r>
            <a:r>
              <a:rPr lang="fr-FR" sz="3600" dirty="0" err="1" smtClean="0">
                <a:latin typeface="Arial" charset="0"/>
              </a:rPr>
              <a:t>Community</a:t>
            </a:r>
            <a:r>
              <a:rPr lang="fr-FR" sz="3600" dirty="0" smtClean="0">
                <a:latin typeface="Arial" charset="0"/>
              </a:rPr>
              <a:t> Manager: </a:t>
            </a:r>
            <a:br>
              <a:rPr lang="fr-FR" sz="3600" dirty="0" smtClean="0">
                <a:latin typeface="Arial" charset="0"/>
              </a:rPr>
            </a:br>
            <a:r>
              <a:rPr lang="fr-FR" sz="3600" dirty="0" smtClean="0">
                <a:latin typeface="Arial" charset="0"/>
              </a:rPr>
              <a:t>Détecter les attentes de sa communauté</a:t>
            </a:r>
            <a:endParaRPr lang="fr-FR" sz="3600" dirty="0">
              <a:latin typeface="Arial" charset="0"/>
            </a:endParaRPr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789" y="1844675"/>
            <a:ext cx="8958262" cy="4824413"/>
          </a:xfrm>
          <a:ln/>
        </p:spPr>
        <p:txBody>
          <a:bodyPr>
            <a:normAutofit fontScale="92500" lnSpcReduction="20000"/>
          </a:bodyPr>
          <a:lstStyle/>
          <a:p>
            <a:pPr marL="344487" indent="-342900">
              <a:spcBef>
                <a:spcPts val="600"/>
              </a:spcBef>
              <a:buClrTx/>
              <a:buSzPct val="80000"/>
              <a:buFont typeface="Wingdings" pitchFamily="2" charset="2"/>
              <a:buChar char="Ø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fr-FR" sz="2400" dirty="0" smtClean="0">
                <a:cs typeface="Arial" charset="0"/>
              </a:rPr>
              <a:t>Par l’apport de contenu: sonder sa communauté (Facebook),</a:t>
            </a:r>
          </a:p>
          <a:p>
            <a:pPr marL="1587" indent="0">
              <a:spcBef>
                <a:spcPts val="600"/>
              </a:spcBef>
              <a:buClrTx/>
              <a:buSzPct val="8000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fr-FR" sz="2400" dirty="0" smtClean="0">
                <a:cs typeface="Arial" charset="0"/>
              </a:rPr>
              <a:t>Prendre en compte les commentaires positifs et négatifs, donner la parole aux internautes (vote…), utiliser les communautés Google +…</a:t>
            </a:r>
          </a:p>
          <a:p>
            <a:pPr marL="1587" indent="0">
              <a:spcBef>
                <a:spcPts val="600"/>
              </a:spcBef>
              <a:buClrTx/>
              <a:buSzPct val="8000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fr-FR" sz="2400" dirty="0">
              <a:cs typeface="Arial" charset="0"/>
            </a:endParaRPr>
          </a:p>
          <a:p>
            <a:pPr marL="344487" indent="-342900">
              <a:spcBef>
                <a:spcPts val="600"/>
              </a:spcBef>
              <a:buClrTx/>
              <a:buSzPct val="80000"/>
              <a:buFont typeface="Wingdings" pitchFamily="2" charset="2"/>
              <a:buChar char="Ø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fr-FR" sz="2400" dirty="0" smtClean="0">
                <a:cs typeface="Arial" charset="0"/>
              </a:rPr>
              <a:t>Par les applications de CRM: centraliser toutes les requêtes des </a:t>
            </a:r>
          </a:p>
          <a:p>
            <a:pPr marL="1587" indent="0">
              <a:spcBef>
                <a:spcPts val="600"/>
              </a:spcBef>
              <a:buClrTx/>
              <a:buSzPct val="8000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fr-FR" sz="2400" dirty="0" smtClean="0">
                <a:cs typeface="Arial" charset="0"/>
              </a:rPr>
              <a:t>     internautes, formulaires, forums Facebook…</a:t>
            </a:r>
          </a:p>
          <a:p>
            <a:pPr marL="1587" indent="0">
              <a:spcBef>
                <a:spcPts val="600"/>
              </a:spcBef>
              <a:buClrTx/>
              <a:buSzPct val="8000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fr-FR" sz="2400" dirty="0">
              <a:cs typeface="Arial" charset="0"/>
            </a:endParaRPr>
          </a:p>
          <a:p>
            <a:pPr marL="344487" indent="-342900">
              <a:spcBef>
                <a:spcPts val="600"/>
              </a:spcBef>
              <a:buClrTx/>
              <a:buSzPct val="80000"/>
              <a:buFont typeface="Wingdings" pitchFamily="2" charset="2"/>
              <a:buChar char="Ø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fr-FR" sz="2400" dirty="0" smtClean="0">
                <a:cs typeface="Arial" charset="0"/>
              </a:rPr>
              <a:t>Par l’analyse des </a:t>
            </a:r>
            <a:r>
              <a:rPr lang="fr-FR" sz="2400" dirty="0" err="1" smtClean="0">
                <a:cs typeface="Arial" charset="0"/>
              </a:rPr>
              <a:t>stats</a:t>
            </a:r>
            <a:r>
              <a:rPr lang="fr-FR" sz="2400" dirty="0" smtClean="0">
                <a:cs typeface="Arial" charset="0"/>
              </a:rPr>
              <a:t> et de l’engagement sur les publications</a:t>
            </a:r>
          </a:p>
          <a:p>
            <a:pPr marL="344487" indent="-342900">
              <a:spcBef>
                <a:spcPts val="600"/>
              </a:spcBef>
              <a:buClrTx/>
              <a:buSzPct val="80000"/>
              <a:buFont typeface="Wingdings" pitchFamily="2" charset="2"/>
              <a:buChar char="Ø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fr-FR" sz="2400" dirty="0">
              <a:cs typeface="Arial" charset="0"/>
            </a:endParaRPr>
          </a:p>
          <a:p>
            <a:pPr marL="344487" indent="-342900">
              <a:spcBef>
                <a:spcPts val="600"/>
              </a:spcBef>
              <a:buClrTx/>
              <a:buSzPct val="80000"/>
              <a:buFont typeface="Wingdings" pitchFamily="2" charset="2"/>
              <a:buChar char="Ø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fr-FR" sz="2400" dirty="0" smtClean="0">
                <a:cs typeface="Arial" charset="0"/>
              </a:rPr>
              <a:t>Par la mise en place d’actions de </a:t>
            </a:r>
            <a:r>
              <a:rPr lang="fr-FR" sz="2400" dirty="0" err="1" smtClean="0">
                <a:cs typeface="Arial" charset="0"/>
              </a:rPr>
              <a:t>co</a:t>
            </a:r>
            <a:r>
              <a:rPr lang="fr-FR" sz="2400" dirty="0" smtClean="0">
                <a:cs typeface="Arial" charset="0"/>
              </a:rPr>
              <a:t>-création (ex: Monopoly)</a:t>
            </a:r>
          </a:p>
          <a:p>
            <a:pPr marL="1587" indent="0">
              <a:spcBef>
                <a:spcPts val="600"/>
              </a:spcBef>
              <a:buClrTx/>
              <a:buSzPct val="8000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fr-FR" sz="2400" dirty="0" smtClean="0">
              <a:cs typeface="Arial" charset="0"/>
            </a:endParaRPr>
          </a:p>
          <a:p>
            <a:pPr marL="344487" indent="-342900">
              <a:spcBef>
                <a:spcPts val="600"/>
              </a:spcBef>
              <a:buClrTx/>
              <a:buSzPct val="80000"/>
              <a:buFont typeface="Wingdings" pitchFamily="2" charset="2"/>
              <a:buChar char="Ø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fr-FR" sz="2400" dirty="0" smtClean="0">
                <a:cs typeface="Arial" charset="0"/>
              </a:rPr>
              <a:t>Par la mise en place d’espaces dédiés (ex: </a:t>
            </a:r>
            <a:r>
              <a:rPr lang="fr-FR" sz="2400" dirty="0" err="1" smtClean="0">
                <a:cs typeface="Arial" charset="0"/>
              </a:rPr>
              <a:t>Starbucks</a:t>
            </a:r>
            <a:r>
              <a:rPr lang="fr-FR" sz="2400" dirty="0" smtClean="0">
                <a:cs typeface="Arial" charset="0"/>
              </a:rPr>
              <a:t>)</a:t>
            </a:r>
          </a:p>
          <a:p>
            <a:pPr marL="1587" indent="0">
              <a:spcBef>
                <a:spcPts val="600"/>
              </a:spcBef>
              <a:buClrTx/>
              <a:buSzPct val="8000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fr-FR" sz="2400" dirty="0" smtClean="0">
              <a:cs typeface="Arial" charset="0"/>
            </a:endParaRPr>
          </a:p>
          <a:p>
            <a:pPr indent="-341313">
              <a:spcBef>
                <a:spcPts val="600"/>
              </a:spcBef>
              <a:buClrTx/>
              <a:buSzPct val="8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fr-FR" sz="2400" dirty="0">
                <a:cs typeface="Arial" charset="0"/>
              </a:rPr>
              <a:t> </a:t>
            </a:r>
            <a:r>
              <a:rPr lang="fr-FR" sz="2400" dirty="0" smtClean="0">
                <a:cs typeface="Arial" charset="0"/>
              </a:rPr>
              <a:t>  </a:t>
            </a:r>
            <a:endParaRPr lang="fr-FR" sz="2400" dirty="0"/>
          </a:p>
          <a:p>
            <a:pPr indent="-341313">
              <a:spcBef>
                <a:spcPts val="600"/>
              </a:spcBef>
              <a:buClrTx/>
              <a:buSzPct val="8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fr-FR" sz="2400" dirty="0"/>
          </a:p>
          <a:p>
            <a:pPr indent="-341313">
              <a:spcBef>
                <a:spcPts val="600"/>
              </a:spcBef>
              <a:buClrTx/>
              <a:buSzPct val="8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fr-FR" sz="2400" dirty="0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0"/>
            <a:ext cx="777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777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777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fr-FR">
                <a:solidFill>
                  <a:srgbClr val="FFFF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404845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tiguïté">
  <a:themeElements>
    <a:clrScheme name="Contiguïté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ntiguïté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4075</TotalTime>
  <Words>368</Words>
  <Application>Microsoft Office PowerPoint</Application>
  <PresentationFormat>Affichage à l'écran (4:3)</PresentationFormat>
  <Paragraphs>68</Paragraphs>
  <Slides>9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Contiguïté</vt:lpstr>
      <vt:lpstr>Introduction au Web 2.0</vt:lpstr>
      <vt:lpstr>Les métiers du Web 2.0</vt:lpstr>
      <vt:lpstr>Un contexte favorable à de nouveaux métiers</vt:lpstr>
      <vt:lpstr>Les métiers qui montent </vt:lpstr>
      <vt:lpstr>Zoom sur le Community Management  </vt:lpstr>
      <vt:lpstr>…puis vinrent les réseaux sociaux</vt:lpstr>
      <vt:lpstr> De nouveaux métiers pour le  professionnel de l’Information : Community Manager</vt:lpstr>
      <vt:lpstr>Community Manager :  Exemple d’analyse</vt:lpstr>
      <vt:lpstr>La clé du Community Manager:  Détecter les attentes de sa communauté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au Web 2.0</dc:title>
  <dc:creator>Christian</dc:creator>
  <cp:lastModifiedBy>Christian</cp:lastModifiedBy>
  <cp:revision>43</cp:revision>
  <dcterms:created xsi:type="dcterms:W3CDTF">2012-02-13T17:33:35Z</dcterms:created>
  <dcterms:modified xsi:type="dcterms:W3CDTF">2014-03-27T17:41:03Z</dcterms:modified>
</cp:coreProperties>
</file>