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59" r:id="rId3"/>
    <p:sldId id="299" r:id="rId4"/>
    <p:sldId id="308" r:id="rId5"/>
    <p:sldId id="309" r:id="rId6"/>
    <p:sldId id="301" r:id="rId7"/>
    <p:sldId id="303" r:id="rId8"/>
    <p:sldId id="304" r:id="rId9"/>
    <p:sldId id="305" r:id="rId10"/>
    <p:sldId id="306" r:id="rId11"/>
    <p:sldId id="307" r:id="rId12"/>
    <p:sldId id="311" r:id="rId13"/>
    <p:sldId id="310" r:id="rId14"/>
    <p:sldId id="312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61364D8-15EC-4B85-BB69-80CE1293D39D}">
          <p14:sldIdLst>
            <p14:sldId id="256"/>
            <p14:sldId id="259"/>
            <p14:sldId id="299"/>
            <p14:sldId id="308"/>
            <p14:sldId id="309"/>
            <p14:sldId id="301"/>
            <p14:sldId id="303"/>
            <p14:sldId id="304"/>
            <p14:sldId id="305"/>
            <p14:sldId id="306"/>
            <p14:sldId id="307"/>
            <p14:sldId id="311"/>
            <p14:sldId id="310"/>
            <p14:sldId id="312"/>
          </p14:sldIdLst>
        </p14:section>
        <p14:section name="Section sans titre" id="{E4C7FC2F-2AB9-4767-8715-EA8BEECF931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 autoAdjust="0"/>
    <p:restoredTop sz="94660"/>
  </p:normalViewPr>
  <p:slideViewPr>
    <p:cSldViewPr>
      <p:cViewPr varScale="1">
        <p:scale>
          <a:sx n="69" d="100"/>
          <a:sy n="69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0CBA31-309B-44A9-A535-E6B4BAB7F055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6F85E-0F47-4A77-B54D-47B551BC04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237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6F85E-0F47-4A77-B54D-47B551BC04E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884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6F85E-0F47-4A77-B54D-47B551BC04E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58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6F85E-0F47-4A77-B54D-47B551BC04E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586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6F85E-0F47-4A77-B54D-47B551BC04E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586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6F85E-0F47-4A77-B54D-47B551BC04E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586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6F85E-0F47-4A77-B54D-47B551BC04E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586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543800" cy="2593975"/>
          </a:xfrm>
        </p:spPr>
        <p:txBody>
          <a:bodyPr/>
          <a:lstStyle/>
          <a:p>
            <a:r>
              <a:rPr lang="fr-FR" sz="5400" dirty="0" smtClean="0">
                <a:solidFill>
                  <a:srgbClr val="FF0000"/>
                </a:solidFill>
              </a:rPr>
              <a:t>Introduction au Web 2.0</a:t>
            </a:r>
            <a:endParaRPr lang="fr-FR" sz="54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365104"/>
            <a:ext cx="6461760" cy="1273696"/>
          </a:xfrm>
        </p:spPr>
        <p:txBody>
          <a:bodyPr>
            <a:normAutofit/>
          </a:bodyPr>
          <a:lstStyle/>
          <a:p>
            <a:r>
              <a:rPr lang="fr-FR" sz="2000" dirty="0" smtClean="0"/>
              <a:t>Séance </a:t>
            </a:r>
            <a:r>
              <a:rPr lang="fr-FR" sz="2000" dirty="0" smtClean="0"/>
              <a:t>3 </a:t>
            </a:r>
            <a:r>
              <a:rPr lang="fr-FR" sz="2000" dirty="0" smtClean="0"/>
              <a:t>– </a:t>
            </a:r>
            <a:r>
              <a:rPr lang="fr-FR" sz="2000" dirty="0" smtClean="0"/>
              <a:t>1</a:t>
            </a:r>
            <a:r>
              <a:rPr lang="fr-FR" sz="2000" baseline="30000" dirty="0" smtClean="0"/>
              <a:t>er</a:t>
            </a:r>
            <a:r>
              <a:rPr lang="fr-FR" sz="2000" dirty="0" smtClean="0"/>
              <a:t> avril 2014</a:t>
            </a:r>
            <a:endParaRPr lang="fr-FR" sz="2000" dirty="0" smtClean="0"/>
          </a:p>
          <a:p>
            <a:endParaRPr lang="fr-FR" sz="2000" dirty="0"/>
          </a:p>
          <a:p>
            <a:r>
              <a:rPr lang="fr-FR" sz="2000" dirty="0" smtClean="0"/>
              <a:t>Christian MAKAYA</a:t>
            </a:r>
          </a:p>
        </p:txBody>
      </p:sp>
    </p:spTree>
    <p:extLst>
      <p:ext uri="{BB962C8B-B14F-4D97-AF65-F5344CB8AC3E}">
        <p14:creationId xmlns:p14="http://schemas.microsoft.com/office/powerpoint/2010/main" val="19781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543800" cy="2593975"/>
          </a:xfrm>
        </p:spPr>
        <p:txBody>
          <a:bodyPr>
            <a:normAutofit/>
          </a:bodyPr>
          <a:lstStyle/>
          <a:p>
            <a:pPr algn="ctr"/>
            <a:r>
              <a:rPr lang="fr-FR" sz="5400" i="1" dirty="0" smtClean="0"/>
              <a:t>TP: </a:t>
            </a:r>
            <a:r>
              <a:rPr lang="fr-FR" sz="5400" i="1" dirty="0" err="1" smtClean="0"/>
              <a:t>Bobler</a:t>
            </a:r>
            <a:r>
              <a:rPr lang="fr-FR" sz="5400" i="1" dirty="0" smtClean="0"/>
              <a:t>, 1</a:t>
            </a:r>
            <a:r>
              <a:rPr lang="fr-FR" sz="5400" i="1" baseline="30000" dirty="0" smtClean="0"/>
              <a:t>er</a:t>
            </a:r>
            <a:r>
              <a:rPr lang="fr-FR" sz="5400" i="1" dirty="0" smtClean="0"/>
              <a:t> réseau social vocal</a:t>
            </a:r>
            <a:endParaRPr lang="fr-FR" sz="5400" i="1" dirty="0"/>
          </a:p>
        </p:txBody>
      </p:sp>
    </p:spTree>
    <p:extLst>
      <p:ext uri="{BB962C8B-B14F-4D97-AF65-F5344CB8AC3E}">
        <p14:creationId xmlns:p14="http://schemas.microsoft.com/office/powerpoint/2010/main" val="9215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r>
              <a:rPr lang="fr-FR" sz="4400" dirty="0" smtClean="0"/>
              <a:t>Qu’est-ce que </a:t>
            </a:r>
            <a:r>
              <a:rPr lang="fr-FR" sz="4400" dirty="0" err="1" smtClean="0"/>
              <a:t>Bobler</a:t>
            </a:r>
            <a:r>
              <a:rPr lang="fr-FR" sz="4400" dirty="0" smtClean="0"/>
              <a:t>?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algn="l"/>
            <a:r>
              <a:rPr lang="fr-FR" dirty="0"/>
              <a:t> </a:t>
            </a:r>
            <a:r>
              <a:rPr lang="fr-FR" dirty="0" err="1" smtClean="0"/>
              <a:t>Bobler</a:t>
            </a:r>
            <a:r>
              <a:rPr lang="fr-FR" dirty="0" smtClean="0"/>
              <a:t> est une application web et mobile qui permet d’enregistrer et d’écouter des clips vocaux qui seront </a:t>
            </a:r>
            <a:r>
              <a:rPr lang="fr-FR" dirty="0" err="1" smtClean="0"/>
              <a:t>géolocalisés</a:t>
            </a:r>
            <a:r>
              <a:rPr lang="fr-FR" dirty="0" smtClean="0"/>
              <a:t> autour de vous.</a:t>
            </a:r>
            <a:br>
              <a:rPr lang="fr-FR" dirty="0" smtClean="0"/>
            </a:br>
            <a:endParaRPr lang="fr-FR" dirty="0" smtClean="0"/>
          </a:p>
          <a:p>
            <a:pPr algn="l"/>
            <a:r>
              <a:rPr lang="fr-FR" dirty="0" err="1" smtClean="0"/>
              <a:t>Bobler</a:t>
            </a:r>
            <a:r>
              <a:rPr lang="fr-FR" dirty="0" smtClean="0"/>
              <a:t> capitalise sur la voix pour recevoir, découvrir et échanger des données vocales avec d’autres utilisateurs -&gt; réseau social</a:t>
            </a:r>
          </a:p>
          <a:p>
            <a:pPr algn="l"/>
            <a:endParaRPr lang="fr-FR" dirty="0"/>
          </a:p>
          <a:p>
            <a:pPr algn="l"/>
            <a:r>
              <a:rPr lang="fr-FR" dirty="0" smtClean="0"/>
              <a:t>L’utilisateur a la possibilité d’enregistrer une bulle (2 minutes maximum) localisée</a:t>
            </a:r>
          </a:p>
          <a:p>
            <a:pPr algn="l"/>
            <a:r>
              <a:rPr lang="fr-FR" dirty="0" smtClean="0"/>
              <a:t>par son propriétaire.</a:t>
            </a:r>
          </a:p>
          <a:p>
            <a:pPr algn="l"/>
            <a:endParaRPr lang="fr-FR" dirty="0"/>
          </a:p>
          <a:p>
            <a:pPr algn="l"/>
            <a:endParaRPr lang="fr-FR" dirty="0" smtClean="0"/>
          </a:p>
          <a:p>
            <a:pPr algn="l"/>
            <a:r>
              <a:rPr lang="fr-FR" dirty="0" smtClean="0"/>
              <a:t>      </a:t>
            </a:r>
            <a:endParaRPr lang="fr-FR" dirty="0"/>
          </a:p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0925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r>
              <a:rPr lang="fr-FR" sz="4400" dirty="0" smtClean="0"/>
              <a:t>Prise de contact avec </a:t>
            </a:r>
            <a:r>
              <a:rPr lang="fr-FR" sz="4400" dirty="0" err="1" smtClean="0"/>
              <a:t>Bobler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algn="l"/>
            <a:r>
              <a:rPr lang="fr-FR" dirty="0"/>
              <a:t> </a:t>
            </a:r>
            <a:r>
              <a:rPr lang="fr-FR" dirty="0" smtClean="0"/>
              <a:t>Par groupe de 2 ou 3:</a:t>
            </a:r>
          </a:p>
          <a:p>
            <a:pPr algn="l"/>
            <a:endParaRPr lang="fr-FR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S’inscrire sur le service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Découvrir la liste des utilisateurs à suivre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Utiliser les principales fonctionnalités</a:t>
            </a: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6264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543800" cy="2593975"/>
          </a:xfrm>
        </p:spPr>
        <p:txBody>
          <a:bodyPr>
            <a:normAutofit/>
          </a:bodyPr>
          <a:lstStyle/>
          <a:p>
            <a:pPr algn="ctr"/>
            <a:r>
              <a:rPr lang="fr-FR" sz="5400" i="1" dirty="0" smtClean="0"/>
              <a:t>1</a:t>
            </a:r>
            <a:r>
              <a:rPr lang="fr-FR" sz="5400" i="1" baseline="30000" dirty="0" smtClean="0"/>
              <a:t>er</a:t>
            </a:r>
            <a:r>
              <a:rPr lang="fr-FR" sz="5400" i="1" dirty="0" smtClean="0"/>
              <a:t> défi: faire connaître le service</a:t>
            </a:r>
            <a:endParaRPr lang="fr-FR" sz="5400" i="1" dirty="0"/>
          </a:p>
        </p:txBody>
      </p:sp>
    </p:spTree>
    <p:extLst>
      <p:ext uri="{BB962C8B-B14F-4D97-AF65-F5344CB8AC3E}">
        <p14:creationId xmlns:p14="http://schemas.microsoft.com/office/powerpoint/2010/main" val="154192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Audit numérique de </a:t>
            </a:r>
            <a:r>
              <a:rPr lang="fr-FR" sz="4400" dirty="0" err="1" smtClean="0"/>
              <a:t>Bobler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 fontScale="85000" lnSpcReduction="10000"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Site internet?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Présence sur réseaux sociaux, lesquels?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Activité: mises à jour régulières, nombre de </a:t>
            </a:r>
            <a:r>
              <a:rPr lang="fr-FR" dirty="0" err="1" smtClean="0"/>
              <a:t>followers</a:t>
            </a:r>
            <a:r>
              <a:rPr lang="fr-FR" dirty="0" smtClean="0"/>
              <a:t>, commentaires…</a:t>
            </a:r>
            <a:endParaRPr lang="fr-FR" dirty="0"/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 Pour chacun des outils, évaluer l’affichage, la lisibilité, la mise en page, les illustrations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Accroche, slogan?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Analyse de l’impact commercial: indications sur références clients,  segmentation, typologie client, éléments différenciateurs, image de marque, mix marketing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Qualité du référencement: référencement naturel sur Google, référencement</a:t>
            </a:r>
          </a:p>
          <a:p>
            <a:pPr algn="l">
              <a:lnSpc>
                <a:spcPct val="120000"/>
              </a:lnSpc>
            </a:pPr>
            <a:r>
              <a:rPr lang="fr-FR" dirty="0"/>
              <a:t> </a:t>
            </a:r>
            <a:r>
              <a:rPr lang="fr-FR" dirty="0" smtClean="0"/>
              <a:t>      commercial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Page Contacts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Impression générale et préconisations</a:t>
            </a:r>
          </a:p>
          <a:p>
            <a:pPr algn="l"/>
            <a:endParaRPr lang="fr-FR" dirty="0" smtClean="0"/>
          </a:p>
          <a:p>
            <a:pPr algn="l"/>
            <a:endParaRPr lang="fr-FR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dirty="0"/>
          </a:p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4504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Définir vos objectifs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Objectifs marketing: notoriété? Trafic? Image de marque? E-</a:t>
            </a:r>
            <a:r>
              <a:rPr lang="fr-FR" dirty="0" err="1" smtClean="0"/>
              <a:t>reputation</a:t>
            </a:r>
            <a:r>
              <a:rPr lang="fr-FR" dirty="0" smtClean="0"/>
              <a:t>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Objectifs de vente: nouveaux clients? Nombres de leads? Parts de marché?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Objectifs produits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Objectifs </a:t>
            </a:r>
            <a:r>
              <a:rPr lang="fr-FR" dirty="0" err="1" smtClean="0"/>
              <a:t>corporate</a:t>
            </a:r>
            <a:r>
              <a:rPr lang="fr-FR" dirty="0" smtClean="0"/>
              <a:t>: recrutement, motivation employés, </a:t>
            </a:r>
            <a:r>
              <a:rPr lang="fr-FR" dirty="0" err="1" smtClean="0"/>
              <a:t>com</a:t>
            </a:r>
            <a:r>
              <a:rPr lang="fr-FR" dirty="0" smtClean="0"/>
              <a:t> interne…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endParaRPr lang="fr-FR" dirty="0"/>
          </a:p>
          <a:p>
            <a:pPr algn="l">
              <a:lnSpc>
                <a:spcPct val="120000"/>
              </a:lnSpc>
            </a:pPr>
            <a:r>
              <a:rPr lang="fr-FR" dirty="0" smtClean="0"/>
              <a:t>-&gt; pour chacun des objectifs, définir une probabilité de réalisation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endParaRPr lang="fr-FR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dirty="0"/>
          </a:p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82041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Choisir ses plateformes 2.0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Quelles plateformes choisir: avantages/inconvénients par outil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Pour chaque plateforme, définir les objectifs opérationnels à court, moyen ou long terme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dirty="0"/>
          </a:p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30625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Message et Contenus?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 message?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Quelle charte éditoriale par plateforme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Texte? Vidéo? Son?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Contenus </a:t>
            </a:r>
            <a:r>
              <a:rPr lang="fr-FR" dirty="0" err="1" smtClean="0"/>
              <a:t>corporates</a:t>
            </a:r>
            <a:r>
              <a:rPr lang="fr-FR" dirty="0" smtClean="0"/>
              <a:t>? Générés par les internautes?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Comment recycler, enrichir, créer du contenu?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75001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Quelle animation?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/>
              <a:t>Diffusés à quelle fréquence?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/>
              <a:t>Comment privilégier les relations d’humain à </a:t>
            </a:r>
            <a:r>
              <a:rPr lang="fr-FR" dirty="0" smtClean="0"/>
              <a:t>humain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/>
              <a:t>Identifier les moyens humains et financiers minimum nécessaires (approche </a:t>
            </a:r>
            <a:r>
              <a:rPr lang="fr-FR" dirty="0" err="1"/>
              <a:t>low</a:t>
            </a:r>
            <a:r>
              <a:rPr lang="fr-FR" dirty="0"/>
              <a:t> </a:t>
            </a:r>
            <a:r>
              <a:rPr lang="fr-FR" dirty="0" err="1"/>
              <a:t>cost</a:t>
            </a:r>
            <a:r>
              <a:rPr lang="fr-FR" dirty="0"/>
              <a:t> adaptée à des </a:t>
            </a:r>
            <a:r>
              <a:rPr lang="fr-FR" dirty="0" smtClean="0"/>
              <a:t>entrepreneurs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Comment engager le dialogue (par plateforme)?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Comment fidéliser (par plateforme)?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Quels événements (</a:t>
            </a:r>
            <a:r>
              <a:rPr lang="fr-FR" dirty="0" err="1" smtClean="0"/>
              <a:t>flashmobs</a:t>
            </a:r>
            <a:r>
              <a:rPr lang="fr-FR" dirty="0" smtClean="0"/>
              <a:t>, apéros géants, </a:t>
            </a:r>
            <a:r>
              <a:rPr lang="fr-FR" dirty="0" err="1" smtClean="0"/>
              <a:t>tweetups</a:t>
            </a:r>
            <a:r>
              <a:rPr lang="fr-FR" dirty="0" smtClean="0"/>
              <a:t>, </a:t>
            </a:r>
            <a:endParaRPr lang="fr-FR" dirty="0"/>
          </a:p>
          <a:p>
            <a:pPr>
              <a:lnSpc>
                <a:spcPct val="120000"/>
              </a:lnSpc>
            </a:pPr>
            <a:endParaRPr lang="fr-FR" dirty="0"/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/>
              <a:t>Quels plans de gestion de crise?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7519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Mesurer l’efficacité?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/>
              <a:t>Déterminer les KPI (Key Performance </a:t>
            </a:r>
            <a:r>
              <a:rPr lang="fr-FR" dirty="0" err="1"/>
              <a:t>Indicators</a:t>
            </a:r>
            <a:r>
              <a:rPr lang="fr-FR" dirty="0"/>
              <a:t>) par plateforme</a:t>
            </a:r>
          </a:p>
          <a:p>
            <a:pPr marL="342900" indent="-342900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Quels outils de mesure (</a:t>
            </a:r>
            <a:r>
              <a:rPr lang="fr-FR" dirty="0" err="1" smtClean="0"/>
              <a:t>low</a:t>
            </a:r>
            <a:r>
              <a:rPr lang="fr-FR" dirty="0" smtClean="0"/>
              <a:t> </a:t>
            </a:r>
            <a:r>
              <a:rPr lang="fr-FR" dirty="0" err="1" smtClean="0"/>
              <a:t>cost</a:t>
            </a:r>
            <a:r>
              <a:rPr lang="fr-FR" dirty="0" smtClean="0"/>
              <a:t> si possible)?</a:t>
            </a:r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9570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543800" cy="2593975"/>
          </a:xfrm>
        </p:spPr>
        <p:txBody>
          <a:bodyPr>
            <a:normAutofit/>
          </a:bodyPr>
          <a:lstStyle/>
          <a:p>
            <a:pPr algn="ctr"/>
            <a:r>
              <a:rPr lang="fr-FR" sz="5400" i="1" dirty="0" smtClean="0"/>
              <a:t>2ème défi: monétiser le service</a:t>
            </a:r>
            <a:endParaRPr lang="fr-FR" sz="5400" i="1" dirty="0"/>
          </a:p>
        </p:txBody>
      </p:sp>
    </p:spTree>
    <p:extLst>
      <p:ext uri="{BB962C8B-B14F-4D97-AF65-F5344CB8AC3E}">
        <p14:creationId xmlns:p14="http://schemas.microsoft.com/office/powerpoint/2010/main" val="66524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Analyse stratégique de la société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Etablir la matrice SWOT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Quelle segmentation? Apparente? A préconiser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 ciblage? Apparent? A préconiser?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 positionnement? Apparent? A préconiser</a:t>
            </a:r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Quels produits ou services? Ont-ils un marketing mix clair?</a:t>
            </a:r>
          </a:p>
          <a:p>
            <a:pPr algn="l"/>
            <a:endParaRPr lang="fr-FR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dirty="0"/>
          </a:p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02019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Quels business </a:t>
            </a:r>
            <a:r>
              <a:rPr lang="fr-FR" sz="4400" smtClean="0"/>
              <a:t>models?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r>
              <a:rPr lang="fr-FR" dirty="0" smtClean="0"/>
              <a:t>Définir des Business </a:t>
            </a:r>
            <a:r>
              <a:rPr lang="fr-FR" dirty="0" err="1" smtClean="0"/>
              <a:t>Models</a:t>
            </a:r>
            <a:r>
              <a:rPr lang="fr-FR" dirty="0" smtClean="0"/>
              <a:t> pour </a:t>
            </a:r>
            <a:r>
              <a:rPr lang="fr-FR" dirty="0" err="1" smtClean="0"/>
              <a:t>Bobler</a:t>
            </a:r>
            <a:endParaRPr lang="fr-FR" dirty="0" smtClean="0"/>
          </a:p>
          <a:p>
            <a:pPr marL="342900" indent="-342900" algn="l">
              <a:lnSpc>
                <a:spcPct val="120000"/>
              </a:lnSpc>
              <a:buFont typeface="Wingdings" pitchFamily="2" charset="2"/>
              <a:buChar char="§"/>
            </a:pPr>
            <a:endParaRPr lang="fr-FR" dirty="0"/>
          </a:p>
          <a:p>
            <a:pPr algn="l">
              <a:lnSpc>
                <a:spcPct val="120000"/>
              </a:lnSpc>
            </a:pPr>
            <a:r>
              <a:rPr lang="fr-FR" b="1" dirty="0" smtClean="0">
                <a:solidFill>
                  <a:srgbClr val="FF0000"/>
                </a:solidFill>
              </a:rPr>
              <a:t>Sachant que les fondateurs ne veulent absolument pas faire appel à des</a:t>
            </a:r>
          </a:p>
          <a:p>
            <a:pPr algn="l">
              <a:lnSpc>
                <a:spcPct val="120000"/>
              </a:lnSpc>
            </a:pPr>
            <a:r>
              <a:rPr lang="fr-FR" b="1" dirty="0" smtClean="0">
                <a:solidFill>
                  <a:srgbClr val="FF0000"/>
                </a:solidFill>
              </a:rPr>
              <a:t>annonceurs publicitaires.</a:t>
            </a:r>
            <a:endParaRPr lang="fr-FR" b="1" dirty="0" smtClean="0">
              <a:solidFill>
                <a:srgbClr val="FF0000"/>
              </a:solidFill>
            </a:endParaRPr>
          </a:p>
          <a:p>
            <a:pPr algn="l"/>
            <a:endParaRPr lang="fr-FR" dirty="0" smtClean="0"/>
          </a:p>
          <a:p>
            <a:pPr algn="l"/>
            <a:r>
              <a:rPr lang="fr-FR" dirty="0" smtClean="0"/>
              <a:t>Indice: pensez Web 2.0… et Web 3.0!</a:t>
            </a:r>
            <a:endParaRPr lang="fr-FR" dirty="0" smtClean="0"/>
          </a:p>
          <a:p>
            <a:pPr algn="l"/>
            <a:r>
              <a:rPr lang="fr-FR" dirty="0" smtClean="0"/>
              <a:t>       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35354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1170</TotalTime>
  <Words>478</Words>
  <Application>Microsoft Office PowerPoint</Application>
  <PresentationFormat>Affichage à l'écran (4:3)</PresentationFormat>
  <Paragraphs>150</Paragraphs>
  <Slides>14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Contiguïté</vt:lpstr>
      <vt:lpstr>Introduction au Web 2.0</vt:lpstr>
      <vt:lpstr>TP: Bobler, 1er réseau social vocal</vt:lpstr>
      <vt:lpstr>Qu’est-ce que Bobler?    </vt:lpstr>
      <vt:lpstr>Prise de contact avec Bobler    </vt:lpstr>
      <vt:lpstr>1er défi: faire connaître le service</vt:lpstr>
      <vt:lpstr>Audit numérique de Bobler    </vt:lpstr>
      <vt:lpstr>Définir vos objectifs    </vt:lpstr>
      <vt:lpstr>Choisir ses plateformes 2.0    </vt:lpstr>
      <vt:lpstr>Message et Contenus?    </vt:lpstr>
      <vt:lpstr>Quelle animation?    </vt:lpstr>
      <vt:lpstr>Mesurer l’efficacité?    </vt:lpstr>
      <vt:lpstr>2ème défi: monétiser le service</vt:lpstr>
      <vt:lpstr>Analyse stratégique de la société    </vt:lpstr>
      <vt:lpstr>Quels business models?  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au Web 2.0</dc:title>
  <dc:creator>Christian</dc:creator>
  <cp:lastModifiedBy>Christian</cp:lastModifiedBy>
  <cp:revision>73</cp:revision>
  <dcterms:created xsi:type="dcterms:W3CDTF">2012-02-13T17:33:35Z</dcterms:created>
  <dcterms:modified xsi:type="dcterms:W3CDTF">2014-04-01T10:22:25Z</dcterms:modified>
</cp:coreProperties>
</file>