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85" r:id="rId4"/>
    <p:sldId id="297" r:id="rId5"/>
    <p:sldId id="301" r:id="rId6"/>
    <p:sldId id="302" r:id="rId7"/>
    <p:sldId id="303" r:id="rId8"/>
    <p:sldId id="305" r:id="rId9"/>
    <p:sldId id="306" r:id="rId10"/>
    <p:sldId id="308" r:id="rId11"/>
    <p:sldId id="307" r:id="rId12"/>
    <p:sldId id="309" r:id="rId13"/>
    <p:sldId id="317" r:id="rId14"/>
    <p:sldId id="310" r:id="rId15"/>
    <p:sldId id="318" r:id="rId16"/>
    <p:sldId id="319" r:id="rId17"/>
    <p:sldId id="320" r:id="rId18"/>
    <p:sldId id="313" r:id="rId19"/>
    <p:sldId id="312" r:id="rId20"/>
    <p:sldId id="314" r:id="rId21"/>
    <p:sldId id="315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61364D8-15EC-4B85-BB69-80CE1293D39D}">
          <p14:sldIdLst>
            <p14:sldId id="256"/>
            <p14:sldId id="259"/>
            <p14:sldId id="285"/>
            <p14:sldId id="297"/>
            <p14:sldId id="301"/>
            <p14:sldId id="302"/>
            <p14:sldId id="303"/>
            <p14:sldId id="305"/>
            <p14:sldId id="306"/>
            <p14:sldId id="308"/>
            <p14:sldId id="307"/>
            <p14:sldId id="309"/>
            <p14:sldId id="317"/>
            <p14:sldId id="310"/>
            <p14:sldId id="318"/>
            <p14:sldId id="319"/>
            <p14:sldId id="320"/>
            <p14:sldId id="313"/>
            <p14:sldId id="312"/>
            <p14:sldId id="314"/>
            <p14:sldId id="315"/>
          </p14:sldIdLst>
        </p14:section>
        <p14:section name="Section sans titre" id="{E4C7FC2F-2AB9-4767-8715-EA8BEECF931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4660"/>
  </p:normalViewPr>
  <p:slideViewPr>
    <p:cSldViewPr>
      <p:cViewPr varScale="1">
        <p:scale>
          <a:sx n="69" d="100"/>
          <a:sy n="69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543800" cy="2593975"/>
          </a:xfrm>
        </p:spPr>
        <p:txBody>
          <a:bodyPr/>
          <a:lstStyle/>
          <a:p>
            <a:r>
              <a:rPr lang="fr-FR" sz="5400" dirty="0" smtClean="0">
                <a:solidFill>
                  <a:srgbClr val="FF0000"/>
                </a:solidFill>
              </a:rPr>
              <a:t>Introduction au Web 2.0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365104"/>
            <a:ext cx="6461760" cy="1273696"/>
          </a:xfrm>
        </p:spPr>
        <p:txBody>
          <a:bodyPr>
            <a:normAutofit/>
          </a:bodyPr>
          <a:lstStyle/>
          <a:p>
            <a:r>
              <a:rPr lang="fr-FR" dirty="0" smtClean="0"/>
              <a:t>25 mars 2014</a:t>
            </a:r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Christian MAKAYA</a:t>
            </a:r>
          </a:p>
        </p:txBody>
      </p:sp>
    </p:spTree>
    <p:extLst>
      <p:ext uri="{BB962C8B-B14F-4D97-AF65-F5344CB8AC3E}">
        <p14:creationId xmlns:p14="http://schemas.microsoft.com/office/powerpoint/2010/main" val="19781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340768"/>
            <a:ext cx="8047856" cy="2593975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 smtClean="0"/>
              <a:t>L’impact de la révolution 2.0 sur les technologies en </a:t>
            </a:r>
            <a:r>
              <a:rPr lang="fr-FR" sz="5400" i="1" dirty="0" smtClean="0"/>
              <a:t>2014</a:t>
            </a:r>
            <a:r>
              <a:rPr lang="fr-FR" sz="5400" i="1" dirty="0" smtClean="0"/>
              <a:t/>
            </a:r>
            <a:br>
              <a:rPr lang="fr-FR" sz="5400" i="1" dirty="0" smtClean="0"/>
            </a:br>
            <a:r>
              <a:rPr lang="fr-FR" sz="2400" i="1" dirty="0" smtClean="0"/>
              <a:t/>
            </a:r>
            <a:br>
              <a:rPr lang="fr-FR" sz="2400" i="1" dirty="0" smtClean="0"/>
            </a:b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921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Le PC traditionnel n’est pas mort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+ de 80% des données en circulation sur Internet (ordinateurs portables et </a:t>
            </a:r>
          </a:p>
          <a:p>
            <a:pPr algn="l"/>
            <a:r>
              <a:rPr lang="fr-FR" dirty="0" smtClean="0">
                <a:solidFill>
                  <a:srgbClr val="FF0000"/>
                </a:solidFill>
              </a:rPr>
              <a:t>      </a:t>
            </a:r>
            <a:r>
              <a:rPr lang="fr-FR" dirty="0"/>
              <a:t>et ordinateurs de </a:t>
            </a:r>
            <a:r>
              <a:rPr lang="fr-FR" dirty="0" smtClean="0"/>
              <a:t>bureau)</a:t>
            </a:r>
          </a:p>
          <a:p>
            <a:pPr algn="l"/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+ de 70% du temps passé sur Internet</a:t>
            </a:r>
          </a:p>
          <a:p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1,5 milliards d’ordinateurs personnels dans le monde</a:t>
            </a:r>
          </a:p>
        </p:txBody>
      </p:sp>
    </p:spTree>
    <p:extLst>
      <p:ext uri="{BB962C8B-B14F-4D97-AF65-F5344CB8AC3E}">
        <p14:creationId xmlns:p14="http://schemas.microsoft.com/office/powerpoint/2010/main" val="138232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5416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Développement du « </a:t>
            </a:r>
            <a:r>
              <a:rPr lang="fr-FR" sz="3600" dirty="0" err="1" smtClean="0"/>
              <a:t>Bring</a:t>
            </a:r>
            <a:r>
              <a:rPr lang="fr-FR" sz="3600" dirty="0" smtClean="0"/>
              <a:t> </a:t>
            </a:r>
            <a:r>
              <a:rPr lang="fr-FR" sz="3600" dirty="0" err="1" smtClean="0"/>
              <a:t>your</a:t>
            </a:r>
            <a:r>
              <a:rPr lang="fr-FR" sz="3600" dirty="0" smtClean="0"/>
              <a:t> </a:t>
            </a:r>
            <a:r>
              <a:rPr lang="fr-FR" sz="3600" dirty="0" err="1" smtClean="0"/>
              <a:t>Own</a:t>
            </a:r>
            <a:r>
              <a:rPr lang="fr-FR" sz="3600" dirty="0" smtClean="0"/>
              <a:t> </a:t>
            </a:r>
            <a:r>
              <a:rPr lang="fr-FR" sz="3600" dirty="0" err="1" smtClean="0"/>
              <a:t>Device</a:t>
            </a:r>
            <a:r>
              <a:rPr lang="fr-FR" sz="3600" dirty="0" smtClean="0"/>
              <a:t> » (BYOD)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2251" y="1412776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Utilisation par le salarié de son matériel informatique personnel ( PC portable,</a:t>
            </a:r>
          </a:p>
          <a:p>
            <a:pPr algn="l"/>
            <a:r>
              <a:rPr lang="fr-FR" sz="7200" dirty="0"/>
              <a:t> </a:t>
            </a:r>
            <a:r>
              <a:rPr lang="fr-FR" sz="7200" dirty="0" smtClean="0"/>
              <a:t>      tablette, </a:t>
            </a:r>
            <a:r>
              <a:rPr lang="fr-FR" sz="7200" dirty="0" err="1" smtClean="0"/>
              <a:t>smartphone</a:t>
            </a:r>
            <a:r>
              <a:rPr lang="fr-FR" sz="7200" dirty="0" smtClean="0"/>
              <a:t>…) dans le cadre professionnel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err="1" smtClean="0"/>
              <a:t>Consumérisation</a:t>
            </a:r>
            <a:r>
              <a:rPr lang="fr-FR" sz="7200" dirty="0" smtClean="0"/>
              <a:t> de l’informatique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Apparition  des forfaits d’accès illimité à Internet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Nomadisme des salariés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 Arrivée de la Génération Y dans les entreprises (experte dans l’</a:t>
            </a:r>
            <a:r>
              <a:rPr lang="fr-FR" sz="7200" dirty="0" err="1" smtClean="0"/>
              <a:t>utillisation</a:t>
            </a:r>
            <a:r>
              <a:rPr lang="fr-FR" sz="7200" dirty="0" smtClean="0"/>
              <a:t> quotidienne</a:t>
            </a:r>
          </a:p>
          <a:p>
            <a:pPr algn="l"/>
            <a:r>
              <a:rPr lang="fr-FR" sz="7200" dirty="0"/>
              <a:t> </a:t>
            </a:r>
            <a:r>
              <a:rPr lang="fr-FR" sz="7200" dirty="0" smtClean="0"/>
              <a:t>      des réseaux sociaux, du </a:t>
            </a:r>
            <a:r>
              <a:rPr lang="fr-FR" sz="7200" dirty="0" err="1" smtClean="0"/>
              <a:t>cloud</a:t>
            </a:r>
            <a:r>
              <a:rPr lang="fr-FR" sz="7200" dirty="0" smtClean="0"/>
              <a:t>, de la mobilité)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Des appareils non-contrôlés  sources de multiples menaces pour la sécurité des données </a:t>
            </a:r>
          </a:p>
          <a:p>
            <a:pPr algn="l"/>
            <a:endParaRPr lang="fr-FR" sz="7200" dirty="0" smtClean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L’entreprise ne maîtrise plus sa flotte mobile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Comment gérer la confidentialité des données </a:t>
            </a:r>
            <a:r>
              <a:rPr lang="fr-FR" sz="7200" dirty="0" smtClean="0"/>
              <a:t>personnelles des </a:t>
            </a:r>
            <a:r>
              <a:rPr lang="fr-FR" sz="7200" dirty="0" smtClean="0"/>
              <a:t>salariés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/>
              <a:t>G</a:t>
            </a:r>
            <a:r>
              <a:rPr lang="fr-FR" sz="7200" dirty="0" smtClean="0"/>
              <a:t>estion de l’accès aux terminaux BYOD: 25% du budget informatique des entreprises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75202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5416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Fin de la sécurité assurée uniquement par mot de passe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2251" y="1412776"/>
            <a:ext cx="8964488" cy="5229200"/>
          </a:xfrm>
        </p:spPr>
        <p:txBody>
          <a:bodyPr>
            <a:normAutofit fontScale="40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Essor des techniques de hacking </a:t>
            </a:r>
            <a:r>
              <a:rPr lang="fr-FR" sz="4500" dirty="0" smtClean="0"/>
              <a:t>(attaque par force brute, par dictionnaire, cheval de </a:t>
            </a:r>
            <a:r>
              <a:rPr lang="fr-FR" sz="4500" dirty="0" err="1" smtClean="0"/>
              <a:t>troie</a:t>
            </a:r>
            <a:r>
              <a:rPr lang="fr-FR" sz="4500" dirty="0" smtClean="0"/>
              <a:t>, sniffer, </a:t>
            </a:r>
            <a:r>
              <a:rPr lang="fr-FR" sz="4500" dirty="0" err="1" smtClean="0"/>
              <a:t>phishing</a:t>
            </a:r>
            <a:r>
              <a:rPr lang="fr-FR" sz="4500" dirty="0" smtClean="0"/>
              <a:t>…)</a:t>
            </a:r>
          </a:p>
          <a:p>
            <a:pPr algn="l"/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Fragilité des solutions de gestion des mots de passe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Développement de l’authentification multi-facteurs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7200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sz="7200" dirty="0" smtClean="0"/>
              <a:t>Développement des One-Time </a:t>
            </a:r>
            <a:r>
              <a:rPr lang="fr-FR" sz="7200" dirty="0" err="1" smtClean="0"/>
              <a:t>Passwords</a:t>
            </a:r>
            <a:r>
              <a:rPr lang="fr-FR" sz="7200" dirty="0" smtClean="0"/>
              <a:t> (OTP), des</a:t>
            </a:r>
          </a:p>
          <a:p>
            <a:pPr algn="l"/>
            <a:r>
              <a:rPr lang="fr-FR" sz="7200" dirty="0"/>
              <a:t> </a:t>
            </a:r>
            <a:r>
              <a:rPr lang="fr-FR" sz="7200" dirty="0" smtClean="0"/>
              <a:t>    certificats numériques et de la biométrie</a:t>
            </a:r>
            <a:endParaRPr lang="fr-FR" sz="2100" dirty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0145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5416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La lente adoption des réseaux sociaux d’entreprise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20457" y="1196752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Plateforme applicative réunissant les employés d’une entreprise, ses </a:t>
            </a:r>
            <a:r>
              <a:rPr lang="fr-FR" sz="9600" dirty="0" smtClean="0"/>
              <a:t>clients</a:t>
            </a:r>
            <a:r>
              <a:rPr lang="fr-FR" sz="9600" dirty="0"/>
              <a:t>, actionnaires et/ou </a:t>
            </a:r>
            <a:r>
              <a:rPr lang="fr-FR" sz="9600" dirty="0" smtClean="0"/>
              <a:t>partenaires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Objectif: favoriser la collaboration et le partage de connaissances</a:t>
            </a: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Fonctionnalités: carnet d’adresse, échange sur des projets, partage </a:t>
            </a:r>
            <a:r>
              <a:rPr lang="fr-FR" sz="9600" dirty="0" smtClean="0"/>
              <a:t>de documents</a:t>
            </a:r>
            <a:r>
              <a:rPr lang="fr-FR" sz="9600" dirty="0"/>
              <a:t>, présentation de l’expertise des salariés et de leurs centres d’intérêt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Remise en question de la hiérarchie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Risques juridiques: CNIL, contrôle des </a:t>
            </a:r>
            <a:r>
              <a:rPr lang="fr-FR" sz="9600" dirty="0" smtClean="0"/>
              <a:t>salariés, harcèlement </a:t>
            </a:r>
            <a:r>
              <a:rPr lang="fr-FR" sz="9600" dirty="0"/>
              <a:t>moral</a:t>
            </a:r>
            <a:r>
              <a:rPr lang="fr-FR" sz="9600" dirty="0" smtClean="0"/>
              <a:t>…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Encore peu utilisé: 30 à 40% des salariés en moyenne</a:t>
            </a:r>
            <a:endParaRPr lang="fr-FR" sz="9600" dirty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08227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Boom des ventes des télévisions connectées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Parc de 100 millions de télévisions </a:t>
            </a:r>
            <a:r>
              <a:rPr lang="fr-FR" sz="9600" dirty="0" smtClean="0"/>
              <a:t>connectées</a:t>
            </a: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15% des achats motivés par la connectivité intégrée (jeux en ligne, navigation internet, téléchargement </a:t>
            </a:r>
          </a:p>
          <a:p>
            <a:r>
              <a:rPr lang="fr-FR" sz="9600" dirty="0" smtClean="0"/>
              <a:t>     d’applications)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… 85% des achats motivés par les usages classiques ( programmes </a:t>
            </a:r>
          </a:p>
          <a:p>
            <a:r>
              <a:rPr lang="fr-FR" sz="9600" dirty="0" smtClean="0"/>
              <a:t>      et films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L’essor récent de la social </a:t>
            </a:r>
            <a:r>
              <a:rPr lang="fr-FR" sz="9600" dirty="0" err="1"/>
              <a:t>television</a:t>
            </a:r>
            <a:r>
              <a:rPr lang="fr-FR" sz="9600" dirty="0"/>
              <a:t> pourrait contribuer à modifier </a:t>
            </a:r>
          </a:p>
          <a:p>
            <a:r>
              <a:rPr lang="fr-FR" sz="9600" dirty="0"/>
              <a:t>      la </a:t>
            </a:r>
            <a:r>
              <a:rPr lang="fr-FR" sz="9600" dirty="0" smtClean="0"/>
              <a:t>donne</a:t>
            </a:r>
          </a:p>
          <a:p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Développement de téléviseurs à haute définition de nouvelle </a:t>
            </a:r>
          </a:p>
          <a:p>
            <a:r>
              <a:rPr lang="fr-FR" sz="9600" dirty="0" smtClean="0"/>
              <a:t>     génération ( 4 fois la résolution d’une TV HD)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endParaRPr lang="fr-FR" sz="9600" dirty="0"/>
          </a:p>
          <a:p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1149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Essor des </a:t>
            </a:r>
            <a:r>
              <a:rPr lang="fr-FR" sz="3600" dirty="0" err="1" smtClean="0"/>
              <a:t>smartphones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1 milliards d’unités </a:t>
            </a:r>
            <a:r>
              <a:rPr lang="fr-FR" sz="9600" dirty="0" smtClean="0"/>
              <a:t>vendues </a:t>
            </a:r>
            <a:r>
              <a:rPr lang="fr-FR" sz="9600" dirty="0" smtClean="0"/>
              <a:t>en 2013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Pour 2 milliards d’utilisateurs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Des usages basiques (voix, texte, photos) pour la majorité des</a:t>
            </a:r>
          </a:p>
          <a:p>
            <a:r>
              <a:rPr lang="fr-FR" sz="9600" dirty="0" smtClean="0"/>
              <a:t>      utilisateurs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La grande majorité des 2 milliards d’utilisateurs de </a:t>
            </a:r>
            <a:r>
              <a:rPr lang="fr-FR" sz="9600" dirty="0" err="1" smtClean="0"/>
              <a:t>smartphones</a:t>
            </a:r>
            <a:r>
              <a:rPr lang="fr-FR" sz="9600" dirty="0" smtClean="0"/>
              <a:t> resteront en 3G ou 2,5G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En France: 22,5 millions de </a:t>
            </a:r>
            <a:r>
              <a:rPr lang="fr-FR" sz="9600" dirty="0" err="1" smtClean="0"/>
              <a:t>mobinautes</a:t>
            </a:r>
            <a:r>
              <a:rPr lang="fr-FR" sz="9600" dirty="0" smtClean="0"/>
              <a:t>. 55% se connectent 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quotidiennement à Internet (temps passé X1,5 en un an)</a:t>
            </a:r>
            <a:endParaRPr lang="fr-FR" sz="9600" dirty="0"/>
          </a:p>
          <a:p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62633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Lancement de la 4G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Plus de 200 opérateurs dans 75 pays fin 2013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200 millions d’abonnés, plus de 300 appareils 4G (</a:t>
            </a:r>
            <a:r>
              <a:rPr lang="fr-FR" sz="9600" dirty="0" err="1" smtClean="0"/>
              <a:t>smartphones</a:t>
            </a:r>
            <a:r>
              <a:rPr lang="fr-FR" sz="9600" dirty="0" smtClean="0"/>
              <a:t>,</a:t>
            </a:r>
          </a:p>
          <a:p>
            <a:r>
              <a:rPr lang="fr-FR" sz="9600" dirty="0" smtClean="0"/>
              <a:t>     tablettes, clés 4G)</a:t>
            </a:r>
            <a:endParaRPr lang="fr-FR" sz="9600" dirty="0"/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La grande majorité des 2 milliards d’utilisateurs de </a:t>
            </a:r>
            <a:r>
              <a:rPr lang="fr-FR" sz="9600" dirty="0" err="1" smtClean="0"/>
              <a:t>smartphones</a:t>
            </a:r>
            <a:r>
              <a:rPr lang="fr-FR" sz="9600" dirty="0" smtClean="0"/>
              <a:t> resteront en 3G ou 2,5G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Expérience utilisateur, politique de prix et marketing déterminants</a:t>
            </a:r>
          </a:p>
          <a:p>
            <a:r>
              <a:rPr lang="fr-FR" sz="9600" dirty="0"/>
              <a:t>     pour convaincre les utilisateurs d’adopter la 4G</a:t>
            </a:r>
          </a:p>
          <a:p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/>
              <a:t>Réseau mobile: la pénurie va </a:t>
            </a:r>
            <a:r>
              <a:rPr lang="fr-FR" sz="9600" dirty="0" smtClean="0"/>
              <a:t>s’aggraver (zones urbaines) </a:t>
            </a:r>
            <a:r>
              <a:rPr lang="fr-FR" sz="9600" dirty="0"/>
              <a:t>avant de s’améliorer</a:t>
            </a:r>
          </a:p>
          <a:p>
            <a:endParaRPr lang="fr-FR" sz="9600" dirty="0"/>
          </a:p>
          <a:p>
            <a:endParaRPr lang="fr-FR" sz="9600" dirty="0"/>
          </a:p>
          <a:p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19404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Développement des All-</a:t>
            </a:r>
            <a:r>
              <a:rPr lang="fr-FR" sz="3600" dirty="0" err="1" smtClean="0"/>
              <a:t>you</a:t>
            </a:r>
            <a:r>
              <a:rPr lang="fr-FR" sz="3600" dirty="0" smtClean="0"/>
              <a:t>-</a:t>
            </a:r>
            <a:r>
              <a:rPr lang="fr-FR" sz="3600" dirty="0" err="1" smtClean="0"/>
              <a:t>can-app</a:t>
            </a:r>
            <a:r>
              <a:rPr lang="fr-FR" sz="3600" dirty="0" smtClean="0"/>
              <a:t> (AYCA)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Accès illimité à un nombre restreint d’applications mobiles </a:t>
            </a:r>
          </a:p>
          <a:p>
            <a:r>
              <a:rPr lang="fr-FR" sz="9600" dirty="0" smtClean="0"/>
              <a:t>     proposé par les opérateurs télécoms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Services </a:t>
            </a:r>
            <a:r>
              <a:rPr lang="fr-FR" sz="9600" dirty="0" smtClean="0"/>
              <a:t>concernés</a:t>
            </a:r>
            <a:r>
              <a:rPr lang="fr-FR" sz="9600" dirty="0" smtClean="0"/>
              <a:t>: réseaux sociaux, emails, vidéos, messagerie </a:t>
            </a:r>
          </a:p>
          <a:p>
            <a:r>
              <a:rPr lang="fr-FR" sz="9600" dirty="0" smtClean="0"/>
              <a:t>      instantanée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Offres proposée en priorité aux clients dont la </a:t>
            </a:r>
          </a:p>
          <a:p>
            <a:r>
              <a:rPr lang="fr-FR" sz="9600" dirty="0" smtClean="0"/>
              <a:t>      consommation data est limitée</a:t>
            </a:r>
          </a:p>
          <a:p>
            <a:endParaRPr lang="fr-FR" sz="9600" dirty="0"/>
          </a:p>
          <a:p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567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P</a:t>
            </a:r>
            <a:r>
              <a:rPr lang="fr-FR" sz="3600" dirty="0" smtClean="0"/>
              <a:t>ublicité sur tablettes et </a:t>
            </a:r>
            <a:r>
              <a:rPr lang="fr-FR" sz="3600" dirty="0" err="1" smtClean="0"/>
              <a:t>smartphones</a:t>
            </a:r>
            <a:r>
              <a:rPr lang="fr-FR" sz="3600" dirty="0" smtClean="0"/>
              <a:t>: révolution créative  en vue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Un contenu vidéo plus immersif , plus </a:t>
            </a:r>
            <a:r>
              <a:rPr lang="fr-FR" sz="9600" dirty="0" smtClean="0"/>
              <a:t>interactif </a:t>
            </a: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Des vidéos de meilleure qualité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Des vidéos simultanément </a:t>
            </a:r>
            <a:r>
              <a:rPr lang="fr-FR" sz="9600" dirty="0" err="1" smtClean="0"/>
              <a:t>multiformats</a:t>
            </a:r>
            <a:r>
              <a:rPr lang="fr-FR" sz="9600" dirty="0" smtClean="0"/>
              <a:t> (paysage  et portrait)</a:t>
            </a:r>
          </a:p>
          <a:p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Une cible très segmentée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Des supports très prometteurs pour le </a:t>
            </a:r>
            <a:r>
              <a:rPr lang="fr-FR" sz="9600" dirty="0" err="1" smtClean="0"/>
              <a:t>branding</a:t>
            </a:r>
            <a:r>
              <a:rPr lang="fr-FR" sz="9600" dirty="0" smtClean="0"/>
              <a:t>, mais une offre encore peu structurée</a:t>
            </a:r>
            <a:endParaRPr lang="fr-FR" sz="9600" dirty="0"/>
          </a:p>
          <a:p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83677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Essor des plateformes de financement participatif (</a:t>
            </a:r>
            <a:r>
              <a:rPr lang="fr-FR" sz="3600" dirty="0" err="1" smtClean="0"/>
              <a:t>crowdfunding</a:t>
            </a:r>
            <a:r>
              <a:rPr lang="fr-FR" sz="3600" dirty="0" smtClean="0"/>
              <a:t>)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8964488" cy="5229200"/>
          </a:xfrm>
        </p:spPr>
        <p:txBody>
          <a:bodyPr>
            <a:normAutofit fontScale="700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3800" dirty="0" smtClean="0"/>
              <a:t>3 milliards de </a:t>
            </a:r>
            <a:r>
              <a:rPr lang="fr-FR" sz="3800" dirty="0" smtClean="0"/>
              <a:t>dollars </a:t>
            </a:r>
            <a:r>
              <a:rPr lang="fr-FR" sz="3800" dirty="0" smtClean="0"/>
              <a:t>levés en 2013 (le double de 2011)</a:t>
            </a:r>
          </a:p>
          <a:p>
            <a:endParaRPr lang="fr-FR" sz="38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3800" dirty="0" smtClean="0"/>
              <a:t>Financement de startups, développement de jeux vidéos, production de films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38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3800" dirty="0" smtClean="0"/>
              <a:t>Importante source de financement pour l’industrie du jeu vidéo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38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3800" dirty="0" smtClean="0"/>
              <a:t>Ex: </a:t>
            </a:r>
            <a:r>
              <a:rPr lang="fr-FR" sz="3800" dirty="0" err="1" smtClean="0"/>
              <a:t>Kickstarter</a:t>
            </a:r>
            <a:r>
              <a:rPr lang="fr-FR" sz="3800" dirty="0" smtClean="0"/>
              <a:t>, </a:t>
            </a:r>
            <a:r>
              <a:rPr lang="fr-FR" sz="3800" dirty="0" err="1" smtClean="0"/>
              <a:t>MyMajorCompany</a:t>
            </a:r>
            <a:r>
              <a:rPr lang="fr-FR" sz="3800" dirty="0" smtClean="0"/>
              <a:t>, </a:t>
            </a:r>
            <a:r>
              <a:rPr lang="fr-FR" sz="3800" dirty="0" err="1" smtClean="0"/>
              <a:t>Kisskissbankbank</a:t>
            </a:r>
            <a:r>
              <a:rPr lang="fr-FR" sz="3800" dirty="0" smtClean="0"/>
              <a:t>…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6486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Emergence de nouvelles applications pouvant concurrencer Facebook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5343" y="1268760"/>
            <a:ext cx="8964488" cy="5229200"/>
          </a:xfrm>
        </p:spPr>
        <p:txBody>
          <a:bodyPr>
            <a:normAutofit fontScale="550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4400" dirty="0" smtClean="0"/>
              <a:t>Les utilisateurs de Facebook se tournent de </a:t>
            </a:r>
          </a:p>
          <a:p>
            <a:r>
              <a:rPr lang="fr-FR" sz="4400" dirty="0"/>
              <a:t> </a:t>
            </a:r>
            <a:r>
              <a:rPr lang="fr-FR" sz="4400" dirty="0" smtClean="0"/>
              <a:t>    plus en plus vers d’autres services</a:t>
            </a:r>
          </a:p>
          <a:p>
            <a:endParaRPr lang="fr-FR" sz="44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4400" dirty="0" smtClean="0"/>
              <a:t>Solution de </a:t>
            </a:r>
            <a:r>
              <a:rPr lang="fr-FR" sz="4400" dirty="0" err="1" smtClean="0"/>
              <a:t>microblogging</a:t>
            </a:r>
            <a:r>
              <a:rPr lang="fr-FR" sz="4400" dirty="0" smtClean="0"/>
              <a:t>: succès de </a:t>
            </a:r>
            <a:r>
              <a:rPr lang="fr-FR" sz="4400" dirty="0" err="1" smtClean="0"/>
              <a:t>Twitter</a:t>
            </a:r>
            <a:r>
              <a:rPr lang="fr-FR" sz="4400" dirty="0" smtClean="0"/>
              <a:t> et </a:t>
            </a:r>
            <a:r>
              <a:rPr lang="fr-FR" sz="4400" dirty="0" err="1" smtClean="0"/>
              <a:t>Tumblr</a:t>
            </a:r>
            <a:endParaRPr lang="fr-FR" sz="4400" dirty="0" smtClean="0"/>
          </a:p>
          <a:p>
            <a:endParaRPr lang="fr-FR" sz="44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4400" dirty="0" err="1" smtClean="0"/>
              <a:t>WeChat</a:t>
            </a:r>
            <a:r>
              <a:rPr lang="fr-FR" sz="4400" dirty="0" smtClean="0"/>
              <a:t>: 300 millions d’utilisateurs, surtout en Asie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44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4400" dirty="0" smtClean="0"/>
              <a:t>Line (Japon): 140 millions d’utilisateurs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44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4400" dirty="0" smtClean="0"/>
              <a:t>Applications plus adaptées à l’utilisation via un téléphone mobile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38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0769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459432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/>
              <a:t>Big</a:t>
            </a:r>
            <a:r>
              <a:rPr lang="fr-FR" sz="3600" dirty="0" smtClean="0"/>
              <a:t> Data: une révolution?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Chaque jour, 2, 5 trillions de données générées dans le monde </a:t>
            </a:r>
          </a:p>
          <a:p>
            <a:r>
              <a:rPr lang="fr-FR" sz="9600" dirty="0" smtClean="0"/>
              <a:t>     (réseaux sociaux, sites web, GPS des </a:t>
            </a:r>
            <a:r>
              <a:rPr lang="fr-FR" sz="9600" dirty="0" err="1" smtClean="0"/>
              <a:t>smartphones</a:t>
            </a:r>
            <a:r>
              <a:rPr lang="fr-FR" sz="9600" dirty="0" smtClean="0"/>
              <a:t>, transactions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 bancaires….). 90% des dans le monde créées il y a moins de 2 ans.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Le traitement, l’analyse et le potentiel de ces données est </a:t>
            </a:r>
          </a:p>
          <a:p>
            <a:r>
              <a:rPr lang="fr-FR" sz="9600" dirty="0" smtClean="0"/>
              <a:t>      porteur de nouveaux usages et opportunités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Applications possibles: analyse de comportement de consommateurs, d’opinions politiques, au diagnostic médical…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Nécessité d’adapter les systèmes d’information: SGBD, solutions</a:t>
            </a:r>
          </a:p>
          <a:p>
            <a:r>
              <a:rPr lang="fr-FR" sz="9600" dirty="0" smtClean="0"/>
              <a:t>      de stockage, business intelligence -&gt; nouvelles compétences</a:t>
            </a:r>
          </a:p>
          <a:p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Le défi de l’atteinte à la vie privée</a:t>
            </a:r>
            <a:endParaRPr lang="fr-FR" sz="2100" dirty="0" smtClean="0"/>
          </a:p>
          <a:p>
            <a:pPr marL="342900" indent="-342900" algn="l">
              <a:buFont typeface="Wingdings" pitchFamily="2" charset="2"/>
              <a:buChar char="§"/>
            </a:pP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023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459432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/>
              <a:t>Big</a:t>
            </a:r>
            <a:r>
              <a:rPr lang="fr-FR" sz="3600" dirty="0" smtClean="0"/>
              <a:t> Data: les défis technologiques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229200"/>
          </a:xfrm>
        </p:spPr>
        <p:txBody>
          <a:bodyPr>
            <a:normAutofit fontScale="325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Variété des données:  données brutes et non structurées</a:t>
            </a: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Vélocité: données arrivant par flux devant être analysées</a:t>
            </a: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Volume des données: les BDR ne permettent pas de gérer les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volumes de données du </a:t>
            </a:r>
            <a:r>
              <a:rPr lang="fr-FR" sz="9600" dirty="0" err="1" smtClean="0"/>
              <a:t>Big</a:t>
            </a:r>
            <a:r>
              <a:rPr lang="fr-FR" sz="9600" dirty="0" smtClean="0"/>
              <a:t> Data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Stockage: l’architecture de stockage doit être repensée-&gt; Cloud </a:t>
            </a:r>
            <a:r>
              <a:rPr lang="fr-FR" sz="9600" dirty="0" err="1" smtClean="0"/>
              <a:t>Computing</a:t>
            </a:r>
            <a:r>
              <a:rPr lang="fr-FR" sz="9600" dirty="0" smtClean="0"/>
              <a:t>, HPC…</a:t>
            </a:r>
            <a:endParaRPr lang="fr-FR" sz="2100" dirty="0" smtClean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4741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Exemples d’applications </a:t>
            </a:r>
            <a:r>
              <a:rPr lang="fr-FR" sz="3600" dirty="0" err="1" smtClean="0"/>
              <a:t>Big</a:t>
            </a:r>
            <a:r>
              <a:rPr lang="fr-FR" sz="3600" dirty="0" smtClean="0"/>
              <a:t> Data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229200"/>
          </a:xfrm>
        </p:spPr>
        <p:txBody>
          <a:bodyPr>
            <a:normAutofit fontScale="325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err="1" smtClean="0"/>
              <a:t>WalMart</a:t>
            </a:r>
            <a:r>
              <a:rPr lang="fr-FR" sz="9600" dirty="0" smtClean="0"/>
              <a:t> traite plus d’1 million de transactions clients par heure (2,5 Po)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Facebook traite 50 milliards de photos</a:t>
            </a: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Le décodage du </a:t>
            </a:r>
            <a:r>
              <a:rPr lang="fr-FR" sz="9600" dirty="0" err="1" smtClean="0"/>
              <a:t>génôme</a:t>
            </a:r>
            <a:r>
              <a:rPr lang="fr-FR" sz="9600" dirty="0" smtClean="0"/>
              <a:t> humain, qui a pris 10 ans, peut être fait en une semaine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BIME: Solutions de business Intelligence en mode </a:t>
            </a:r>
            <a:r>
              <a:rPr lang="fr-FR" sz="9600" dirty="0" err="1" smtClean="0"/>
              <a:t>SaaS</a:t>
            </a: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La NASA gère 32 Po de données climatiques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Le département de la Défense américain possède 6 des 10 plus puissants supercalculateurs au monde</a:t>
            </a: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45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Quelques exemples de startups </a:t>
            </a:r>
            <a:r>
              <a:rPr lang="fr-FR" sz="3600" dirty="0" err="1" smtClean="0"/>
              <a:t>Big</a:t>
            </a:r>
            <a:r>
              <a:rPr lang="fr-FR" sz="3600" dirty="0" smtClean="0"/>
              <a:t> Data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u="sng" dirty="0" smtClean="0"/>
              <a:t>Chef Jérôme: </a:t>
            </a:r>
            <a:r>
              <a:rPr lang="fr-FR" sz="9600" dirty="0" err="1" smtClean="0"/>
              <a:t>recommendation</a:t>
            </a:r>
            <a:r>
              <a:rPr lang="fr-FR" sz="9600" dirty="0" smtClean="0"/>
              <a:t> d’achats </a:t>
            </a:r>
            <a:r>
              <a:rPr lang="fr-FR" sz="9600" dirty="0" smtClean="0"/>
              <a:t>personnalisés aux visiteurs de sites de cuisine en fonction de la recette consultée et des </a:t>
            </a:r>
          </a:p>
          <a:p>
            <a:r>
              <a:rPr lang="fr-FR" sz="9600" dirty="0" smtClean="0"/>
              <a:t>      habitudes alimentaires de la personne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Data </a:t>
            </a:r>
            <a:r>
              <a:rPr lang="fr-FR" sz="9600" dirty="0" err="1" smtClean="0"/>
              <a:t>Publica</a:t>
            </a:r>
            <a:r>
              <a:rPr lang="fr-FR" sz="9600" dirty="0" smtClean="0"/>
              <a:t>: développement de jeux de données sur mesure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pour tous types de clients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err="1" smtClean="0"/>
              <a:t>Imascap</a:t>
            </a:r>
            <a:r>
              <a:rPr lang="fr-FR" sz="9600" dirty="0" smtClean="0"/>
              <a:t>: planification chirurgicale 3D et système de navigation </a:t>
            </a:r>
          </a:p>
          <a:p>
            <a:r>
              <a:rPr lang="fr-FR" sz="9600" dirty="0" smtClean="0"/>
              <a:t>     chirurgicale destiné à guider le chirurgien durant l’opération</a:t>
            </a:r>
          </a:p>
          <a:p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BIME: Solutions de business Intelligence en mode </a:t>
            </a:r>
            <a:r>
              <a:rPr lang="fr-FR" sz="9600" dirty="0" err="1" smtClean="0"/>
              <a:t>SaaS</a:t>
            </a:r>
            <a:endParaRPr lang="fr-FR" sz="2100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08727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772816"/>
            <a:ext cx="8047856" cy="259397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400" i="1" dirty="0" smtClean="0"/>
              <a:t>Corollaires de la gestion de données :</a:t>
            </a:r>
            <a:br>
              <a:rPr lang="fr-FR" sz="5400" i="1" dirty="0" smtClean="0"/>
            </a:br>
            <a:r>
              <a:rPr lang="fr-FR" sz="5400" i="1" dirty="0" smtClean="0"/>
              <a:t>E-</a:t>
            </a:r>
            <a:r>
              <a:rPr lang="fr-FR" sz="5400" i="1" dirty="0" err="1" smtClean="0"/>
              <a:t>reputation</a:t>
            </a:r>
            <a:r>
              <a:rPr lang="fr-FR" sz="5400" i="1" dirty="0" smtClean="0"/>
              <a:t/>
            </a:r>
            <a:br>
              <a:rPr lang="fr-FR" sz="5400" i="1" dirty="0" smtClean="0"/>
            </a:br>
            <a:r>
              <a:rPr lang="fr-FR" sz="5400" i="1" dirty="0" smtClean="0"/>
              <a:t>et </a:t>
            </a:r>
            <a:r>
              <a:rPr lang="fr-FR" sz="5400" i="1" dirty="0" err="1" smtClean="0"/>
              <a:t>personal</a:t>
            </a:r>
            <a:r>
              <a:rPr lang="fr-FR" sz="5400" i="1" dirty="0" smtClean="0"/>
              <a:t> </a:t>
            </a:r>
            <a:r>
              <a:rPr lang="fr-FR" sz="5400" i="1" dirty="0" err="1" smtClean="0"/>
              <a:t>branding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80495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8047856" cy="259397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400" i="1" dirty="0" smtClean="0"/>
              <a:t>Test:</a:t>
            </a:r>
            <a:br>
              <a:rPr lang="fr-FR" sz="5400" i="1" dirty="0" smtClean="0"/>
            </a:br>
            <a:r>
              <a:rPr lang="fr-FR" sz="5400" i="1" dirty="0" smtClean="0"/>
              <a:t>Evaluez votre e-</a:t>
            </a:r>
            <a:r>
              <a:rPr lang="fr-FR" sz="5400" i="1" dirty="0" err="1" smtClean="0"/>
              <a:t>reputation</a:t>
            </a:r>
            <a:r>
              <a:rPr lang="fr-FR" sz="5400" i="1" dirty="0" smtClean="0"/>
              <a:t> sur Facebook</a:t>
            </a:r>
            <a:br>
              <a:rPr lang="fr-FR" sz="5400" i="1" dirty="0" smtClean="0"/>
            </a:br>
            <a:r>
              <a:rPr lang="fr-FR" sz="5400" i="1" dirty="0"/>
              <a:t/>
            </a:r>
            <a:br>
              <a:rPr lang="fr-FR" sz="5400" i="1" dirty="0"/>
            </a:br>
            <a:r>
              <a:rPr lang="fr-FR" sz="3600" i="1" dirty="0"/>
              <a:t>http://</a:t>
            </a:r>
            <a:r>
              <a:rPr lang="fr-FR" sz="3600" i="1" dirty="0" smtClean="0"/>
              <a:t>ereputation.paris.fr/le-test</a:t>
            </a:r>
            <a:endParaRPr lang="fr-FR" sz="3600" i="1" dirty="0"/>
          </a:p>
        </p:txBody>
      </p:sp>
    </p:spTree>
    <p:extLst>
      <p:ext uri="{BB962C8B-B14F-4D97-AF65-F5344CB8AC3E}">
        <p14:creationId xmlns:p14="http://schemas.microsoft.com/office/powerpoint/2010/main" val="30474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/>
              <a:t>E-</a:t>
            </a:r>
            <a:r>
              <a:rPr lang="fr-FR" sz="3600" dirty="0" err="1" smtClean="0"/>
              <a:t>Reputation</a:t>
            </a:r>
            <a:r>
              <a:rPr lang="fr-FR" sz="3600" dirty="0" smtClean="0"/>
              <a:t>?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Image véhiculée ou subie par une entreprise, un produit, un service ou un particulier sur Internet et les autres supports numériques</a:t>
            </a:r>
          </a:p>
          <a:p>
            <a:r>
              <a:rPr lang="fr-FR" sz="9600" dirty="0" smtClean="0"/>
              <a:t>  </a:t>
            </a:r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Se base sur la qualité ou la variété des informations disponibles, </a:t>
            </a:r>
          </a:p>
          <a:p>
            <a:r>
              <a:rPr lang="fr-FR" sz="9600" dirty="0" smtClean="0"/>
              <a:t>     le contenu des informations, commentaires et avis, la cohérence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de l’image</a:t>
            </a:r>
          </a:p>
          <a:p>
            <a:endParaRPr lang="fr-FR" sz="9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Comment entretenir son e-réputation: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/>
              <a:t> </a:t>
            </a:r>
            <a:r>
              <a:rPr lang="fr-FR" sz="7200" dirty="0" smtClean="0"/>
              <a:t>Surveiller ce qu’on dit sur vous (Google, 123People.fr, Youseemii.fr…)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 Faîtes supprimer les contenus négatifs 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Noyez les pages indésirables (grâce à </a:t>
            </a:r>
            <a:r>
              <a:rPr lang="fr-FR" sz="7200" dirty="0" err="1" smtClean="0"/>
              <a:t>Linkedin</a:t>
            </a:r>
            <a:r>
              <a:rPr lang="fr-FR" sz="7200" dirty="0" smtClean="0"/>
              <a:t>, </a:t>
            </a:r>
            <a:r>
              <a:rPr lang="fr-FR" sz="7200" dirty="0" err="1" smtClean="0"/>
              <a:t>Viadeo</a:t>
            </a:r>
            <a:r>
              <a:rPr lang="fr-FR" sz="7200" dirty="0" smtClean="0"/>
              <a:t>, </a:t>
            </a:r>
            <a:r>
              <a:rPr lang="fr-FR" sz="7200" dirty="0" err="1" smtClean="0"/>
              <a:t>Branchout,Tikimee</a:t>
            </a:r>
            <a:r>
              <a:rPr lang="fr-FR" sz="7200" dirty="0" smtClean="0"/>
              <a:t>…)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Faire appel au besoin à des spécialistes (Zen </a:t>
            </a:r>
            <a:r>
              <a:rPr lang="fr-FR" sz="7200" dirty="0" err="1" smtClean="0"/>
              <a:t>Reputation</a:t>
            </a:r>
            <a:r>
              <a:rPr lang="fr-FR" sz="7200" dirty="0" smtClean="0"/>
              <a:t>)</a:t>
            </a:r>
          </a:p>
          <a:p>
            <a:pPr marL="857250" indent="-857250">
              <a:buFont typeface="Wingdings" pitchFamily="2" charset="2"/>
              <a:buChar char="ü"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6779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53144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/>
              <a:t>Personal</a:t>
            </a:r>
            <a:r>
              <a:rPr lang="fr-FR" sz="3600" dirty="0" smtClean="0"/>
              <a:t> </a:t>
            </a:r>
            <a:r>
              <a:rPr lang="fr-FR" sz="3600" dirty="0" err="1" smtClean="0"/>
              <a:t>branding</a:t>
            </a:r>
            <a:r>
              <a:rPr lang="fr-FR" sz="3600" dirty="0" smtClean="0"/>
              <a:t>?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229200"/>
          </a:xfrm>
        </p:spPr>
        <p:txBody>
          <a:bodyPr>
            <a:normAutofit fontScale="25000" lnSpcReduction="20000"/>
          </a:bodyPr>
          <a:lstStyle/>
          <a:p>
            <a:pPr algn="l"/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Création de sa marque personnelle  (identité professionnelle et </a:t>
            </a:r>
          </a:p>
          <a:p>
            <a:r>
              <a:rPr lang="fr-FR" sz="9600" dirty="0" smtClean="0"/>
              <a:t>      réputation professionnelle) dans le but de se démarquer et                montrer ses talents à des recruteurs, employeurs ou clients</a:t>
            </a:r>
          </a:p>
          <a:p>
            <a:endParaRPr lang="fr-FR" sz="96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Faire son </a:t>
            </a:r>
            <a:r>
              <a:rPr lang="fr-FR" sz="9600" dirty="0" err="1" smtClean="0"/>
              <a:t>personal</a:t>
            </a:r>
            <a:r>
              <a:rPr lang="fr-FR" sz="9600" dirty="0" smtClean="0"/>
              <a:t> </a:t>
            </a:r>
            <a:r>
              <a:rPr lang="fr-FR" sz="9600" dirty="0" err="1" smtClean="0"/>
              <a:t>branding</a:t>
            </a:r>
            <a:r>
              <a:rPr lang="fr-FR" sz="9600" dirty="0" smtClean="0"/>
              <a:t> -&gt; augmenter sensiblement sa 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présence sur Internet en maîtrisant son image de la même </a:t>
            </a:r>
          </a:p>
          <a:p>
            <a:r>
              <a:rPr lang="fr-FR" sz="9600" dirty="0"/>
              <a:t> </a:t>
            </a:r>
            <a:r>
              <a:rPr lang="fr-FR" sz="9600" dirty="0" smtClean="0"/>
              <a:t>    façon que l’on créerait un produit ou un service</a:t>
            </a:r>
          </a:p>
          <a:p>
            <a:r>
              <a:rPr lang="fr-FR" sz="9600" dirty="0" smtClean="0"/>
              <a:t>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9600" dirty="0" smtClean="0"/>
              <a:t>Comment construire son </a:t>
            </a:r>
            <a:r>
              <a:rPr lang="fr-FR" sz="9600" dirty="0" err="1" smtClean="0"/>
              <a:t>personal</a:t>
            </a:r>
            <a:r>
              <a:rPr lang="fr-FR" sz="9600" dirty="0" smtClean="0"/>
              <a:t> </a:t>
            </a:r>
            <a:r>
              <a:rPr lang="fr-FR" sz="9600" dirty="0" err="1" smtClean="0"/>
              <a:t>branding</a:t>
            </a:r>
            <a:endParaRPr lang="fr-FR" sz="9600" dirty="0" smtClean="0"/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 Définir ses objectifs: trouver un emploi, faire reconnaître une expertise…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Construire son positionnement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Incarner des valeurs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Rester authentique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Cibler des entreprises susceptibles de valoriser au mieux vos compétences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FR" sz="7200" dirty="0" smtClean="0"/>
              <a:t>Evitez les erreurs de « packaging »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31722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2079</TotalTime>
  <Words>1282</Words>
  <Application>Microsoft Office PowerPoint</Application>
  <PresentationFormat>Affichage à l'écran (4:3)</PresentationFormat>
  <Paragraphs>254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Contiguïté</vt:lpstr>
      <vt:lpstr>Introduction au Web 2.0</vt:lpstr>
      <vt:lpstr>L’impact de la révolution 2.0 sur les technologies en 2014  </vt:lpstr>
      <vt:lpstr>Le PC traditionnel n’est pas mort</vt:lpstr>
      <vt:lpstr>Développement du « Bring your Own Device » (BYOD)</vt:lpstr>
      <vt:lpstr>Fin de la sécurité assurée uniquement par mot de passe</vt:lpstr>
      <vt:lpstr>La lente adoption des réseaux sociaux d’entreprise</vt:lpstr>
      <vt:lpstr>Boom des ventes des télévisions connectées</vt:lpstr>
      <vt:lpstr>Essor des smartphones</vt:lpstr>
      <vt:lpstr>Lancement de la 4G</vt:lpstr>
      <vt:lpstr>Développement des All-you-can-app (AYCA)</vt:lpstr>
      <vt:lpstr>Publicité sur tablettes et smartphones: révolution créative  en vue</vt:lpstr>
      <vt:lpstr>Essor des plateformes de financement participatif (crowdfunding)</vt:lpstr>
      <vt:lpstr>Emergence de nouvelles applications pouvant concurrencer Facebook</vt:lpstr>
      <vt:lpstr>Big Data: une révolution?</vt:lpstr>
      <vt:lpstr>Big Data: les défis technologiques</vt:lpstr>
      <vt:lpstr>Exemples d’applications Big Data</vt:lpstr>
      <vt:lpstr>Quelques exemples de startups Big Data</vt:lpstr>
      <vt:lpstr>Corollaires de la gestion de données : E-reputation et personal branding</vt:lpstr>
      <vt:lpstr>Test: Evaluez votre e-reputation sur Facebook  http://ereputation.paris.fr/le-test</vt:lpstr>
      <vt:lpstr>E-Reputation?</vt:lpstr>
      <vt:lpstr>Personal branding?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 Web 2.0</dc:title>
  <dc:creator>Christian</dc:creator>
  <cp:lastModifiedBy>Christian</cp:lastModifiedBy>
  <cp:revision>95</cp:revision>
  <dcterms:created xsi:type="dcterms:W3CDTF">2012-02-13T17:33:35Z</dcterms:created>
  <dcterms:modified xsi:type="dcterms:W3CDTF">2014-03-25T19:29:56Z</dcterms:modified>
</cp:coreProperties>
</file>