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85" r:id="rId4"/>
    <p:sldId id="297" r:id="rId5"/>
    <p:sldId id="287" r:id="rId6"/>
    <p:sldId id="289" r:id="rId7"/>
    <p:sldId id="290" r:id="rId8"/>
    <p:sldId id="292" r:id="rId9"/>
    <p:sldId id="298" r:id="rId10"/>
    <p:sldId id="293" r:id="rId11"/>
    <p:sldId id="294" r:id="rId12"/>
    <p:sldId id="295" r:id="rId13"/>
    <p:sldId id="296" r:id="rId14"/>
    <p:sldId id="301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61364D8-15EC-4B85-BB69-80CE1293D39D}">
          <p14:sldIdLst>
            <p14:sldId id="256"/>
            <p14:sldId id="259"/>
            <p14:sldId id="285"/>
            <p14:sldId id="297"/>
            <p14:sldId id="287"/>
            <p14:sldId id="289"/>
            <p14:sldId id="290"/>
            <p14:sldId id="292"/>
            <p14:sldId id="298"/>
            <p14:sldId id="293"/>
            <p14:sldId id="294"/>
            <p14:sldId id="295"/>
            <p14:sldId id="296"/>
            <p14:sldId id="301"/>
          </p14:sldIdLst>
        </p14:section>
        <p14:section name="Section sans titre" id="{E4C7FC2F-2AB9-4767-8715-EA8BEECF931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44" autoAdjust="0"/>
    <p:restoredTop sz="94660"/>
  </p:normalViewPr>
  <p:slideViewPr>
    <p:cSldViewPr>
      <p:cViewPr varScale="1">
        <p:scale>
          <a:sx n="66" d="100"/>
          <a:sy n="66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BFA3A1-5E97-4BCD-ADE0-AB65DBA5BE2A}" type="datetimeFigureOut">
              <a:rPr lang="fr-FR" smtClean="0"/>
              <a:t>01/04/2014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2593975"/>
          </a:xfrm>
        </p:spPr>
        <p:txBody>
          <a:bodyPr/>
          <a:lstStyle/>
          <a:p>
            <a:r>
              <a:rPr lang="fr-FR" sz="5400" dirty="0" smtClean="0">
                <a:solidFill>
                  <a:srgbClr val="FF0000"/>
                </a:solidFill>
              </a:rPr>
              <a:t>Introduction au Web 2.0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365104"/>
            <a:ext cx="6461760" cy="1273696"/>
          </a:xfrm>
        </p:spPr>
        <p:txBody>
          <a:bodyPr>
            <a:normAutofit/>
          </a:bodyPr>
          <a:lstStyle/>
          <a:p>
            <a:r>
              <a:rPr lang="fr-FR" dirty="0" smtClean="0"/>
              <a:t>Cours </a:t>
            </a:r>
            <a:r>
              <a:rPr lang="fr-FR" dirty="0" smtClean="0"/>
              <a:t>3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Christian MAKAYA</a:t>
            </a:r>
          </a:p>
        </p:txBody>
      </p:sp>
    </p:spTree>
    <p:extLst>
      <p:ext uri="{BB962C8B-B14F-4D97-AF65-F5344CB8AC3E}">
        <p14:creationId xmlns:p14="http://schemas.microsoft.com/office/powerpoint/2010/main" val="19781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340768"/>
            <a:ext cx="7543800" cy="2593975"/>
          </a:xfrm>
        </p:spPr>
        <p:txBody>
          <a:bodyPr>
            <a:normAutofit/>
          </a:bodyPr>
          <a:lstStyle/>
          <a:p>
            <a:pPr algn="ctr"/>
            <a:r>
              <a:rPr lang="fr-FR" sz="5400" i="1" dirty="0" smtClean="0"/>
              <a:t>Les business </a:t>
            </a:r>
            <a:r>
              <a:rPr lang="fr-FR" sz="5400" i="1" dirty="0" err="1" smtClean="0"/>
              <a:t>models</a:t>
            </a:r>
            <a:r>
              <a:rPr lang="fr-FR" sz="5400" i="1" dirty="0" smtClean="0"/>
              <a:t> du Web 2.0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921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Le modèle </a:t>
            </a:r>
            <a:r>
              <a:rPr lang="fr-FR" sz="5400" dirty="0" err="1" smtClean="0"/>
              <a:t>Freemium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Mise à disposition gratuite d’un service de base </a:t>
            </a:r>
          </a:p>
          <a:p>
            <a:pPr marL="342900" indent="-342900" algn="l">
              <a:buFont typeface="Symbol"/>
              <a:buChar char="Þ"/>
            </a:pPr>
            <a:r>
              <a:rPr lang="fr-FR" sz="2000" dirty="0" smtClean="0">
                <a:solidFill>
                  <a:srgbClr val="FF0000"/>
                </a:solidFill>
              </a:rPr>
              <a:t>Objectif: attirer de l’audience</a:t>
            </a:r>
          </a:p>
          <a:p>
            <a:pPr marL="342900" indent="-342900" algn="l">
              <a:buFont typeface="Symbol"/>
              <a:buChar char="Þ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Proposition dans un second temps d’une version « Premium », avec plus de fonctionnalités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Enjeu: faire en sorte que les utilisateurs ne se contentent pas de la version gratuite</a:t>
            </a:r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Ex: </a:t>
            </a:r>
            <a:r>
              <a:rPr lang="fr-FR" dirty="0" err="1" smtClean="0"/>
              <a:t>Viadeo</a:t>
            </a:r>
            <a:r>
              <a:rPr lang="fr-FR" dirty="0" smtClean="0"/>
              <a:t>, </a:t>
            </a:r>
            <a:r>
              <a:rPr lang="fr-FR" dirty="0" err="1" smtClean="0"/>
              <a:t>Linkedin,Deezer</a:t>
            </a:r>
            <a:r>
              <a:rPr lang="fr-FR" dirty="0" smtClean="0"/>
              <a:t>, </a:t>
            </a:r>
            <a:r>
              <a:rPr lang="fr-FR" dirty="0" err="1" smtClean="0"/>
              <a:t>FlickR</a:t>
            </a:r>
            <a:r>
              <a:rPr lang="fr-FR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823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5416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La publicité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-12251" y="1412776"/>
            <a:ext cx="8964488" cy="5229200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b="1" dirty="0" smtClean="0"/>
              <a:t>L’Affichage (</a:t>
            </a:r>
            <a:r>
              <a:rPr lang="fr-FR" b="1" i="1" dirty="0" smtClean="0"/>
              <a:t>Display</a:t>
            </a:r>
            <a:r>
              <a:rPr lang="fr-FR" b="1" dirty="0" smtClean="0"/>
              <a:t>): </a:t>
            </a:r>
            <a:r>
              <a:rPr lang="fr-FR" dirty="0" smtClean="0"/>
              <a:t>apparition de bandeaux publicitaires avec un ciblage</a:t>
            </a:r>
          </a:p>
          <a:p>
            <a:pPr algn="l"/>
            <a:r>
              <a:rPr lang="fr-FR" dirty="0"/>
              <a:t> </a:t>
            </a:r>
            <a:r>
              <a:rPr lang="fr-FR" dirty="0" smtClean="0"/>
              <a:t>     thématique et une recherche accrue du </a:t>
            </a:r>
            <a:r>
              <a:rPr lang="fr-FR" i="1" dirty="0" err="1" smtClean="0"/>
              <a:t>profiling</a:t>
            </a:r>
            <a:r>
              <a:rPr lang="fr-FR" dirty="0" smtClean="0"/>
              <a:t>. </a:t>
            </a:r>
          </a:p>
          <a:p>
            <a:pPr algn="l"/>
            <a:r>
              <a:rPr lang="fr-FR" dirty="0" smtClean="0"/>
              <a:t>       Tarification très faible </a:t>
            </a:r>
            <a:r>
              <a:rPr lang="fr-FR" smtClean="0"/>
              <a:t>(CPM &lt; </a:t>
            </a:r>
            <a:r>
              <a:rPr lang="fr-FR" dirty="0" smtClean="0"/>
              <a:t>à 0,5€). Ex: MySpace</a:t>
            </a:r>
          </a:p>
          <a:p>
            <a:pPr algn="l"/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b="1" dirty="0" smtClean="0"/>
              <a:t>Les liens sponsorisés </a:t>
            </a:r>
            <a:r>
              <a:rPr lang="fr-FR" b="1" i="1" dirty="0" smtClean="0"/>
              <a:t>(</a:t>
            </a:r>
            <a:r>
              <a:rPr lang="fr-FR" b="1" i="1" dirty="0" err="1" smtClean="0"/>
              <a:t>Matching</a:t>
            </a:r>
            <a:r>
              <a:rPr lang="fr-FR" b="1" i="1" dirty="0" smtClean="0"/>
              <a:t>): </a:t>
            </a:r>
            <a:r>
              <a:rPr lang="fr-FR" dirty="0" smtClean="0"/>
              <a:t>liens commerciaux composés de plusieurs </a:t>
            </a:r>
          </a:p>
          <a:p>
            <a:pPr algn="l"/>
            <a:r>
              <a:rPr lang="fr-FR" b="1" i="1" dirty="0" smtClean="0"/>
              <a:t>       </a:t>
            </a:r>
            <a:r>
              <a:rPr lang="fr-FR" sz="2100" dirty="0"/>
              <a:t>mots-clés achetés pour être bien </a:t>
            </a:r>
            <a:r>
              <a:rPr lang="fr-FR" sz="2100" dirty="0" smtClean="0"/>
              <a:t>positionnés.</a:t>
            </a:r>
            <a:endParaRPr lang="fr-FR" sz="2100" dirty="0"/>
          </a:p>
          <a:p>
            <a:pPr algn="l"/>
            <a:endParaRPr lang="fr-FR" b="1" i="1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b="1" dirty="0" smtClean="0"/>
              <a:t>L’intermédiation « chaude »</a:t>
            </a:r>
            <a:r>
              <a:rPr lang="fr-FR" dirty="0" smtClean="0"/>
              <a:t>: mise en place de partenariats entre des marques</a:t>
            </a:r>
            <a:endParaRPr lang="fr-FR" b="1" dirty="0" smtClean="0"/>
          </a:p>
          <a:p>
            <a:r>
              <a:rPr lang="fr-FR" dirty="0" smtClean="0"/>
              <a:t>      et des blogueurs via des régies publicitaires d’un nouveau genre (ex: W2Media)</a:t>
            </a:r>
          </a:p>
          <a:p>
            <a:pPr marL="342900" indent="-342900">
              <a:buFont typeface="Arial" pitchFamily="34" charset="0"/>
              <a:buChar char="•"/>
            </a:pPr>
            <a:endParaRPr lang="fr-FR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b="1" dirty="0" smtClean="0"/>
              <a:t>Le Social Media Marketing: </a:t>
            </a:r>
            <a:r>
              <a:rPr lang="fr-FR" dirty="0" smtClean="0"/>
              <a:t>insertion des marques dans l’univers des réseaux </a:t>
            </a:r>
          </a:p>
          <a:p>
            <a:r>
              <a:rPr lang="fr-FR" dirty="0"/>
              <a:t> </a:t>
            </a:r>
            <a:r>
              <a:rPr lang="fr-FR" dirty="0" smtClean="0"/>
              <a:t>     sociaux. Nécessité d’accepter une perte de contrôle de son message + difficulté</a:t>
            </a:r>
          </a:p>
          <a:p>
            <a:r>
              <a:rPr lang="fr-FR" dirty="0" smtClean="0"/>
              <a:t>      mesurer le retour sur investissement.</a:t>
            </a:r>
          </a:p>
          <a:p>
            <a:r>
              <a:rPr lang="fr-FR" dirty="0" smtClean="0"/>
              <a:t>      Ex: Facebook propose du sponsoring de groupes</a:t>
            </a:r>
            <a:endParaRPr lang="fr-FR" dirty="0"/>
          </a:p>
          <a:p>
            <a:r>
              <a:rPr lang="fr-FR" dirty="0" smtClean="0"/>
              <a:t>   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75202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L’intermédiation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Places de marché: rencontre entre offreurs et demandeurs. </a:t>
            </a:r>
          </a:p>
          <a:p>
            <a:pPr algn="l"/>
            <a:r>
              <a:rPr lang="fr-FR" dirty="0" smtClean="0"/>
              <a:t>      Ex: </a:t>
            </a:r>
            <a:r>
              <a:rPr lang="fr-FR" i="1" dirty="0" smtClean="0"/>
              <a:t>eBay, </a:t>
            </a:r>
            <a:r>
              <a:rPr lang="fr-FR" i="1" dirty="0" err="1" smtClean="0"/>
              <a:t>Deezer</a:t>
            </a:r>
            <a:r>
              <a:rPr lang="fr-FR" i="1" dirty="0" smtClean="0"/>
              <a:t>…</a:t>
            </a:r>
          </a:p>
          <a:p>
            <a:pPr algn="l"/>
            <a:endParaRPr lang="fr-FR" dirty="0" smtClean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Systèmes d’affiliation: paiement d’une commission (3% à 20%) pour chaque transaction organisée par le site</a:t>
            </a:r>
          </a:p>
          <a:p>
            <a:pPr algn="l"/>
            <a:r>
              <a:rPr lang="fr-FR" dirty="0" smtClean="0"/>
              <a:t>      Ex: </a:t>
            </a:r>
            <a:r>
              <a:rPr lang="fr-FR" i="1" dirty="0" smtClean="0"/>
              <a:t>partenariat </a:t>
            </a:r>
            <a:r>
              <a:rPr lang="fr-FR" i="1" dirty="0" err="1" smtClean="0"/>
              <a:t>FlickR</a:t>
            </a:r>
            <a:r>
              <a:rPr lang="fr-FR" i="1" dirty="0"/>
              <a:t> </a:t>
            </a:r>
            <a:r>
              <a:rPr lang="fr-FR" i="1" dirty="0" smtClean="0"/>
              <a:t>– imprimeurs de photographies 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i="1" dirty="0"/>
          </a:p>
          <a:p>
            <a:pPr marL="342900" indent="-342900" algn="l">
              <a:buFont typeface="Wingdings" pitchFamily="2" charset="2"/>
              <a:buChar char="§"/>
            </a:pPr>
            <a:endParaRPr lang="fr-FR" i="1" dirty="0" smtClean="0"/>
          </a:p>
          <a:p>
            <a:pPr algn="l"/>
            <a:endParaRPr lang="fr-FR" dirty="0"/>
          </a:p>
          <a:p>
            <a:pPr algn="l"/>
            <a:endParaRPr lang="fr-FR" dirty="0" smtClean="0"/>
          </a:p>
          <a:p>
            <a:pPr algn="l"/>
            <a:endParaRPr lang="fr-FR" sz="2000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Symbol"/>
              <a:buChar char="Þ"/>
            </a:pPr>
            <a:endParaRPr lang="fr-FR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0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L’utilisation des données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Monétiser l’audience via des opérations de marketing direct ciblées</a:t>
            </a:r>
            <a:endParaRPr lang="fr-FR" dirty="0"/>
          </a:p>
          <a:p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Enjeu: risques juridiques (CNIL!) et risque de ternir l’-e-</a:t>
            </a:r>
            <a:r>
              <a:rPr lang="fr-FR" dirty="0" err="1" smtClean="0"/>
              <a:t>reputation</a:t>
            </a:r>
            <a:r>
              <a:rPr lang="fr-FR" dirty="0" smtClean="0"/>
              <a:t> de votre </a:t>
            </a:r>
          </a:p>
          <a:p>
            <a:r>
              <a:rPr lang="fr-FR" dirty="0" smtClean="0"/>
              <a:t>      site en passant pour des « vendeurs de contacts »</a:t>
            </a:r>
          </a:p>
          <a:p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Exemple: </a:t>
            </a:r>
            <a:r>
              <a:rPr lang="fr-FR" i="1" dirty="0" smtClean="0"/>
              <a:t>Facebook, Google +</a:t>
            </a:r>
          </a:p>
          <a:p>
            <a:endParaRPr lang="fr-FR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Astuce: acquérir une expertise sur l’analyse du comportement de votre </a:t>
            </a:r>
          </a:p>
          <a:p>
            <a:r>
              <a:rPr lang="fr-FR" dirty="0"/>
              <a:t> </a:t>
            </a:r>
            <a:r>
              <a:rPr lang="fr-FR" dirty="0" smtClean="0"/>
              <a:t>     audience et proposer des services de consulting ciblés;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36826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Les biens virtuels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Vente « one-</a:t>
            </a:r>
            <a:r>
              <a:rPr lang="fr-FR" dirty="0" err="1" smtClean="0"/>
              <a:t>shot</a:t>
            </a:r>
            <a:r>
              <a:rPr lang="fr-FR" dirty="0" smtClean="0"/>
              <a:t> » de biens virtuels, micro-applications, fonctionnalités supplémentaires sur votre service</a:t>
            </a:r>
            <a:endParaRPr lang="fr-FR" dirty="0"/>
          </a:p>
          <a:p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Enjeu: peu répandu mais vous permet de tirer une marge très confortable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Exemple: Second Life, Facebook (cadeaux virtuels), </a:t>
            </a:r>
            <a:r>
              <a:rPr lang="fr-FR" dirty="0" err="1" smtClean="0"/>
              <a:t>Habbo</a:t>
            </a:r>
            <a:r>
              <a:rPr lang="fr-FR" dirty="0" smtClean="0"/>
              <a:t> </a:t>
            </a:r>
            <a:r>
              <a:rPr lang="fr-FR" dirty="0" err="1" smtClean="0"/>
              <a:t>Hotel</a:t>
            </a:r>
            <a:r>
              <a:rPr lang="fr-FR" dirty="0" smtClean="0"/>
              <a:t>, jeux vidéos…</a:t>
            </a:r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59827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Les dons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Collecte de ressources centrées sur le don ou le bénévolat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Enjeu: refus de la publicité et de la vente de contenus, pour des questions</a:t>
            </a:r>
          </a:p>
          <a:p>
            <a:r>
              <a:rPr lang="fr-FR" dirty="0" smtClean="0"/>
              <a:t>      éthiques et/ou de net-étiquette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Exemples: </a:t>
            </a:r>
            <a:r>
              <a:rPr lang="fr-FR" i="1" dirty="0" err="1" smtClean="0"/>
              <a:t>Wikipedia</a:t>
            </a:r>
            <a:r>
              <a:rPr lang="fr-FR" i="1" dirty="0" smtClean="0"/>
              <a:t>, </a:t>
            </a:r>
            <a:r>
              <a:rPr lang="fr-FR" i="1" dirty="0" err="1" smtClean="0"/>
              <a:t>Wordpress</a:t>
            </a:r>
            <a:r>
              <a:rPr lang="fr-FR" i="1" dirty="0" smtClean="0"/>
              <a:t>, </a:t>
            </a:r>
            <a:r>
              <a:rPr lang="fr-FR" i="1" dirty="0" err="1"/>
              <a:t>MyMajorCompany</a:t>
            </a:r>
            <a:r>
              <a:rPr lang="fr-FR" i="1" dirty="0"/>
              <a:t>, </a:t>
            </a:r>
            <a:r>
              <a:rPr lang="fr-FR" i="1" dirty="0" err="1"/>
              <a:t>Xetic</a:t>
            </a:r>
            <a:endParaRPr lang="fr-FR" i="1" dirty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749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L’abonnement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Paiement d’un abonnement (mensuel, annuel, trimestriel) pour accéder à la totalité des services</a:t>
            </a: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  <a:p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Enjeu: Expliquer les apports de l’abonnement face à des concurrents pouvant</a:t>
            </a:r>
          </a:p>
          <a:p>
            <a:r>
              <a:rPr lang="fr-FR" dirty="0"/>
              <a:t> </a:t>
            </a:r>
            <a:r>
              <a:rPr lang="fr-FR" dirty="0" smtClean="0"/>
              <a:t>      opter pour le gratuit et/ou le </a:t>
            </a:r>
            <a:r>
              <a:rPr lang="fr-FR" dirty="0" err="1" smtClean="0"/>
              <a:t>freemium</a:t>
            </a:r>
            <a:r>
              <a:rPr lang="fr-FR" dirty="0" smtClean="0"/>
              <a:t>, plus en accord avec la culture du net</a:t>
            </a:r>
          </a:p>
          <a:p>
            <a:endParaRPr lang="fr-FR" dirty="0"/>
          </a:p>
          <a:p>
            <a:pPr marL="342900" indent="-342900">
              <a:buFont typeface="Symbol"/>
              <a:buChar char="Þ"/>
            </a:pPr>
            <a:r>
              <a:rPr lang="fr-FR" dirty="0" smtClean="0">
                <a:solidFill>
                  <a:srgbClr val="FF0000"/>
                </a:solidFill>
              </a:rPr>
              <a:t>Modèle fortement délaissé au profit du </a:t>
            </a:r>
            <a:r>
              <a:rPr lang="fr-FR" dirty="0" err="1" smtClean="0">
                <a:solidFill>
                  <a:srgbClr val="FF0000"/>
                </a:solidFill>
              </a:rPr>
              <a:t>Freemium</a:t>
            </a: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Symbol"/>
              <a:buChar char="Þ"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3615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543800" cy="2593975"/>
          </a:xfrm>
        </p:spPr>
        <p:txBody>
          <a:bodyPr>
            <a:normAutofit/>
          </a:bodyPr>
          <a:lstStyle/>
          <a:p>
            <a:r>
              <a:rPr lang="fr-FR" sz="5400" i="1" dirty="0" smtClean="0"/>
              <a:t>Le Web 2.0, un eldorado?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1669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-17140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Des poules aux œufs d’or?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Rachat de services Web 2.0 au prix fort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sz="1600" dirty="0"/>
              <a:t>2006: Rachat de </a:t>
            </a:r>
            <a:r>
              <a:rPr lang="fr-FR" sz="1600" dirty="0" err="1"/>
              <a:t>YouTube</a:t>
            </a:r>
            <a:r>
              <a:rPr lang="fr-FR" sz="1600" dirty="0"/>
              <a:t> par Google 1,65 milliards de </a:t>
            </a:r>
            <a:r>
              <a:rPr lang="fr-FR" sz="1600" dirty="0" smtClean="0"/>
              <a:t>dollars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sz="1600" dirty="0" smtClean="0"/>
              <a:t>2007: Microsoft rachète 1,6% de Facebook pour 240 millions de dollars  (soit 100 fois le chiffre d’affaires réalisé par Facebook en 2007). Chiffre d’affaires 2011: 3,8 milliards de dollars.</a:t>
            </a:r>
            <a:endParaRPr lang="fr-FR" sz="1600" dirty="0"/>
          </a:p>
          <a:p>
            <a:r>
              <a:rPr lang="fr-FR" dirty="0"/>
              <a:t>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Entrées en Bourse fortement plébiscitées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sz="1600" dirty="0" smtClean="0"/>
              <a:t>Facebook prévoit de lever 100 milliards de dollars lors de son introduction en</a:t>
            </a:r>
          </a:p>
          <a:p>
            <a:r>
              <a:rPr lang="fr-FR" sz="1600" dirty="0" smtClean="0"/>
              <a:t>       Bourse…mais va devoir publier ses comptes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 smtClean="0"/>
              <a:t>Lancement sen Bourse tonitruants pour </a:t>
            </a:r>
            <a:r>
              <a:rPr lang="fr-FR" sz="1600" dirty="0" err="1" smtClean="0"/>
              <a:t>Linkedin</a:t>
            </a:r>
            <a:r>
              <a:rPr lang="fr-FR" sz="1600" dirty="0" smtClean="0"/>
              <a:t>, </a:t>
            </a:r>
            <a:r>
              <a:rPr lang="fr-FR" sz="1600" dirty="0" err="1" smtClean="0"/>
              <a:t>Groupon</a:t>
            </a:r>
            <a:r>
              <a:rPr lang="fr-FR" sz="1600" dirty="0" smtClean="0"/>
              <a:t>, </a:t>
            </a:r>
            <a:r>
              <a:rPr lang="fr-FR" sz="1600" dirty="0" err="1" smtClean="0"/>
              <a:t>Zynga</a:t>
            </a:r>
            <a:endParaRPr lang="fr-FR" sz="1600" dirty="0" smtClean="0"/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/>
              <a:t>Facebook aurait créé indirectement 232 000 emplois en Europe et 22000 en France en </a:t>
            </a:r>
            <a:r>
              <a:rPr lang="fr-FR" dirty="0" smtClean="0"/>
              <a:t>2011 </a:t>
            </a:r>
            <a:r>
              <a:rPr lang="fr-FR" sz="1600" dirty="0" smtClean="0"/>
              <a:t>(Etude </a:t>
            </a:r>
            <a:r>
              <a:rPr lang="fr-FR" sz="1600" dirty="0" err="1" smtClean="0"/>
              <a:t>Deloitte</a:t>
            </a:r>
            <a:r>
              <a:rPr lang="fr-FR" sz="1600" dirty="0" smtClean="0"/>
              <a:t>, janvier 2012)</a:t>
            </a:r>
            <a:endParaRPr lang="fr-FR" sz="1600" dirty="0"/>
          </a:p>
          <a:p>
            <a:endParaRPr lang="fr-FR" sz="1600" dirty="0" smtClean="0"/>
          </a:p>
        </p:txBody>
      </p:sp>
    </p:spTree>
    <p:extLst>
      <p:ext uri="{BB962C8B-B14F-4D97-AF65-F5344CB8AC3E}">
        <p14:creationId xmlns:p14="http://schemas.microsoft.com/office/powerpoint/2010/main" val="22431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De grosses désillusions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algn="l"/>
            <a:endParaRPr lang="fr-FR" dirty="0" smtClean="0"/>
          </a:p>
          <a:p>
            <a:pPr marL="342900" indent="-342900">
              <a:buFontTx/>
              <a:buChar char="-"/>
            </a:pPr>
            <a:r>
              <a:rPr lang="fr-FR" b="1" dirty="0" smtClean="0"/>
              <a:t>MySpace</a:t>
            </a:r>
            <a:r>
              <a:rPr lang="fr-FR" dirty="0" smtClean="0"/>
              <a:t>: cédé en juin 2011 par Rupert Murdoch pour 35 millions de dollars (16 fois moins que son prix d’acquisition en 2005.</a:t>
            </a:r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r>
              <a:rPr lang="fr-FR" b="1" dirty="0" err="1" smtClean="0"/>
              <a:t>Dailymotion</a:t>
            </a:r>
            <a:r>
              <a:rPr lang="fr-FR" dirty="0" smtClean="0"/>
              <a:t>: débarquement de ses fondateurs par les investisseurs</a:t>
            </a:r>
          </a:p>
          <a:p>
            <a:pPr marL="342900" indent="-342900">
              <a:buFontTx/>
              <a:buChar char="-"/>
            </a:pPr>
            <a:endParaRPr lang="fr-FR" dirty="0"/>
          </a:p>
          <a:p>
            <a:pPr marL="342900" indent="-342900">
              <a:buFontTx/>
              <a:buChar char="-"/>
            </a:pPr>
            <a:r>
              <a:rPr lang="fr-FR" b="1" dirty="0" err="1" smtClean="0"/>
              <a:t>Groupon</a:t>
            </a:r>
            <a:r>
              <a:rPr lang="fr-FR" dirty="0" smtClean="0"/>
              <a:t>: n’a levé « que » 800 </a:t>
            </a:r>
            <a:r>
              <a:rPr lang="fr-FR" dirty="0" err="1" smtClean="0"/>
              <a:t>millons</a:t>
            </a:r>
            <a:r>
              <a:rPr lang="fr-FR" dirty="0" smtClean="0"/>
              <a:t> de dollars en Bourse et son titre </a:t>
            </a:r>
          </a:p>
          <a:p>
            <a:r>
              <a:rPr lang="fr-FR" dirty="0" smtClean="0"/>
              <a:t>      connait des déconvenues</a:t>
            </a:r>
          </a:p>
          <a:p>
            <a:endParaRPr lang="fr-FR" dirty="0" smtClean="0"/>
          </a:p>
          <a:p>
            <a:r>
              <a:rPr lang="fr-FR" dirty="0" smtClean="0"/>
              <a:t>-     Idem pour </a:t>
            </a:r>
            <a:r>
              <a:rPr lang="fr-FR" b="1" dirty="0" err="1" smtClean="0"/>
              <a:t>Linkedin</a:t>
            </a:r>
            <a:endParaRPr lang="fr-FR" b="1" dirty="0" smtClean="0"/>
          </a:p>
          <a:p>
            <a:pPr marL="342900" indent="-34290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314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-387424"/>
            <a:ext cx="8276456" cy="1470025"/>
          </a:xfrm>
        </p:spPr>
        <p:txBody>
          <a:bodyPr>
            <a:normAutofit/>
          </a:bodyPr>
          <a:lstStyle/>
          <a:p>
            <a:pPr algn="ctr"/>
            <a:r>
              <a:rPr lang="fr-FR" sz="5400" dirty="0" smtClean="0"/>
              <a:t>Un colosse aux pieds d’argile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8964488" cy="4824536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Des sociétés </a:t>
            </a:r>
            <a:r>
              <a:rPr lang="fr-FR" dirty="0" err="1" smtClean="0"/>
              <a:t>sur-valorisées</a:t>
            </a:r>
            <a:r>
              <a:rPr lang="fr-FR" dirty="0" smtClean="0"/>
              <a:t>: bulle spéculative?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La dépendance vis-à-vis de la publicité: la croissance de l’investissement </a:t>
            </a:r>
          </a:p>
          <a:p>
            <a:r>
              <a:rPr lang="fr-FR" dirty="0" smtClean="0"/>
              <a:t>      publicitaire pourra difficilement compenser les besoins de financement</a:t>
            </a:r>
          </a:p>
          <a:p>
            <a:endParaRPr lang="fr-FR" dirty="0"/>
          </a:p>
          <a:p>
            <a:pPr marL="342900" indent="-342900">
              <a:buFont typeface="Arial" pitchFamily="34" charset="0"/>
              <a:buChar char="•"/>
            </a:pPr>
            <a:r>
              <a:rPr lang="fr-FR" dirty="0" smtClean="0"/>
              <a:t>La difficulté pour les créateurs de services innovants de manager la croissance</a:t>
            </a:r>
          </a:p>
          <a:p>
            <a:r>
              <a:rPr lang="fr-FR" dirty="0"/>
              <a:t> </a:t>
            </a:r>
            <a:r>
              <a:rPr lang="fr-FR" dirty="0" smtClean="0"/>
              <a:t>     de leurs services =&gt; passer la main à des hommes de l’art?</a:t>
            </a:r>
          </a:p>
          <a:p>
            <a:endParaRPr lang="fr-FR" dirty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 smtClean="0"/>
              <a:t>Néanmoins, le Web 2.0 demeure un champ d’expérimentation et d’innovation</a:t>
            </a:r>
          </a:p>
          <a:p>
            <a:r>
              <a:rPr lang="fr-FR" dirty="0" smtClean="0"/>
              <a:t>       exceptionnel qui a bouleversé le rapport à l’Internet pour les individus, les</a:t>
            </a:r>
          </a:p>
          <a:p>
            <a:r>
              <a:rPr lang="fr-FR" dirty="0" smtClean="0"/>
              <a:t>       et les organisations, à but lucratif ou non.</a:t>
            </a:r>
          </a:p>
          <a:p>
            <a:endParaRPr lang="fr-FR" dirty="0" smtClean="0"/>
          </a:p>
          <a:p>
            <a:r>
              <a:rPr lang="fr-FR" dirty="0" smtClean="0"/>
              <a:t>=&gt; </a:t>
            </a:r>
            <a:r>
              <a:rPr lang="fr-FR" dirty="0" smtClean="0">
                <a:solidFill>
                  <a:srgbClr val="FF0000"/>
                </a:solidFill>
              </a:rPr>
              <a:t>Il y aura un avant et un après Web 2.0!</a:t>
            </a:r>
            <a:endParaRPr lang="fr-FR" dirty="0" smtClean="0"/>
          </a:p>
          <a:p>
            <a:endParaRPr lang="fr-FR" dirty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726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512" y="5796"/>
            <a:ext cx="8208912" cy="2952328"/>
          </a:xfrm>
        </p:spPr>
        <p:txBody>
          <a:bodyPr>
            <a:normAutofit fontScale="90000"/>
          </a:bodyPr>
          <a:lstStyle/>
          <a:p>
            <a:r>
              <a:rPr lang="fr-FR" sz="4400" dirty="0" smtClean="0"/>
              <a:t>TP: Le club des jeunes financiers (CJF)</a:t>
            </a: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5400" dirty="0" smtClean="0"/>
              <a:t/>
            </a:r>
            <a:br>
              <a:rPr lang="fr-FR" sz="5400" dirty="0" smtClean="0"/>
            </a:br>
            <a:r>
              <a:rPr lang="fr-FR" sz="2700" dirty="0"/>
              <a:t/>
            </a:r>
            <a:br>
              <a:rPr lang="fr-FR" sz="2700" dirty="0"/>
            </a:br>
            <a:r>
              <a:rPr lang="fr-FR" sz="2700" dirty="0" smtClean="0"/>
              <a:t/>
            </a:r>
            <a:br>
              <a:rPr lang="fr-FR" sz="2700" dirty="0" smtClean="0"/>
            </a:br>
            <a:endParaRPr lang="fr-FR" sz="27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484784"/>
            <a:ext cx="8964488" cy="5256584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Le CJF réunit des étudiants et jeunes professionnels de moins de 5 ans d’expérience</a:t>
            </a:r>
          </a:p>
          <a:p>
            <a:pPr algn="l"/>
            <a:r>
              <a:rPr lang="fr-FR" dirty="0" smtClean="0"/>
              <a:t>       intéressés par le secteur et les métiers de la finance.</a:t>
            </a:r>
          </a:p>
          <a:p>
            <a:pPr algn="l"/>
            <a:r>
              <a:rPr lang="fr-FR" dirty="0"/>
              <a:t> </a:t>
            </a:r>
            <a:r>
              <a:rPr lang="fr-FR" dirty="0" smtClean="0"/>
              <a:t>      Antennes à Paris, Londres, Genève, New-York et Hong-Kong.</a:t>
            </a:r>
          </a:p>
          <a:p>
            <a:pPr marL="342900" indent="-342900" algn="l">
              <a:buFont typeface="Wingdings" pitchFamily="2" charset="2"/>
              <a:buChar char="§"/>
            </a:pPr>
            <a:endParaRPr lang="fr-FR" dirty="0"/>
          </a:p>
          <a:p>
            <a:pPr marL="342900" indent="-342900" algn="l">
              <a:buFont typeface="Wingdings" pitchFamily="2" charset="2"/>
              <a:buChar char="§"/>
            </a:pPr>
            <a:r>
              <a:rPr lang="fr-FR" dirty="0" smtClean="0"/>
              <a:t>Le CJF souhaite proposer à ses membres un service de réseau social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Développement d’une plateforme dédiée ? Pourquoi? – Matrice SWOT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Choix d’un réseau social existant? Pourquoi? – Matrice SWOT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Comment monétiser ce service?</a:t>
            </a:r>
            <a:endParaRPr lang="fr-FR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dirty="0" smtClean="0"/>
          </a:p>
          <a:p>
            <a:pPr marL="342900" indent="-342900">
              <a:buFont typeface="Wingdings" pitchFamily="2" charset="2"/>
              <a:buChar char="§"/>
            </a:pPr>
            <a:r>
              <a:rPr lang="fr-FR" dirty="0"/>
              <a:t>Le </a:t>
            </a:r>
            <a:r>
              <a:rPr lang="fr-FR" dirty="0" smtClean="0"/>
              <a:t>CJF organise prochainement une rencontre avec George SOROS </a:t>
            </a:r>
          </a:p>
          <a:p>
            <a:r>
              <a:rPr lang="fr-FR" dirty="0"/>
              <a:t> </a:t>
            </a:r>
            <a:r>
              <a:rPr lang="fr-FR" dirty="0" smtClean="0"/>
              <a:t>     et souhaite communiquer sur les réseaux sociaux</a:t>
            </a: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Quel(s) plateforme(s)?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Quel(s) outil(s)?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Quels indicateurs de performance?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dirty="0"/>
              <a:t>Le </a:t>
            </a:r>
            <a:r>
              <a:rPr lang="fr-FR" dirty="0" smtClean="0"/>
              <a:t>CJF </a:t>
            </a:r>
            <a:r>
              <a:rPr lang="fr-FR" dirty="0"/>
              <a:t>souhaite </a:t>
            </a:r>
            <a:r>
              <a:rPr lang="fr-FR" dirty="0" smtClean="0"/>
              <a:t>organiser un forum de recrutement sur Second Life: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Matrice SWOT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Segmentation, ciblage, positionnement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dirty="0" smtClean="0">
                <a:solidFill>
                  <a:srgbClr val="FF0000"/>
                </a:solidFill>
              </a:rPr>
              <a:t>Marketing mix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dirty="0"/>
          </a:p>
          <a:p>
            <a:pPr marL="342900" indent="-342900">
              <a:buFont typeface="Wingdings" pitchFamily="2" charset="2"/>
              <a:buChar char="Ø"/>
            </a:pPr>
            <a:endParaRPr lang="fr-FR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33946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1652</TotalTime>
  <Words>691</Words>
  <Application>Microsoft Office PowerPoint</Application>
  <PresentationFormat>Affichage à l'écran (4:3)</PresentationFormat>
  <Paragraphs>136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Contiguïté</vt:lpstr>
      <vt:lpstr>Introduction au Web 2.0</vt:lpstr>
      <vt:lpstr>Les business models du Web 2.0</vt:lpstr>
      <vt:lpstr>Le modèle Freemium</vt:lpstr>
      <vt:lpstr>La publicité</vt:lpstr>
      <vt:lpstr>L’intermédiation</vt:lpstr>
      <vt:lpstr>L’utilisation des données</vt:lpstr>
      <vt:lpstr>Les biens virtuels</vt:lpstr>
      <vt:lpstr>Les dons</vt:lpstr>
      <vt:lpstr>L’abonnement</vt:lpstr>
      <vt:lpstr>Le Web 2.0, un eldorado?</vt:lpstr>
      <vt:lpstr>Des poules aux œufs d’or?</vt:lpstr>
      <vt:lpstr>De grosses désillusions</vt:lpstr>
      <vt:lpstr>Un colosse aux pieds d’argile</vt:lpstr>
      <vt:lpstr>TP: Le club des jeunes financiers (CJF)   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Web 2.0</dc:title>
  <dc:creator>Christian</dc:creator>
  <cp:lastModifiedBy>Christian</cp:lastModifiedBy>
  <cp:revision>64</cp:revision>
  <dcterms:created xsi:type="dcterms:W3CDTF">2012-02-13T17:33:35Z</dcterms:created>
  <dcterms:modified xsi:type="dcterms:W3CDTF">2014-04-01T18:31:41Z</dcterms:modified>
</cp:coreProperties>
</file>