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9" r:id="rId3"/>
    <p:sldId id="285" r:id="rId4"/>
    <p:sldId id="286" r:id="rId5"/>
    <p:sldId id="261" r:id="rId6"/>
    <p:sldId id="277" r:id="rId7"/>
    <p:sldId id="263" r:id="rId8"/>
    <p:sldId id="278" r:id="rId9"/>
    <p:sldId id="279" r:id="rId10"/>
    <p:sldId id="281" r:id="rId11"/>
    <p:sldId id="283" r:id="rId1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D61364D8-15EC-4B85-BB69-80CE1293D39D}">
          <p14:sldIdLst>
            <p14:sldId id="256"/>
            <p14:sldId id="259"/>
            <p14:sldId id="285"/>
            <p14:sldId id="286"/>
            <p14:sldId id="261"/>
            <p14:sldId id="277"/>
            <p14:sldId id="263"/>
            <p14:sldId id="278"/>
            <p14:sldId id="279"/>
            <p14:sldId id="281"/>
            <p14:sldId id="28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14/10/2013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14/10/2013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14/10/2013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14/10/2013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14/10/2013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14/10/2013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14/10/2013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14/10/2013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14/10/2013</a:t>
            </a:fld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14/10/2013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14/10/2013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0EBFA3A1-5E97-4BCD-ADE0-AB65DBA5BE2A}" type="datetimeFigureOut">
              <a:rPr lang="fr-FR" smtClean="0"/>
              <a:t>14/10/2013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543800" cy="2593975"/>
          </a:xfrm>
        </p:spPr>
        <p:txBody>
          <a:bodyPr/>
          <a:lstStyle/>
          <a:p>
            <a:r>
              <a:rPr lang="fr-FR" sz="5400" dirty="0" smtClean="0">
                <a:solidFill>
                  <a:srgbClr val="FF0000"/>
                </a:solidFill>
              </a:rPr>
              <a:t>Introduction au Web 2.0</a:t>
            </a:r>
            <a:endParaRPr lang="fr-FR" sz="5400" dirty="0">
              <a:solidFill>
                <a:srgbClr val="FF000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5800" y="4365104"/>
            <a:ext cx="6461760" cy="1273696"/>
          </a:xfrm>
        </p:spPr>
        <p:txBody>
          <a:bodyPr>
            <a:normAutofit fontScale="77500" lnSpcReduction="20000"/>
          </a:bodyPr>
          <a:lstStyle/>
          <a:p>
            <a:r>
              <a:rPr lang="fr-FR" sz="2000" dirty="0" smtClean="0"/>
              <a:t>Séance 1 – Cours 3</a:t>
            </a:r>
          </a:p>
          <a:p>
            <a:endParaRPr lang="fr-FR" sz="2000" dirty="0" smtClean="0"/>
          </a:p>
          <a:p>
            <a:r>
              <a:rPr lang="fr-FR" dirty="0" smtClean="0"/>
              <a:t>CS2i</a:t>
            </a:r>
            <a:endParaRPr lang="fr-FR" dirty="0"/>
          </a:p>
          <a:p>
            <a:endParaRPr lang="fr-FR" sz="2000" dirty="0"/>
          </a:p>
          <a:p>
            <a:r>
              <a:rPr lang="fr-FR" sz="2000" dirty="0" smtClean="0"/>
              <a:t>Christian MAKAYA</a:t>
            </a:r>
          </a:p>
        </p:txBody>
      </p:sp>
    </p:spTree>
    <p:extLst>
      <p:ext uri="{BB962C8B-B14F-4D97-AF65-F5344CB8AC3E}">
        <p14:creationId xmlns:p14="http://schemas.microsoft.com/office/powerpoint/2010/main" val="197812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1484784"/>
            <a:ext cx="7543800" cy="2593975"/>
          </a:xfrm>
        </p:spPr>
        <p:txBody>
          <a:bodyPr>
            <a:normAutofit/>
          </a:bodyPr>
          <a:lstStyle/>
          <a:p>
            <a:r>
              <a:rPr lang="fr-FR" sz="5400" i="1" dirty="0" smtClean="0"/>
              <a:t>Zoom sur quelques applications Web 2.0</a:t>
            </a:r>
            <a:endParaRPr lang="fr-FR" sz="5400" i="1" dirty="0"/>
          </a:p>
        </p:txBody>
      </p:sp>
    </p:spTree>
    <p:extLst>
      <p:ext uri="{BB962C8B-B14F-4D97-AF65-F5344CB8AC3E}">
        <p14:creationId xmlns:p14="http://schemas.microsoft.com/office/powerpoint/2010/main" val="92156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-31010"/>
            <a:ext cx="8276456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fr-FR" sz="5400" dirty="0" smtClean="0"/>
              <a:t>Au commencement était</a:t>
            </a:r>
            <a:br>
              <a:rPr lang="fr-FR" sz="5400" dirty="0" smtClean="0"/>
            </a:br>
            <a:r>
              <a:rPr lang="fr-FR" sz="5400" dirty="0" smtClean="0"/>
              <a:t> le blog…</a:t>
            </a:r>
            <a:endParaRPr lang="fr-FR" sz="5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2033464"/>
            <a:ext cx="8964488" cy="4824536"/>
          </a:xfrm>
        </p:spPr>
        <p:txBody>
          <a:bodyPr>
            <a:normAutofit/>
          </a:bodyPr>
          <a:lstStyle/>
          <a:p>
            <a:pPr marL="342900" indent="-342900" algn="l">
              <a:buFontTx/>
              <a:buChar char="-"/>
            </a:pPr>
            <a:r>
              <a:rPr lang="fr-FR" dirty="0" smtClean="0"/>
              <a:t>Développement des plateformes de </a:t>
            </a:r>
            <a:r>
              <a:rPr lang="fr-FR" dirty="0" err="1" smtClean="0"/>
              <a:t>blogging</a:t>
            </a:r>
            <a:endParaRPr lang="fr-FR" dirty="0" smtClean="0"/>
          </a:p>
          <a:p>
            <a:pPr marL="342900" indent="-342900" algn="l">
              <a:buFontTx/>
              <a:buChar char="-"/>
            </a:pPr>
            <a:endParaRPr lang="fr-FR" dirty="0" smtClean="0"/>
          </a:p>
          <a:p>
            <a:pPr marL="342900" indent="-342900" algn="l">
              <a:buFontTx/>
              <a:buChar char="-"/>
            </a:pPr>
            <a:r>
              <a:rPr lang="fr-FR" dirty="0" smtClean="0"/>
              <a:t>Essor</a:t>
            </a:r>
            <a:r>
              <a:rPr lang="fr-FR" sz="2000" dirty="0" smtClean="0"/>
              <a:t> des </a:t>
            </a:r>
            <a:r>
              <a:rPr lang="fr-FR" sz="2000" dirty="0" err="1" smtClean="0"/>
              <a:t>Podcasts</a:t>
            </a:r>
            <a:r>
              <a:rPr lang="fr-FR" sz="2000" dirty="0" smtClean="0"/>
              <a:t> (Merci Steve Jobs!)</a:t>
            </a:r>
          </a:p>
          <a:p>
            <a:pPr marL="342900" indent="-342900" algn="l">
              <a:buFontTx/>
              <a:buChar char="-"/>
            </a:pPr>
            <a:endParaRPr lang="fr-FR" sz="2000" dirty="0" smtClean="0"/>
          </a:p>
          <a:p>
            <a:pPr marL="342900" indent="-342900" algn="l">
              <a:buFontTx/>
              <a:buChar char="-"/>
            </a:pPr>
            <a:r>
              <a:rPr lang="fr-FR" dirty="0" smtClean="0"/>
              <a:t>MySpace n’était autre qu’un blog amélioré</a:t>
            </a:r>
          </a:p>
          <a:p>
            <a:pPr marL="342900" indent="-342900" algn="l">
              <a:buFontTx/>
              <a:buChar char="-"/>
            </a:pPr>
            <a:r>
              <a:rPr lang="fr-FR" dirty="0" smtClean="0"/>
              <a:t>Plus de 130 millions de blogs, 1 million de nouveaux billets par jour</a:t>
            </a:r>
            <a:endParaRPr lang="fr-FR" dirty="0"/>
          </a:p>
          <a:p>
            <a:pPr algn="l"/>
            <a:endParaRPr lang="fr-FR" sz="2000" dirty="0" smtClean="0"/>
          </a:p>
          <a:p>
            <a:pPr marL="342900" indent="-342900" algn="l">
              <a:buFontTx/>
              <a:buChar char="-"/>
            </a:pPr>
            <a:endParaRPr lang="fr-FR" dirty="0"/>
          </a:p>
          <a:p>
            <a:pPr marL="342900" indent="-342900" algn="l">
              <a:buFont typeface="Symbol"/>
              <a:buChar char="Þ"/>
            </a:pPr>
            <a:r>
              <a:rPr lang="fr-FR" dirty="0" smtClean="0"/>
              <a:t>Difficile d’obtenir estime sans socialisation: nécessité de se créer et d’animer</a:t>
            </a:r>
          </a:p>
          <a:p>
            <a:pPr algn="l"/>
            <a:r>
              <a:rPr lang="fr-FR" dirty="0" smtClean="0"/>
              <a:t>       un réseau de relations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382323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476672"/>
            <a:ext cx="8527976" cy="1470025"/>
          </a:xfrm>
        </p:spPr>
        <p:txBody>
          <a:bodyPr>
            <a:normAutofit fontScale="90000"/>
          </a:bodyPr>
          <a:lstStyle/>
          <a:p>
            <a:r>
              <a:rPr lang="fr-FR" sz="4400" dirty="0" smtClean="0"/>
              <a:t>En parallèle, développement des outils de partage de contenus</a:t>
            </a:r>
            <a:r>
              <a:rPr lang="fr-FR" sz="4000" dirty="0" smtClean="0"/>
              <a:t/>
            </a:r>
            <a:br>
              <a:rPr lang="fr-FR" sz="4000" dirty="0" smtClean="0"/>
            </a:br>
            <a:endParaRPr lang="fr-FR" sz="40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1196752"/>
            <a:ext cx="8964488" cy="4824536"/>
          </a:xfrm>
        </p:spPr>
        <p:txBody>
          <a:bodyPr>
            <a:normAutofit/>
          </a:bodyPr>
          <a:lstStyle/>
          <a:p>
            <a:pPr marL="342900" indent="-342900" algn="l">
              <a:buFontTx/>
              <a:buChar char="-"/>
            </a:pPr>
            <a:endParaRPr lang="fr-FR" sz="2000" dirty="0" smtClean="0"/>
          </a:p>
          <a:p>
            <a:pPr marL="342900" indent="-342900" algn="l">
              <a:buFontTx/>
              <a:buChar char="-"/>
            </a:pPr>
            <a:endParaRPr lang="fr-FR" sz="2000" dirty="0" smtClean="0"/>
          </a:p>
          <a:p>
            <a:pPr marL="342900" indent="-342900" algn="l">
              <a:buFontTx/>
              <a:buChar char="-"/>
            </a:pPr>
            <a:r>
              <a:rPr lang="fr-FR" dirty="0" smtClean="0"/>
              <a:t>Partage de contenus </a:t>
            </a:r>
            <a:r>
              <a:rPr lang="fr-FR" dirty="0" err="1" smtClean="0"/>
              <a:t>multimedia</a:t>
            </a:r>
            <a:r>
              <a:rPr lang="fr-FR" dirty="0" smtClean="0"/>
              <a:t>: Solutions de P2P puis… </a:t>
            </a:r>
            <a:r>
              <a:rPr lang="fr-FR" dirty="0" err="1" smtClean="0"/>
              <a:t>Youtube</a:t>
            </a:r>
            <a:r>
              <a:rPr lang="fr-FR" dirty="0" smtClean="0"/>
              <a:t>, </a:t>
            </a:r>
            <a:r>
              <a:rPr lang="fr-FR" dirty="0" err="1" smtClean="0"/>
              <a:t>Dailymotion</a:t>
            </a:r>
            <a:endParaRPr lang="fr-FR" dirty="0" smtClean="0"/>
          </a:p>
          <a:p>
            <a:pPr algn="l"/>
            <a:r>
              <a:rPr lang="fr-FR" dirty="0" smtClean="0"/>
              <a:t>       Picasa, </a:t>
            </a:r>
            <a:r>
              <a:rPr lang="fr-FR" dirty="0" err="1" smtClean="0"/>
              <a:t>FlickR</a:t>
            </a:r>
            <a:r>
              <a:rPr lang="fr-FR" dirty="0" smtClean="0"/>
              <a:t>…</a:t>
            </a:r>
            <a:endParaRPr lang="fr-FR" dirty="0"/>
          </a:p>
          <a:p>
            <a:pPr marL="342900" indent="-342900" algn="l">
              <a:buFontTx/>
              <a:buChar char="-"/>
            </a:pPr>
            <a:endParaRPr lang="fr-FR" dirty="0" smtClean="0"/>
          </a:p>
          <a:p>
            <a:pPr marL="342900" indent="-342900" algn="l">
              <a:buFontTx/>
              <a:buChar char="-"/>
            </a:pPr>
            <a:r>
              <a:rPr lang="fr-FR" dirty="0" smtClean="0"/>
              <a:t>Partage de connaissances: wikis (ex: </a:t>
            </a:r>
            <a:r>
              <a:rPr lang="fr-FR" dirty="0" err="1" smtClean="0"/>
              <a:t>wikipedia</a:t>
            </a:r>
            <a:r>
              <a:rPr lang="fr-FR" dirty="0" smtClean="0"/>
              <a:t>), </a:t>
            </a:r>
            <a:r>
              <a:rPr lang="fr-FR" dirty="0" err="1" smtClean="0"/>
              <a:t>Slideshare</a:t>
            </a:r>
            <a:endParaRPr lang="fr-FR" dirty="0"/>
          </a:p>
          <a:p>
            <a:pPr marL="342900" indent="-342900" algn="l">
              <a:buFontTx/>
              <a:buChar char="-"/>
            </a:pPr>
            <a:endParaRPr lang="fr-FR" sz="2000" dirty="0"/>
          </a:p>
          <a:p>
            <a:pPr marL="342900" indent="-342900" algn="l">
              <a:buFontTx/>
              <a:buChar char="-"/>
            </a:pPr>
            <a:r>
              <a:rPr lang="fr-FR" dirty="0" smtClean="0"/>
              <a:t>Outils collaboratifs: le Web 2.0 au service des usages professionnels</a:t>
            </a:r>
          </a:p>
          <a:p>
            <a:pPr marL="342900" indent="-342900" algn="l">
              <a:buFont typeface="Symbol"/>
              <a:buChar char="Þ"/>
            </a:pPr>
            <a:r>
              <a:rPr lang="fr-FR" sz="2000" dirty="0" smtClean="0"/>
              <a:t>Développement des solutions de bureautique online (Google, </a:t>
            </a:r>
            <a:r>
              <a:rPr lang="fr-FR" sz="2000" dirty="0" err="1" smtClean="0"/>
              <a:t>Zoho</a:t>
            </a:r>
            <a:r>
              <a:rPr lang="fr-FR" dirty="0" smtClean="0"/>
              <a:t>…), </a:t>
            </a:r>
          </a:p>
          <a:p>
            <a:pPr algn="l"/>
            <a:r>
              <a:rPr lang="fr-FR" sz="2000" dirty="0"/>
              <a:t> </a:t>
            </a:r>
            <a:r>
              <a:rPr lang="fr-FR" sz="2000" dirty="0" smtClean="0"/>
              <a:t>      stockage de fichiers en ligne, voire OS en ligne.</a:t>
            </a:r>
          </a:p>
          <a:p>
            <a:pPr marL="342900" indent="-342900" algn="l">
              <a:buFont typeface="Symbol"/>
              <a:buChar char="Þ"/>
            </a:pPr>
            <a:r>
              <a:rPr lang="fr-FR" dirty="0" smtClean="0">
                <a:solidFill>
                  <a:srgbClr val="FF0000"/>
                </a:solidFill>
              </a:rPr>
              <a:t>Début du « Cloud </a:t>
            </a:r>
            <a:r>
              <a:rPr lang="fr-FR" dirty="0" err="1" smtClean="0">
                <a:solidFill>
                  <a:srgbClr val="FF0000"/>
                </a:solidFill>
              </a:rPr>
              <a:t>Computing</a:t>
            </a:r>
            <a:r>
              <a:rPr lang="fr-FR" dirty="0" smtClean="0">
                <a:solidFill>
                  <a:srgbClr val="FF0000"/>
                </a:solidFill>
              </a:rPr>
              <a:t> »?</a:t>
            </a:r>
            <a:endParaRPr lang="fr-FR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06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140" y="0"/>
            <a:ext cx="7772400" cy="1470025"/>
          </a:xfrm>
        </p:spPr>
        <p:txBody>
          <a:bodyPr>
            <a:normAutofit/>
          </a:bodyPr>
          <a:lstStyle/>
          <a:p>
            <a:pPr algn="ctr"/>
            <a:r>
              <a:rPr lang="fr-FR" sz="4400" dirty="0" smtClean="0"/>
              <a:t>…puis vinrent les réseaux sociaux</a:t>
            </a:r>
            <a:endParaRPr lang="fr-FR" sz="4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1628800"/>
            <a:ext cx="8964488" cy="4824536"/>
          </a:xfrm>
        </p:spPr>
        <p:txBody>
          <a:bodyPr>
            <a:normAutofit/>
          </a:bodyPr>
          <a:lstStyle/>
          <a:p>
            <a:endParaRPr lang="fr-FR" dirty="0"/>
          </a:p>
          <a:p>
            <a:pPr marL="342900" indent="-342900">
              <a:buFontTx/>
              <a:buChar char="-"/>
            </a:pPr>
            <a:r>
              <a:rPr lang="fr-FR" sz="2000" dirty="0" smtClean="0"/>
              <a:t>Facebook: </a:t>
            </a:r>
            <a:r>
              <a:rPr lang="fr-FR" sz="2000" i="1" dirty="0" smtClean="0"/>
              <a:t>the </a:t>
            </a:r>
            <a:r>
              <a:rPr lang="fr-FR" sz="2000" dirty="0" smtClean="0"/>
              <a:t>Social Network</a:t>
            </a:r>
          </a:p>
          <a:p>
            <a:pPr marL="342900" indent="-342900">
              <a:buFontTx/>
              <a:buChar char="-"/>
            </a:pPr>
            <a:endParaRPr lang="fr-FR" dirty="0"/>
          </a:p>
          <a:p>
            <a:pPr marL="342900" indent="-342900">
              <a:buFontTx/>
              <a:buChar char="-"/>
            </a:pPr>
            <a:r>
              <a:rPr lang="fr-FR" sz="2000" dirty="0" smtClean="0"/>
              <a:t>Google +: le challenger</a:t>
            </a:r>
          </a:p>
          <a:p>
            <a:pPr marL="342900" indent="-342900">
              <a:buFontTx/>
              <a:buChar char="-"/>
            </a:pPr>
            <a:endParaRPr lang="fr-FR" dirty="0"/>
          </a:p>
          <a:p>
            <a:pPr marL="342900" indent="-342900">
              <a:buFontTx/>
              <a:buChar char="-"/>
            </a:pPr>
            <a:r>
              <a:rPr lang="fr-FR" sz="2000" dirty="0" smtClean="0"/>
              <a:t>Les réseaux sociaux professionnels: </a:t>
            </a:r>
            <a:r>
              <a:rPr lang="fr-FR" sz="2000" dirty="0" err="1" smtClean="0"/>
              <a:t>Linkedin</a:t>
            </a:r>
            <a:r>
              <a:rPr lang="fr-FR" sz="2000" dirty="0" smtClean="0"/>
              <a:t>, </a:t>
            </a:r>
            <a:r>
              <a:rPr lang="fr-FR" sz="2000" dirty="0" err="1" smtClean="0"/>
              <a:t>Viadeo</a:t>
            </a:r>
            <a:r>
              <a:rPr lang="fr-FR" sz="2000" dirty="0" smtClean="0"/>
              <a:t>, </a:t>
            </a:r>
            <a:r>
              <a:rPr lang="fr-FR" sz="2000" dirty="0" err="1" smtClean="0"/>
              <a:t>Xing</a:t>
            </a:r>
            <a:r>
              <a:rPr lang="fr-FR" sz="2000" dirty="0" smtClean="0"/>
              <a:t>…</a:t>
            </a:r>
          </a:p>
          <a:p>
            <a:pPr marL="342900" indent="-342900">
              <a:buFontTx/>
              <a:buChar char="-"/>
            </a:pPr>
            <a:endParaRPr lang="fr-FR" dirty="0"/>
          </a:p>
          <a:p>
            <a:pPr marL="342900" indent="-342900">
              <a:buFontTx/>
              <a:buChar char="-"/>
            </a:pPr>
            <a:r>
              <a:rPr lang="fr-FR" sz="2000" dirty="0" smtClean="0"/>
              <a:t>Les réseaux sociaux thématiques: MySpace, Copains d’avant, </a:t>
            </a:r>
            <a:r>
              <a:rPr lang="fr-FR" sz="2000" dirty="0" err="1" smtClean="0"/>
              <a:t>RéseauCampus</a:t>
            </a:r>
            <a:r>
              <a:rPr lang="fr-FR" sz="2000" dirty="0" smtClean="0"/>
              <a:t>,</a:t>
            </a:r>
          </a:p>
          <a:p>
            <a:r>
              <a:rPr lang="fr-FR" dirty="0"/>
              <a:t> </a:t>
            </a:r>
            <a:r>
              <a:rPr lang="fr-FR" dirty="0" smtClean="0"/>
              <a:t>      </a:t>
            </a:r>
            <a:r>
              <a:rPr lang="fr-FR" dirty="0" err="1" smtClean="0"/>
              <a:t>Viafamilia</a:t>
            </a:r>
            <a:r>
              <a:rPr lang="fr-FR" dirty="0" smtClean="0"/>
              <a:t>, Fou de Voyage, </a:t>
            </a:r>
            <a:r>
              <a:rPr lang="fr-FR" dirty="0" err="1" smtClean="0"/>
              <a:t>Dogcity</a:t>
            </a:r>
            <a:endParaRPr lang="fr-FR" sz="2000" dirty="0" smtClean="0"/>
          </a:p>
          <a:p>
            <a:pPr marL="342900" indent="-342900">
              <a:buFontTx/>
              <a:buChar char="-"/>
            </a:pPr>
            <a:endParaRPr lang="fr-FR" dirty="0"/>
          </a:p>
          <a:p>
            <a:pPr marL="342900" indent="-342900">
              <a:buFont typeface="Symbol"/>
              <a:buChar char="Þ"/>
            </a:pPr>
            <a:r>
              <a:rPr lang="fr-FR" sz="2000" i="1" dirty="0" smtClean="0"/>
              <a:t>Assouvissement des besoins d’appartenance et d’estime de soi</a:t>
            </a:r>
            <a:endParaRPr lang="fr-FR" i="1" dirty="0"/>
          </a:p>
          <a:p>
            <a:pPr marL="342900" indent="-342900">
              <a:buFont typeface="Symbol"/>
              <a:buChar char="Þ"/>
            </a:pPr>
            <a:r>
              <a:rPr lang="fr-FR" i="1" dirty="0" smtClean="0"/>
              <a:t>Risques: réseautage chronophage, maîtrise de son identité numérique, chaque</a:t>
            </a:r>
          </a:p>
          <a:p>
            <a:r>
              <a:rPr lang="fr-FR" i="1" dirty="0" smtClean="0"/>
              <a:t>      réseau possède ses propres codes, effet « Dunbar »</a:t>
            </a:r>
            <a:endParaRPr lang="fr-FR" dirty="0"/>
          </a:p>
          <a:p>
            <a:pPr marL="342900" indent="-342900">
              <a:buFontTx/>
              <a:buChar char="-"/>
            </a:pP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4023808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55576" y="-315416"/>
            <a:ext cx="7772400" cy="1470025"/>
          </a:xfrm>
        </p:spPr>
        <p:txBody>
          <a:bodyPr>
            <a:normAutofit/>
          </a:bodyPr>
          <a:lstStyle/>
          <a:p>
            <a:r>
              <a:rPr lang="fr-FR" sz="4400" dirty="0" smtClean="0"/>
              <a:t>… et leurs applications associées</a:t>
            </a:r>
            <a:endParaRPr lang="fr-FR" sz="4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1628800"/>
            <a:ext cx="8964488" cy="4824536"/>
          </a:xfrm>
        </p:spPr>
        <p:txBody>
          <a:bodyPr>
            <a:normAutofit/>
          </a:bodyPr>
          <a:lstStyle/>
          <a:p>
            <a:pPr marL="342900" indent="-342900">
              <a:buFontTx/>
              <a:buChar char="-"/>
            </a:pPr>
            <a:r>
              <a:rPr lang="fr-FR" sz="2000" dirty="0" smtClean="0"/>
              <a:t>Jeux vidéos</a:t>
            </a:r>
          </a:p>
          <a:p>
            <a:pPr marL="342900" indent="-342900">
              <a:buFontTx/>
              <a:buChar char="-"/>
            </a:pPr>
            <a:r>
              <a:rPr lang="fr-FR" dirty="0" smtClean="0"/>
              <a:t>Sondages, Quizz…</a:t>
            </a:r>
          </a:p>
          <a:p>
            <a:pPr marL="342900" indent="-342900">
              <a:buFontTx/>
              <a:buChar char="-"/>
            </a:pPr>
            <a:r>
              <a:rPr lang="fr-FR" sz="2000" dirty="0" smtClean="0"/>
              <a:t>Solutions d’écoute de musique en ligne: </a:t>
            </a:r>
            <a:r>
              <a:rPr lang="fr-FR" sz="2000" dirty="0" err="1" smtClean="0"/>
              <a:t>Deezer</a:t>
            </a:r>
            <a:r>
              <a:rPr lang="fr-FR" sz="2000" dirty="0" smtClean="0"/>
              <a:t>, </a:t>
            </a:r>
            <a:r>
              <a:rPr lang="fr-FR" sz="2000" dirty="0" err="1" smtClean="0"/>
              <a:t>Spotify</a:t>
            </a:r>
            <a:endParaRPr lang="fr-FR" sz="2000" dirty="0" smtClean="0"/>
          </a:p>
          <a:p>
            <a:pPr marL="342900" indent="-342900">
              <a:buFontTx/>
              <a:buChar char="-"/>
            </a:pPr>
            <a:r>
              <a:rPr lang="fr-FR" dirty="0" smtClean="0"/>
              <a:t>Solutions de conseil en e-</a:t>
            </a:r>
            <a:r>
              <a:rPr lang="fr-FR" dirty="0" err="1" smtClean="0"/>
              <a:t>reputation</a:t>
            </a:r>
            <a:endParaRPr lang="fr-FR" dirty="0" smtClean="0"/>
          </a:p>
          <a:p>
            <a:pPr marL="342900" indent="-342900">
              <a:buFontTx/>
              <a:buChar char="-"/>
            </a:pPr>
            <a:endParaRPr lang="fr-FR" sz="2000" dirty="0"/>
          </a:p>
          <a:p>
            <a:pPr marL="342900" indent="-342900">
              <a:buFontTx/>
              <a:buChar char="-"/>
            </a:pPr>
            <a:endParaRPr lang="fr-FR" dirty="0" smtClean="0"/>
          </a:p>
          <a:p>
            <a:pPr marL="342900" indent="-342900">
              <a:buFontTx/>
              <a:buChar char="-"/>
            </a:pPr>
            <a:endParaRPr lang="fr-FR" sz="2000" dirty="0"/>
          </a:p>
          <a:p>
            <a:pPr marL="342900" indent="-342900">
              <a:buFontTx/>
              <a:buChar char="-"/>
            </a:pPr>
            <a:endParaRPr lang="fr-FR" dirty="0" smtClean="0"/>
          </a:p>
          <a:p>
            <a:pPr marL="342900" indent="-342900">
              <a:buFontTx/>
              <a:buChar char="-"/>
            </a:pPr>
            <a:endParaRPr lang="fr-FR" sz="2000" dirty="0"/>
          </a:p>
          <a:p>
            <a:pPr marL="342900" indent="-342900">
              <a:buFont typeface="Symbol"/>
              <a:buChar char="Þ"/>
            </a:pPr>
            <a:r>
              <a:rPr lang="fr-FR" dirty="0" smtClean="0"/>
              <a:t>Développement de l’ « effet de réseau », création d’emplois, assouvissement</a:t>
            </a:r>
          </a:p>
          <a:p>
            <a:r>
              <a:rPr lang="fr-FR" dirty="0" smtClean="0"/>
              <a:t>       du besoin de sécurité</a:t>
            </a:r>
            <a:endParaRPr lang="fr-FR" sz="2000" dirty="0" smtClean="0"/>
          </a:p>
          <a:p>
            <a:pPr marL="342900" indent="-342900">
              <a:buFontTx/>
              <a:buChar char="-"/>
            </a:pPr>
            <a:endParaRPr lang="fr-FR" dirty="0"/>
          </a:p>
          <a:p>
            <a:pPr marL="342900" indent="-342900">
              <a:buFontTx/>
              <a:buChar char="-"/>
            </a:pP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902219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55576" y="-31010"/>
            <a:ext cx="7772400" cy="1470025"/>
          </a:xfrm>
        </p:spPr>
        <p:txBody>
          <a:bodyPr>
            <a:normAutofit/>
          </a:bodyPr>
          <a:lstStyle/>
          <a:p>
            <a:r>
              <a:rPr lang="fr-FR" sz="4400" dirty="0" smtClean="0"/>
              <a:t>…et solutions de </a:t>
            </a:r>
            <a:r>
              <a:rPr lang="fr-FR" sz="4400" dirty="0" err="1" smtClean="0"/>
              <a:t>microblogging</a:t>
            </a:r>
            <a:endParaRPr lang="fr-FR" sz="4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1628800"/>
            <a:ext cx="8964488" cy="4824536"/>
          </a:xfrm>
        </p:spPr>
        <p:txBody>
          <a:bodyPr>
            <a:normAutofit/>
          </a:bodyPr>
          <a:lstStyle/>
          <a:p>
            <a:pPr marL="342900" indent="-342900" algn="l">
              <a:buFontTx/>
              <a:buChar char="-"/>
            </a:pPr>
            <a:r>
              <a:rPr lang="fr-FR" sz="2000" dirty="0" smtClean="0"/>
              <a:t>Essor de </a:t>
            </a:r>
            <a:r>
              <a:rPr lang="fr-FR" sz="2000" dirty="0" err="1" smtClean="0"/>
              <a:t>Twitter</a:t>
            </a:r>
            <a:endParaRPr lang="fr-FR" sz="2000" dirty="0" smtClean="0"/>
          </a:p>
          <a:p>
            <a:pPr marL="342900" indent="-342900" algn="l">
              <a:buFontTx/>
              <a:buChar char="-"/>
            </a:pPr>
            <a:endParaRPr lang="fr-FR" dirty="0"/>
          </a:p>
          <a:p>
            <a:pPr marL="342900" indent="-342900" algn="l">
              <a:buFontTx/>
              <a:buChar char="-"/>
            </a:pPr>
            <a:r>
              <a:rPr lang="fr-FR" sz="2000" dirty="0" smtClean="0"/>
              <a:t>Décollage de </a:t>
            </a:r>
            <a:r>
              <a:rPr lang="fr-FR" sz="2000" dirty="0" err="1" smtClean="0"/>
              <a:t>Foursquare</a:t>
            </a:r>
            <a:endParaRPr lang="fr-FR" sz="2000" dirty="0" smtClean="0"/>
          </a:p>
          <a:p>
            <a:pPr marL="342900" indent="-342900" algn="l">
              <a:buFontTx/>
              <a:buChar char="-"/>
            </a:pPr>
            <a:endParaRPr lang="fr-FR" dirty="0"/>
          </a:p>
          <a:p>
            <a:pPr marL="342900" indent="-342900" algn="l">
              <a:buFontTx/>
              <a:buChar char="-"/>
            </a:pPr>
            <a:r>
              <a:rPr lang="fr-FR" dirty="0" smtClean="0"/>
              <a:t>Des plateformes d’un nouveau genre: </a:t>
            </a:r>
            <a:r>
              <a:rPr lang="fr-FR" dirty="0" err="1" smtClean="0"/>
              <a:t>Instagram</a:t>
            </a:r>
            <a:endParaRPr lang="fr-FR" sz="2000" dirty="0"/>
          </a:p>
          <a:p>
            <a:pPr marL="342900" indent="-342900" algn="l">
              <a:buFontTx/>
              <a:buChar char="-"/>
            </a:pP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284312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27584" y="1700808"/>
            <a:ext cx="7543800" cy="2593975"/>
          </a:xfrm>
        </p:spPr>
        <p:txBody>
          <a:bodyPr>
            <a:normAutofit fontScale="90000"/>
          </a:bodyPr>
          <a:lstStyle/>
          <a:p>
            <a:r>
              <a:rPr lang="fr-FR" sz="5400" dirty="0" smtClean="0"/>
              <a:t>TP: Facebook</a:t>
            </a:r>
            <a:br>
              <a:rPr lang="fr-FR" sz="5400" dirty="0" smtClean="0"/>
            </a:br>
            <a:r>
              <a:rPr lang="fr-FR" sz="2700" dirty="0"/>
              <a:t/>
            </a:r>
            <a:br>
              <a:rPr lang="fr-FR" sz="2700" dirty="0"/>
            </a:br>
            <a:r>
              <a:rPr lang="fr-FR" sz="2700" dirty="0" smtClean="0"/>
              <a:t>- Matrice SWOT</a:t>
            </a:r>
            <a:br>
              <a:rPr lang="fr-FR" sz="2700" dirty="0" smtClean="0"/>
            </a:br>
            <a:r>
              <a:rPr lang="fr-FR" sz="2700" dirty="0" smtClean="0"/>
              <a:t>- Technologies impliquées</a:t>
            </a:r>
            <a:br>
              <a:rPr lang="fr-FR" sz="2700" dirty="0" smtClean="0"/>
            </a:br>
            <a:r>
              <a:rPr lang="fr-FR" sz="2700" dirty="0" smtClean="0"/>
              <a:t>- Services proposés</a:t>
            </a:r>
            <a:br>
              <a:rPr lang="fr-FR" sz="2700" dirty="0" smtClean="0"/>
            </a:br>
            <a:r>
              <a:rPr lang="fr-FR" sz="2700" dirty="0" smtClean="0"/>
              <a:t>- A quoi ressemblera Facebook en 2022?</a:t>
            </a:r>
            <a:br>
              <a:rPr lang="fr-FR" sz="2700" dirty="0" smtClean="0"/>
            </a:br>
            <a:endParaRPr lang="fr-FR" sz="2700" dirty="0"/>
          </a:p>
        </p:txBody>
      </p:sp>
    </p:spTree>
    <p:extLst>
      <p:ext uri="{BB962C8B-B14F-4D97-AF65-F5344CB8AC3E}">
        <p14:creationId xmlns:p14="http://schemas.microsoft.com/office/powerpoint/2010/main" val="373445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1772816"/>
            <a:ext cx="7543800" cy="2593975"/>
          </a:xfrm>
        </p:spPr>
        <p:txBody>
          <a:bodyPr>
            <a:normAutofit/>
          </a:bodyPr>
          <a:lstStyle/>
          <a:p>
            <a:r>
              <a:rPr lang="fr-FR" sz="5400" dirty="0" smtClean="0"/>
              <a:t>Quel avenir pour le Web?</a:t>
            </a:r>
            <a:br>
              <a:rPr lang="fr-FR" sz="5400" dirty="0" smtClean="0"/>
            </a:br>
            <a:r>
              <a:rPr lang="fr-FR" sz="5400" dirty="0"/>
              <a:t/>
            </a:r>
            <a:br>
              <a:rPr lang="fr-FR" sz="5400" dirty="0"/>
            </a:br>
            <a:r>
              <a:rPr lang="fr-FR" sz="5400" i="1" dirty="0" smtClean="0"/>
              <a:t>Du Web 2.0 au Web 3.0</a:t>
            </a:r>
            <a:endParaRPr lang="fr-FR" sz="5400" i="1" dirty="0"/>
          </a:p>
        </p:txBody>
      </p:sp>
    </p:spTree>
    <p:extLst>
      <p:ext uri="{BB962C8B-B14F-4D97-AF65-F5344CB8AC3E}">
        <p14:creationId xmlns:p14="http://schemas.microsoft.com/office/powerpoint/2010/main" val="1093386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116632"/>
            <a:ext cx="8527976" cy="1470025"/>
          </a:xfrm>
        </p:spPr>
        <p:txBody>
          <a:bodyPr>
            <a:normAutofit fontScale="90000"/>
          </a:bodyPr>
          <a:lstStyle/>
          <a:p>
            <a:r>
              <a:rPr lang="fr-FR" sz="4400" dirty="0" smtClean="0"/>
              <a:t>De nouvelles avancées technologiques</a:t>
            </a:r>
            <a:r>
              <a:rPr lang="fr-FR" sz="4000" dirty="0" smtClean="0"/>
              <a:t/>
            </a:r>
            <a:br>
              <a:rPr lang="fr-FR" sz="4000" dirty="0" smtClean="0"/>
            </a:br>
            <a:endParaRPr lang="fr-FR" sz="40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1196752"/>
            <a:ext cx="8964488" cy="5472608"/>
          </a:xfrm>
        </p:spPr>
        <p:txBody>
          <a:bodyPr>
            <a:normAutofit fontScale="92500" lnSpcReduction="20000"/>
          </a:bodyPr>
          <a:lstStyle/>
          <a:p>
            <a:pPr algn="l"/>
            <a:endParaRPr lang="fr-FR" sz="2000" dirty="0" smtClean="0"/>
          </a:p>
          <a:p>
            <a:pPr marL="342900" indent="-342900" algn="l">
              <a:buFontTx/>
              <a:buChar char="-"/>
            </a:pPr>
            <a:r>
              <a:rPr lang="fr-FR" dirty="0" smtClean="0"/>
              <a:t>Développement des solutions logicielles en mode </a:t>
            </a:r>
            <a:r>
              <a:rPr lang="fr-FR" dirty="0" err="1" smtClean="0"/>
              <a:t>SaaS</a:t>
            </a:r>
            <a:endParaRPr lang="fr-FR" dirty="0" smtClean="0"/>
          </a:p>
          <a:p>
            <a:pPr algn="l"/>
            <a:r>
              <a:rPr lang="fr-FR" dirty="0" smtClean="0"/>
              <a:t>      (applications </a:t>
            </a:r>
            <a:r>
              <a:rPr lang="fr-FR" dirty="0" err="1" smtClean="0"/>
              <a:t>xHTML</a:t>
            </a:r>
            <a:r>
              <a:rPr lang="fr-FR" dirty="0" smtClean="0"/>
              <a:t> + bases de données relationnelles)</a:t>
            </a:r>
          </a:p>
          <a:p>
            <a:pPr marL="342900" indent="-342900" algn="l">
              <a:buFontTx/>
              <a:buChar char="-"/>
            </a:pPr>
            <a:r>
              <a:rPr lang="fr-FR" sz="2000" dirty="0" smtClean="0"/>
              <a:t>Des composants de plus en plus petits et puissants</a:t>
            </a:r>
          </a:p>
          <a:p>
            <a:pPr marL="342900" indent="-342900" algn="l">
              <a:buFontTx/>
              <a:buChar char="-"/>
            </a:pPr>
            <a:endParaRPr lang="fr-FR" sz="2000" dirty="0"/>
          </a:p>
          <a:p>
            <a:pPr marL="342900" indent="-342900" algn="l">
              <a:buFontTx/>
              <a:buChar char="-"/>
            </a:pPr>
            <a:r>
              <a:rPr lang="fr-FR" dirty="0" smtClean="0"/>
              <a:t>Démocratisation des </a:t>
            </a:r>
            <a:r>
              <a:rPr lang="fr-FR" dirty="0" err="1" smtClean="0"/>
              <a:t>smartphones</a:t>
            </a:r>
            <a:r>
              <a:rPr lang="fr-FR" dirty="0" smtClean="0"/>
              <a:t>, tablettes… et de l’Internet mobile</a:t>
            </a:r>
          </a:p>
          <a:p>
            <a:pPr marL="342900" indent="-342900" algn="l">
              <a:buFontTx/>
              <a:buChar char="-"/>
            </a:pPr>
            <a:endParaRPr lang="fr-FR" dirty="0" smtClean="0"/>
          </a:p>
          <a:p>
            <a:pPr marL="342900" indent="-342900" algn="l">
              <a:buFontTx/>
              <a:buChar char="-"/>
            </a:pPr>
            <a:r>
              <a:rPr lang="fr-FR" sz="2000" dirty="0" smtClean="0"/>
              <a:t>Progrès de l’intelligence artificielle</a:t>
            </a:r>
          </a:p>
          <a:p>
            <a:pPr marL="342900" indent="-342900" algn="l">
              <a:buFontTx/>
              <a:buChar char="-"/>
            </a:pPr>
            <a:endParaRPr lang="fr-FR" sz="2000" dirty="0"/>
          </a:p>
          <a:p>
            <a:pPr marL="342900" indent="-342900" algn="l">
              <a:buFontTx/>
              <a:buChar char="-"/>
            </a:pPr>
            <a:r>
              <a:rPr lang="fr-FR" dirty="0" smtClean="0"/>
              <a:t>Essor de la 3D et de la Web3D</a:t>
            </a:r>
          </a:p>
          <a:p>
            <a:pPr marL="342900" indent="-342900" algn="l">
              <a:buFontTx/>
              <a:buChar char="-"/>
            </a:pPr>
            <a:endParaRPr lang="fr-FR" sz="2000" dirty="0"/>
          </a:p>
          <a:p>
            <a:pPr marL="342900" indent="-342900" algn="l">
              <a:buFontTx/>
              <a:buChar char="-"/>
            </a:pPr>
            <a:r>
              <a:rPr lang="fr-FR" dirty="0" smtClean="0"/>
              <a:t>Progrès de recherches autour du Web sémantique</a:t>
            </a:r>
          </a:p>
          <a:p>
            <a:pPr marL="342900" indent="-342900" algn="l">
              <a:buFontTx/>
              <a:buChar char="-"/>
            </a:pPr>
            <a:endParaRPr lang="fr-FR" sz="2000" dirty="0"/>
          </a:p>
          <a:p>
            <a:pPr marL="342900" indent="-342900" algn="l">
              <a:buFontTx/>
              <a:buChar char="-"/>
            </a:pPr>
            <a:r>
              <a:rPr lang="fr-FR" dirty="0" smtClean="0"/>
              <a:t>Utilisation du Web en dehors d’un navigateur (ex: </a:t>
            </a:r>
            <a:r>
              <a:rPr lang="fr-FR" dirty="0" err="1" smtClean="0"/>
              <a:t>widgets</a:t>
            </a:r>
            <a:r>
              <a:rPr lang="fr-FR" dirty="0" smtClean="0"/>
              <a:t> de bureau)</a:t>
            </a:r>
          </a:p>
          <a:p>
            <a:pPr marL="342900" indent="-342900" algn="l">
              <a:buFontTx/>
              <a:buChar char="-"/>
            </a:pPr>
            <a:endParaRPr lang="fr-FR" sz="2000" dirty="0"/>
          </a:p>
          <a:p>
            <a:pPr marL="342900" indent="-342900" algn="l">
              <a:buFontTx/>
              <a:buChar char="-"/>
            </a:pPr>
            <a:r>
              <a:rPr lang="fr-FR" dirty="0" smtClean="0"/>
              <a:t>Développement des solutions de géolocalisation</a:t>
            </a:r>
          </a:p>
          <a:p>
            <a:pPr marL="342900" indent="-342900" algn="l">
              <a:buFontTx/>
              <a:buChar char="-"/>
            </a:pPr>
            <a:endParaRPr lang="fr-FR" sz="2000" dirty="0"/>
          </a:p>
          <a:p>
            <a:pPr marL="342900" indent="-342900" algn="l">
              <a:buFontTx/>
              <a:buChar char="-"/>
            </a:pPr>
            <a:r>
              <a:rPr lang="fr-FR" dirty="0" smtClean="0"/>
              <a:t>Avancées autour de la RFID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995794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404664"/>
            <a:ext cx="8527976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fr-FR" sz="4400" dirty="0" smtClean="0"/>
              <a:t>Définition du Web 3.0</a:t>
            </a:r>
            <a:br>
              <a:rPr lang="fr-FR" sz="4400" dirty="0" smtClean="0"/>
            </a:br>
            <a:r>
              <a:rPr lang="fr-FR" sz="4000" dirty="0" smtClean="0"/>
              <a:t/>
            </a:r>
            <a:br>
              <a:rPr lang="fr-FR" sz="4000" dirty="0" smtClean="0"/>
            </a:br>
            <a:endParaRPr lang="fr-FR" sz="40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1844824"/>
            <a:ext cx="8964488" cy="4824536"/>
          </a:xfrm>
        </p:spPr>
        <p:txBody>
          <a:bodyPr>
            <a:normAutofit/>
          </a:bodyPr>
          <a:lstStyle/>
          <a:p>
            <a:pPr marL="342900" indent="-342900" algn="l">
              <a:buFontTx/>
              <a:buChar char="-"/>
            </a:pPr>
            <a:r>
              <a:rPr lang="fr-FR" sz="2000" dirty="0" smtClean="0"/>
              <a:t>Fusion de l’Internet classique, de l’Internet mobile et de l’Internet des objets</a:t>
            </a:r>
          </a:p>
          <a:p>
            <a:pPr algn="l"/>
            <a:r>
              <a:rPr lang="fr-FR" dirty="0"/>
              <a:t>	</a:t>
            </a:r>
            <a:r>
              <a:rPr lang="fr-FR" dirty="0" smtClean="0"/>
              <a:t>=&gt; Interopérabilité et convergence</a:t>
            </a:r>
            <a:endParaRPr lang="fr-FR" sz="2000" dirty="0" smtClean="0"/>
          </a:p>
          <a:p>
            <a:pPr marL="342900" indent="-342900" algn="l">
              <a:buFontTx/>
              <a:buChar char="-"/>
            </a:pPr>
            <a:endParaRPr lang="fr-FR" dirty="0"/>
          </a:p>
          <a:p>
            <a:pPr marL="342900" indent="-342900" algn="l">
              <a:buFontTx/>
              <a:buChar char="-"/>
            </a:pPr>
            <a:r>
              <a:rPr lang="fr-FR" sz="2000" dirty="0" smtClean="0"/>
              <a:t>Un Web « anticipatif » et « sémantique »</a:t>
            </a:r>
          </a:p>
          <a:p>
            <a:pPr marL="342900" indent="-342900" algn="l">
              <a:buFontTx/>
              <a:buChar char="-"/>
            </a:pPr>
            <a:endParaRPr lang="fr-FR" dirty="0"/>
          </a:p>
          <a:p>
            <a:pPr marL="342900" indent="-342900" algn="l">
              <a:buFontTx/>
              <a:buChar char="-"/>
            </a:pPr>
            <a:r>
              <a:rPr lang="fr-FR" dirty="0" smtClean="0"/>
              <a:t>Un Internet présent partout (Cloud </a:t>
            </a:r>
            <a:r>
              <a:rPr lang="fr-FR" dirty="0" err="1" smtClean="0"/>
              <a:t>Computing</a:t>
            </a:r>
            <a:r>
              <a:rPr lang="fr-FR" dirty="0" smtClean="0"/>
              <a:t> et objets </a:t>
            </a:r>
            <a:r>
              <a:rPr lang="fr-FR" dirty="0" err="1" smtClean="0"/>
              <a:t>communiquants</a:t>
            </a:r>
            <a:r>
              <a:rPr lang="fr-FR" dirty="0" smtClean="0"/>
              <a:t>)</a:t>
            </a:r>
          </a:p>
          <a:p>
            <a:pPr marL="342900" indent="-342900" algn="l">
              <a:buFontTx/>
              <a:buChar char="-"/>
            </a:pPr>
            <a:endParaRPr lang="fr-FR" sz="2000" dirty="0"/>
          </a:p>
          <a:p>
            <a:pPr marL="342900" indent="-342900" algn="l">
              <a:buFontTx/>
              <a:buChar char="-"/>
            </a:pPr>
            <a:r>
              <a:rPr lang="fr-FR" dirty="0" smtClean="0"/>
              <a:t>Un Internet de la « réalité augmentée ».</a:t>
            </a:r>
            <a:endParaRPr lang="fr-FR" sz="2000" dirty="0" smtClean="0"/>
          </a:p>
          <a:p>
            <a:pPr marL="342900" indent="-342900" algn="l">
              <a:buFontTx/>
              <a:buChar char="-"/>
            </a:pPr>
            <a:endParaRPr lang="fr-FR" sz="2000" dirty="0" smtClean="0"/>
          </a:p>
          <a:p>
            <a:pPr marL="342900" indent="-342900" algn="l">
              <a:buFontTx/>
              <a:buChar char="-"/>
            </a:pP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1039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tiguïté">
  <a:themeElements>
    <a:clrScheme name="Contiguïté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ntiguïté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592</TotalTime>
  <Words>380</Words>
  <Application>Microsoft Office PowerPoint</Application>
  <PresentationFormat>Affichage à l'écran (4:3)</PresentationFormat>
  <Paragraphs>92</Paragraphs>
  <Slides>11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Contiguïté</vt:lpstr>
      <vt:lpstr>Introduction au Web 2.0</vt:lpstr>
      <vt:lpstr>Zoom sur quelques applications Web 2.0</vt:lpstr>
      <vt:lpstr>Au commencement était  le blog…</vt:lpstr>
      <vt:lpstr>En parallèle, développement des outils de partage de contenus </vt:lpstr>
      <vt:lpstr>…puis vinrent les réseaux sociaux</vt:lpstr>
      <vt:lpstr>… et leurs applications associées</vt:lpstr>
      <vt:lpstr>…et solutions de microblogging</vt:lpstr>
      <vt:lpstr>TP: Facebook  - Matrice SWOT - Technologies impliquées - Services proposés - A quoi ressemblera Facebook en 2022? </vt:lpstr>
      <vt:lpstr>Quel avenir pour le Web?  Du Web 2.0 au Web 3.0</vt:lpstr>
      <vt:lpstr>De nouvelles avancées technologiques </vt:lpstr>
      <vt:lpstr>Définition du Web 3.0 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au Web 2.0</dc:title>
  <dc:creator>Christian</dc:creator>
  <cp:lastModifiedBy>Christian</cp:lastModifiedBy>
  <cp:revision>39</cp:revision>
  <dcterms:created xsi:type="dcterms:W3CDTF">2012-02-13T17:33:35Z</dcterms:created>
  <dcterms:modified xsi:type="dcterms:W3CDTF">2013-10-14T17:17:40Z</dcterms:modified>
</cp:coreProperties>
</file>